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6" r:id="rId3"/>
    <p:sldId id="257" r:id="rId4"/>
    <p:sldId id="277" r:id="rId5"/>
    <p:sldId id="292" r:id="rId6"/>
    <p:sldId id="263" r:id="rId7"/>
    <p:sldId id="264" r:id="rId8"/>
    <p:sldId id="280" r:id="rId9"/>
    <p:sldId id="276" r:id="rId10"/>
    <p:sldId id="275" r:id="rId11"/>
    <p:sldId id="269" r:id="rId12"/>
    <p:sldId id="261" r:id="rId13"/>
    <p:sldId id="279" r:id="rId14"/>
    <p:sldId id="283" r:id="rId15"/>
    <p:sldId id="265" r:id="rId16"/>
    <p:sldId id="289" r:id="rId17"/>
    <p:sldId id="278" r:id="rId18"/>
    <p:sldId id="259" r:id="rId19"/>
    <p:sldId id="291" r:id="rId20"/>
    <p:sldId id="293" r:id="rId21"/>
    <p:sldId id="274" r:id="rId22"/>
    <p:sldId id="284" r:id="rId23"/>
    <p:sldId id="27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1C153-AC9D-420C-9918-78BB537DD609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E85CC-4EEC-42A8-8330-672E559E6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ш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E85CC-4EEC-42A8-8330-672E559E629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526-3177-44CB-B4FF-DC3F259EC558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7061-3620-4A28-9BB5-AD4DCAF66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526-3177-44CB-B4FF-DC3F259EC558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7061-3620-4A28-9BB5-AD4DCAF66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526-3177-44CB-B4FF-DC3F259EC558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7061-3620-4A28-9BB5-AD4DCAF66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526-3177-44CB-B4FF-DC3F259EC558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7061-3620-4A28-9BB5-AD4DCAF66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526-3177-44CB-B4FF-DC3F259EC558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7061-3620-4A28-9BB5-AD4DCAF66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526-3177-44CB-B4FF-DC3F259EC558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7061-3620-4A28-9BB5-AD4DCAF66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526-3177-44CB-B4FF-DC3F259EC558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7061-3620-4A28-9BB5-AD4DCAF66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526-3177-44CB-B4FF-DC3F259EC558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7061-3620-4A28-9BB5-AD4DCAF66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526-3177-44CB-B4FF-DC3F259EC558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7061-3620-4A28-9BB5-AD4DCAF66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526-3177-44CB-B4FF-DC3F259EC558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7061-3620-4A28-9BB5-AD4DCAF66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526-3177-44CB-B4FF-DC3F259EC558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7061-3620-4A28-9BB5-AD4DCAF66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83526-3177-44CB-B4FF-DC3F259EC558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B7061-3620-4A28-9BB5-AD4DCAF661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.wav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.wav"/><Relationship Id="rId5" Type="http://schemas.openxmlformats.org/officeDocument/2006/relationships/image" Target="../media/image13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2.wav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.wav"/><Relationship Id="rId5" Type="http://schemas.openxmlformats.org/officeDocument/2006/relationships/image" Target="../media/image13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Relationship Id="rId6" Type="http://schemas.openxmlformats.org/officeDocument/2006/relationships/image" Target="../media/image1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7.wav"/><Relationship Id="rId6" Type="http://schemas.openxmlformats.org/officeDocument/2006/relationships/image" Target="../media/image13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8.wav"/><Relationship Id="rId5" Type="http://schemas.openxmlformats.org/officeDocument/2006/relationships/image" Target="../media/image6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.wav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0.wav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1.wav"/><Relationship Id="rId6" Type="http://schemas.openxmlformats.org/officeDocument/2006/relationships/image" Target="../media/image13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2.wav"/><Relationship Id="rId6" Type="http://schemas.openxmlformats.org/officeDocument/2006/relationships/image" Target="../media/image13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3.wav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.wa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wav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wav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.wav"/><Relationship Id="rId6" Type="http://schemas.openxmlformats.org/officeDocument/2006/relationships/image" Target="../media/image13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СЕН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ПРИРОДНЫЕ  ЯВЛЕНИЯ ОСЕНЬЮ.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9324528" y="37890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РАЗНОЦВЕТНЫЕ  ЛИСТЬЯ </a:t>
            </a:r>
            <a:r>
              <a:rPr lang="ru-RU" sz="4000" b="1" dirty="0" smtClean="0"/>
              <a:t>– осенью можно встретить листья всех цветов. </a:t>
            </a:r>
            <a:endParaRPr lang="ru-RU" sz="4000" b="1" dirty="0"/>
          </a:p>
        </p:txBody>
      </p:sp>
      <p:pic>
        <p:nvPicPr>
          <p:cNvPr id="4" name="Рисунок 3" descr="осенб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96752"/>
            <a:ext cx="6876256" cy="515719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9324528" y="3861048"/>
            <a:ext cx="304800" cy="304800"/>
          </a:xfrm>
          <a:prstGeom prst="rect">
            <a:avLst/>
          </a:prstGeom>
        </p:spPr>
      </p:pic>
      <p:pic>
        <p:nvPicPr>
          <p:cNvPr id="6" name="Рисунок 5" descr="листопа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4941168"/>
            <a:ext cx="2519290" cy="167850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4176464" cy="257829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ГУСТЫЕ ТУМАНЫ 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b="1" dirty="0" smtClean="0"/>
              <a:t>осенью в утренние часы - это густое облако у поверхности</a:t>
            </a:r>
            <a:br>
              <a:rPr lang="ru-RU" sz="3600" b="1" dirty="0" smtClean="0"/>
            </a:br>
            <a:r>
              <a:rPr lang="ru-RU" sz="3600" b="1" dirty="0" smtClean="0"/>
              <a:t>земли из мелких капелек воды.</a:t>
            </a:r>
            <a:endParaRPr lang="ru-RU" sz="3600" b="1" dirty="0"/>
          </a:p>
        </p:txBody>
      </p:sp>
      <p:pic>
        <p:nvPicPr>
          <p:cNvPr id="4" name="Рисунок 3" descr="осень туман_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212976"/>
            <a:ext cx="4788024" cy="332169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Осень тума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8410" y="345719"/>
            <a:ext cx="4738836" cy="3159224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9540552" y="47971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ПЕРЕЛЁТНЫЕ  ПТИЦЫ </a:t>
            </a:r>
            <a:r>
              <a:rPr lang="ru-RU" sz="4000" b="1" dirty="0" smtClean="0"/>
              <a:t>собираются в стаи и улетают на юг.</a:t>
            </a:r>
            <a:endParaRPr lang="ru-RU" sz="4000" b="1" dirty="0"/>
          </a:p>
        </p:txBody>
      </p:sp>
      <p:pic>
        <p:nvPicPr>
          <p:cNvPr id="3" name="Рисунок 2" descr="осень птиц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556792"/>
            <a:ext cx="6506673" cy="486916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9396536" y="44371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ббарсук.jpg"/>
          <p:cNvPicPr>
            <a:picLocks noChangeAspect="1"/>
          </p:cNvPicPr>
          <p:nvPr/>
        </p:nvPicPr>
        <p:blipFill>
          <a:blip r:embed="rId4" cstate="print"/>
          <a:srcRect l="6912" r="11549"/>
          <a:stretch>
            <a:fillRect/>
          </a:stretch>
        </p:blipFill>
        <p:spPr>
          <a:xfrm>
            <a:off x="5292080" y="980728"/>
            <a:ext cx="3520637" cy="287850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964488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/>
              <a:t>Готовят себе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ТЁПЛЫЕ ЖИЛИЩА </a:t>
            </a:r>
            <a:r>
              <a:rPr lang="ru-RU" sz="3200" b="1" dirty="0" smtClean="0"/>
              <a:t>животные, которые готовятся к спячке на зиму: ежи, лягушки, змеи, ящерицы,</a:t>
            </a:r>
            <a:br>
              <a:rPr lang="ru-RU" sz="3200" b="1" dirty="0" smtClean="0"/>
            </a:br>
            <a:r>
              <a:rPr lang="ru-RU" sz="3200" b="1" dirty="0" smtClean="0"/>
              <a:t> бурундуки и медведи.</a:t>
            </a:r>
            <a:endParaRPr lang="ru-RU" sz="3200" b="1" dirty="0"/>
          </a:p>
        </p:txBody>
      </p:sp>
      <p:pic>
        <p:nvPicPr>
          <p:cNvPr id="5" name="Рисунок 4" descr="медведь спит.jpeg"/>
          <p:cNvPicPr>
            <a:picLocks noChangeAspect="1"/>
          </p:cNvPicPr>
          <p:nvPr/>
        </p:nvPicPr>
        <p:blipFill>
          <a:blip r:embed="rId5" cstate="print"/>
          <a:srcRect l="18680" r="7881" b="10385"/>
          <a:stretch>
            <a:fillRect/>
          </a:stretch>
        </p:blipFill>
        <p:spPr>
          <a:xfrm>
            <a:off x="2555776" y="3501008"/>
            <a:ext cx="3968359" cy="316835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еж.jpg"/>
          <p:cNvPicPr>
            <a:picLocks noChangeAspect="1"/>
          </p:cNvPicPr>
          <p:nvPr/>
        </p:nvPicPr>
        <p:blipFill>
          <a:blip r:embed="rId6" cstate="print"/>
          <a:srcRect l="8118" r="16115"/>
          <a:stretch>
            <a:fillRect/>
          </a:stretch>
        </p:blipFill>
        <p:spPr>
          <a:xfrm>
            <a:off x="251520" y="1988840"/>
            <a:ext cx="3131673" cy="2753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 cstate="print"/>
          <a:stretch>
            <a:fillRect/>
          </a:stretch>
        </p:blipFill>
        <p:spPr>
          <a:xfrm>
            <a:off x="9144000" y="4365104"/>
            <a:ext cx="396552" cy="396552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1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5508104" cy="2722314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smtClean="0"/>
              <a:t>Многие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НАСЕКОМЫЕ ПРЯЧУТСЯ </a:t>
            </a:r>
            <a:r>
              <a:rPr lang="ru-RU" sz="4000" b="1" dirty="0" smtClean="0"/>
              <a:t>глубже в землю, а пчёлы прячутся</a:t>
            </a:r>
            <a:br>
              <a:rPr lang="ru-RU" sz="4000" b="1" dirty="0" smtClean="0"/>
            </a:br>
            <a:r>
              <a:rPr lang="ru-RU" sz="4000" b="1" dirty="0" smtClean="0"/>
              <a:t>в свои ульи и закрывают ячейки прополисом на зиму.</a:t>
            </a:r>
            <a:endParaRPr lang="ru-RU" sz="4000" b="1" dirty="0"/>
          </a:p>
        </p:txBody>
      </p:sp>
      <p:pic>
        <p:nvPicPr>
          <p:cNvPr id="5" name="Рисунок 4" descr="ульи.jpg"/>
          <p:cNvPicPr>
            <a:picLocks noChangeAspect="1"/>
          </p:cNvPicPr>
          <p:nvPr/>
        </p:nvPicPr>
        <p:blipFill>
          <a:blip r:embed="rId3" cstate="print"/>
          <a:srcRect l="24439" t="9051" b="17450"/>
          <a:stretch>
            <a:fillRect/>
          </a:stretch>
        </p:blipFill>
        <p:spPr>
          <a:xfrm>
            <a:off x="5076056" y="260648"/>
            <a:ext cx="3924136" cy="404021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пчелы-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356992"/>
            <a:ext cx="4881126" cy="305070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9396536" y="371703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716016" cy="263691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ДОЖДИ</a:t>
            </a:r>
            <a:r>
              <a:rPr lang="ru-RU" b="1" dirty="0" smtClean="0"/>
              <a:t> </a:t>
            </a:r>
            <a:r>
              <a:rPr lang="ru-RU" sz="3600" b="1" dirty="0" smtClean="0"/>
              <a:t>идут всё чаще и продолжительнее, а их капли  становятся всё холоднее.</a:t>
            </a:r>
            <a:endParaRPr lang="ru-RU" sz="3600" b="1" dirty="0"/>
          </a:p>
        </p:txBody>
      </p:sp>
      <p:pic>
        <p:nvPicPr>
          <p:cNvPr id="3" name="Рисунок 2" descr="осеньr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92896"/>
            <a:ext cx="4680520" cy="323047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осен дожд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88640"/>
            <a:ext cx="4320480" cy="32403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осень дождьa.jpg"/>
          <p:cNvPicPr>
            <a:picLocks noChangeAspect="1"/>
          </p:cNvPicPr>
          <p:nvPr/>
        </p:nvPicPr>
        <p:blipFill>
          <a:blip r:embed="rId5" cstate="print"/>
          <a:srcRect r="1963" b="3736"/>
          <a:stretch>
            <a:fillRect/>
          </a:stretch>
        </p:blipFill>
        <p:spPr>
          <a:xfrm>
            <a:off x="4355976" y="3789040"/>
            <a:ext cx="4418749" cy="28803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9612560" y="37890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004048" cy="2290266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/>
              <a:t>Опадают листья, а ягоды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КАЛИНЫ</a:t>
            </a:r>
            <a:r>
              <a:rPr lang="ru-RU" sz="3600" b="1" dirty="0" smtClean="0"/>
              <a:t> и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РЯБИНЫ</a:t>
            </a:r>
            <a:r>
              <a:rPr lang="ru-RU" sz="3600" b="1" dirty="0" smtClean="0"/>
              <a:t> остаются висеть на деревьях.</a:t>
            </a:r>
            <a:endParaRPr lang="ru-RU" sz="3600" b="1" dirty="0"/>
          </a:p>
        </p:txBody>
      </p:sp>
      <p:pic>
        <p:nvPicPr>
          <p:cNvPr id="3" name="Рисунок 2" descr="осень калина.jpg"/>
          <p:cNvPicPr>
            <a:picLocks noChangeAspect="1"/>
          </p:cNvPicPr>
          <p:nvPr/>
        </p:nvPicPr>
        <p:blipFill>
          <a:blip r:embed="rId3" cstate="print"/>
          <a:srcRect l="18500"/>
          <a:stretch>
            <a:fillRect/>
          </a:stretch>
        </p:blipFill>
        <p:spPr>
          <a:xfrm>
            <a:off x="1763688" y="2276872"/>
            <a:ext cx="3672408" cy="33795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осень раябина2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645024"/>
            <a:ext cx="3899925" cy="292494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осень рябина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5746" y="404664"/>
            <a:ext cx="4133632" cy="2759199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калина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4525246"/>
            <a:ext cx="3168352" cy="211388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 cstate="print"/>
          <a:stretch>
            <a:fillRect/>
          </a:stretch>
        </p:blipFill>
        <p:spPr>
          <a:xfrm>
            <a:off x="9540552" y="39330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9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/>
              <a:t>Некоторые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ЖИВОТНЫЕ МЕНЯЮТ ШУБКУ</a:t>
            </a:r>
            <a:r>
              <a:rPr lang="ru-RU" sz="3600" b="1" dirty="0" smtClean="0"/>
              <a:t>, чтобы быть менее заметными на фоне белого снега и серых деревьев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3" name="Рисунок 2" descr="заяц белыц84.jpg"/>
          <p:cNvPicPr>
            <a:picLocks noChangeAspect="1"/>
          </p:cNvPicPr>
          <p:nvPr/>
        </p:nvPicPr>
        <p:blipFill>
          <a:blip r:embed="rId3" cstate="print"/>
          <a:srcRect l="8489" r="5313"/>
          <a:stretch>
            <a:fillRect/>
          </a:stretch>
        </p:blipFill>
        <p:spPr>
          <a:xfrm>
            <a:off x="5292080" y="1196752"/>
            <a:ext cx="3456384" cy="31500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ласка.jpg"/>
          <p:cNvPicPr>
            <a:picLocks noChangeAspect="1"/>
          </p:cNvPicPr>
          <p:nvPr/>
        </p:nvPicPr>
        <p:blipFill>
          <a:blip r:embed="rId4" cstate="print"/>
          <a:srcRect r="16753"/>
          <a:stretch>
            <a:fillRect/>
          </a:stretch>
        </p:blipFill>
        <p:spPr>
          <a:xfrm>
            <a:off x="2771800" y="3789040"/>
            <a:ext cx="3528392" cy="292067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белка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772816"/>
            <a:ext cx="3451169" cy="287597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9612560" y="45091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4032448" cy="2664296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/>
              <a:t>Всё чаще по утрам появляется</a:t>
            </a:r>
            <a:r>
              <a:rPr lang="ru-RU" sz="2700" b="1" dirty="0" smtClean="0"/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ИНЕЙ</a:t>
            </a:r>
            <a:r>
              <a:rPr lang="ru-RU" b="1" dirty="0" smtClean="0"/>
              <a:t> </a:t>
            </a:r>
            <a:r>
              <a:rPr lang="ru-RU" sz="2700" b="1" dirty="0" smtClean="0"/>
              <a:t>– </a:t>
            </a:r>
            <a:r>
              <a:rPr lang="ru-RU" sz="3600" b="1" dirty="0" smtClean="0"/>
              <a:t>это частички застывшей  росы, которые похожи на колючие снежинки.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3" name="Рисунок 2" descr="осень ине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3284984"/>
            <a:ext cx="4687788" cy="333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осень иней00.jpg"/>
          <p:cNvPicPr>
            <a:picLocks noChangeAspect="1"/>
          </p:cNvPicPr>
          <p:nvPr/>
        </p:nvPicPr>
        <p:blipFill>
          <a:blip r:embed="rId4" cstate="print"/>
          <a:srcRect r="-601" b="4444"/>
          <a:stretch>
            <a:fillRect/>
          </a:stretch>
        </p:blipFill>
        <p:spPr>
          <a:xfrm>
            <a:off x="4067944" y="260648"/>
            <a:ext cx="4824536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9396536" y="42210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4906888" cy="279432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ЛЕДЯНОЙ ДОЖДЬ </a:t>
            </a:r>
            <a:r>
              <a:rPr lang="ru-RU" b="1" dirty="0" smtClean="0"/>
              <a:t>– </a:t>
            </a:r>
            <a:r>
              <a:rPr lang="ru-RU" sz="3100" b="1" dirty="0" smtClean="0"/>
              <a:t>это дождь в виде твёрдых прозрачных шариков льда, внутри наполненных водой, образуется при замерзании капель дождя, когда те падают, при отрицательной температуре воздуха.</a:t>
            </a:r>
            <a:endParaRPr lang="ru-RU" sz="3100" b="1" dirty="0"/>
          </a:p>
        </p:txBody>
      </p:sp>
      <p:pic>
        <p:nvPicPr>
          <p:cNvPr id="4" name="Рисунок 3" descr="ледяной дожд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4077072"/>
            <a:ext cx="3995936" cy="261891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ледяной дождб70.jpg"/>
          <p:cNvPicPr>
            <a:picLocks noChangeAspect="1"/>
          </p:cNvPicPr>
          <p:nvPr/>
        </p:nvPicPr>
        <p:blipFill>
          <a:blip r:embed="rId4" cstate="print"/>
          <a:srcRect r="12988" b="126"/>
          <a:stretch>
            <a:fillRect/>
          </a:stretch>
        </p:blipFill>
        <p:spPr>
          <a:xfrm>
            <a:off x="4572000" y="3068960"/>
            <a:ext cx="4077739" cy="280831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лед дождб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476672"/>
            <a:ext cx="3816424" cy="286231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9468544" y="44371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ЗОЛОТАЯ  ОСЕНЬ </a:t>
            </a:r>
            <a:r>
              <a:rPr lang="ru-RU" b="1" dirty="0" smtClean="0"/>
              <a:t>-</a:t>
            </a:r>
            <a:r>
              <a:rPr lang="ru-RU" sz="3600" b="1" dirty="0" smtClean="0"/>
              <a:t>листья на деревьях из зелёных перекрашиваются в самые разные оттенки золотого и золотистого.</a:t>
            </a:r>
            <a:endParaRPr lang="ru-RU" sz="3600" b="1" dirty="0"/>
          </a:p>
        </p:txBody>
      </p:sp>
      <p:pic>
        <p:nvPicPr>
          <p:cNvPr id="3" name="Рисунок 2" descr="ОСЕНЬ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628800"/>
            <a:ext cx="6696744" cy="5022558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9612560" y="371703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315416"/>
            <a:ext cx="8964488" cy="250629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/>
              <a:t>Вдоль берега реки образуется тонкий неподвижный лёд, начинается</a:t>
            </a:r>
            <a:r>
              <a:rPr lang="ru-RU" sz="4000" b="1" dirty="0" smtClean="0"/>
              <a:t>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ОСЕННИЙ ЛЕДОСТАВ.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 descr="0000ос ледос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772816"/>
            <a:ext cx="6432715" cy="482453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9324528" y="42930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ерв сне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356992"/>
            <a:ext cx="4499992" cy="28124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4499992" cy="244827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smtClean="0"/>
              <a:t>С каждым днём становится холоднее, выпадает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ПЕРВЫЙ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СНЕГ</a:t>
            </a:r>
            <a:r>
              <a:rPr lang="ru-RU" sz="4000" b="1" dirty="0" smtClean="0"/>
              <a:t> , но он обязательно  растает.</a:t>
            </a:r>
            <a:endParaRPr lang="ru-RU" sz="4000" b="1" dirty="0"/>
          </a:p>
        </p:txBody>
      </p:sp>
      <p:pic>
        <p:nvPicPr>
          <p:cNvPr id="3" name="Рисунок 2" descr="ОСЕНЬ ПОЗДНЯЯ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88640"/>
            <a:ext cx="4535488" cy="283468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ПЕРвый снег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2924944"/>
            <a:ext cx="2762250" cy="36576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9684568" y="364502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892480" cy="14401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ГОЛОЛЁД </a:t>
            </a:r>
            <a:r>
              <a:rPr lang="ru-RU" b="1" dirty="0" smtClean="0"/>
              <a:t> </a:t>
            </a:r>
            <a:r>
              <a:rPr lang="ru-RU" sz="4000" b="1" dirty="0" smtClean="0"/>
              <a:t>появляется при лёгком морозе, который не даёт дождю превращаться в снег.</a:t>
            </a:r>
            <a:endParaRPr lang="ru-RU" sz="4000" b="1" dirty="0"/>
          </a:p>
        </p:txBody>
      </p:sp>
      <p:pic>
        <p:nvPicPr>
          <p:cNvPr id="5" name="Рисунок 4" descr="1ГОЛОДЕДjp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564904"/>
            <a:ext cx="5705078" cy="380338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ГОЛООЛЕ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149080"/>
            <a:ext cx="2381250" cy="17907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ГОЛОЛЕД НА ПРОВОДАХ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700808"/>
            <a:ext cx="3581295" cy="148210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9396536" y="357301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осень ноябр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9396536" y="42930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истопад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124744"/>
            <a:ext cx="8194511" cy="512157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ЛИСТОПАД </a:t>
            </a:r>
            <a:r>
              <a:rPr lang="ru-RU" sz="3200" b="1" dirty="0" smtClean="0"/>
              <a:t>– </a:t>
            </a:r>
            <a:r>
              <a:rPr lang="ru-RU" sz="3600" b="1" dirty="0" smtClean="0"/>
              <a:t>это растения сбрасывают листья.</a:t>
            </a:r>
            <a:endParaRPr lang="ru-RU" sz="3600" b="1" dirty="0"/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9144000" y="364502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БАБЬЕ  ЛЕТО</a:t>
            </a:r>
            <a:r>
              <a:rPr lang="ru-RU" sz="2700" b="1" dirty="0" smtClean="0"/>
              <a:t> </a:t>
            </a:r>
            <a:r>
              <a:rPr lang="ru-RU" sz="3100" b="1" dirty="0" smtClean="0"/>
              <a:t>– это последние тёплые деньки перед осенними ненастьями (обычно начинается с 20-х чисел сентября и до начала следующего месяца).</a:t>
            </a:r>
            <a:endParaRPr lang="ru-RU" sz="3100" b="1" dirty="0"/>
          </a:p>
        </p:txBody>
      </p:sp>
      <p:pic>
        <p:nvPicPr>
          <p:cNvPr id="3" name="Рисунок 2" descr="ОСЕНЬ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700808"/>
            <a:ext cx="7488832" cy="456746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9396536" y="465313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656184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ДЕНЬ ОСЕННЕЕГО  РАВНОДЕЙСТВИЯ </a:t>
            </a:r>
            <a:r>
              <a:rPr lang="ru-RU" sz="3100" b="1" dirty="0" smtClean="0"/>
              <a:t>-когда день и ночь равны, они длятся по 12 часов, со следующего дня дни становится короче, а ночи длиннее (22 или 23 сентября).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5" name="Рисунок 4" descr="осен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844824"/>
            <a:ext cx="6725026" cy="482856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9144000" y="39330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рибы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88640"/>
            <a:ext cx="3707904" cy="278092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МУухомо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060848"/>
            <a:ext cx="3795267" cy="284645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ОПЯТА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3501008"/>
            <a:ext cx="4176464" cy="293772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4464496" cy="2002234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/>
              <a:t>Осенью вырастает много </a:t>
            </a:r>
            <a:r>
              <a:rPr lang="ru-RU" b="1" dirty="0" smtClean="0">
                <a:solidFill>
                  <a:schemeClr val="accent6"/>
                </a:solidFill>
              </a:rPr>
              <a:t>ГРИБОВ.</a:t>
            </a:r>
            <a:endParaRPr lang="ru-RU" b="1" dirty="0">
              <a:solidFill>
                <a:schemeClr val="accent6"/>
              </a:solidFill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9324528" y="364502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/>
              <a:t>Собирают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УРОЖАЙ ФРУКТОВ  </a:t>
            </a:r>
            <a:r>
              <a:rPr lang="ru-RU" sz="3600" b="1" dirty="0" smtClean="0"/>
              <a:t>и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ОВОЩЕЙ</a:t>
            </a:r>
            <a:r>
              <a:rPr lang="ru-RU" sz="3600" b="1" dirty="0" smtClean="0"/>
              <a:t>.  </a:t>
            </a:r>
            <a:endParaRPr lang="ru-RU" sz="3600" b="1" dirty="0"/>
          </a:p>
        </p:txBody>
      </p:sp>
      <p:pic>
        <p:nvPicPr>
          <p:cNvPr id="3" name="Рисунок 2" descr="lябло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052736"/>
            <a:ext cx="4570557" cy="342220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осень урожа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708920"/>
            <a:ext cx="4499992" cy="3374994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9468544" y="38610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лка.jpg"/>
          <p:cNvPicPr>
            <a:picLocks noChangeAspect="1"/>
          </p:cNvPicPr>
          <p:nvPr/>
        </p:nvPicPr>
        <p:blipFill>
          <a:blip r:embed="rId3" cstate="print"/>
          <a:srcRect l="9370" r="6297"/>
          <a:stretch>
            <a:fillRect/>
          </a:stretch>
        </p:blipFill>
        <p:spPr>
          <a:xfrm>
            <a:off x="251520" y="980728"/>
            <a:ext cx="4293477" cy="381642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90872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Животные делают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ЗАПАСЫ НА ЗИМУ</a:t>
            </a:r>
            <a:r>
              <a:rPr lang="ru-RU" sz="4000" b="1" dirty="0" smtClean="0"/>
              <a:t>.</a:t>
            </a:r>
            <a:endParaRPr lang="ru-RU" sz="4000" b="1" dirty="0"/>
          </a:p>
        </p:txBody>
      </p:sp>
      <p:pic>
        <p:nvPicPr>
          <p:cNvPr id="3" name="Рисунок 2" descr="бурунду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1772816"/>
            <a:ext cx="4320480" cy="4702563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9540552" y="39330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сень.jpg"/>
          <p:cNvPicPr>
            <a:picLocks noChangeAspect="1"/>
          </p:cNvPicPr>
          <p:nvPr/>
        </p:nvPicPr>
        <p:blipFill>
          <a:blip r:embed="rId3" cstate="print"/>
          <a:srcRect r="4641" b="6153"/>
          <a:stretch>
            <a:fillRect/>
          </a:stretch>
        </p:blipFill>
        <p:spPr>
          <a:xfrm>
            <a:off x="5508104" y="4293096"/>
            <a:ext cx="2738365" cy="202121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3106688" cy="1930226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/>
              <a:t>Идёт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СБОР УРОЖАЯ</a:t>
            </a:r>
            <a:r>
              <a:rPr lang="ru-RU" b="1" dirty="0" smtClean="0"/>
              <a:t> </a:t>
            </a:r>
            <a:r>
              <a:rPr lang="ru-RU" sz="4000" b="1" dirty="0" smtClean="0"/>
              <a:t>с полей.</a:t>
            </a:r>
            <a:endParaRPr lang="ru-RU" sz="4000" b="1" dirty="0"/>
          </a:p>
        </p:txBody>
      </p:sp>
      <p:pic>
        <p:nvPicPr>
          <p:cNvPr id="4" name="Рисунок 3" descr="осень пшен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068960"/>
            <a:ext cx="4644008" cy="348300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осень сбор урожая4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332656"/>
            <a:ext cx="4752528" cy="317263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9468544" y="350100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295</Words>
  <Application>Microsoft Office PowerPoint</Application>
  <PresentationFormat>Экран (4:3)</PresentationFormat>
  <Paragraphs>24</Paragraphs>
  <Slides>23</Slides>
  <Notes>1</Notes>
  <HiddenSlides>0</HiddenSlides>
  <MMClips>23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ПРИРОДНЫЕ  ЯВЛЕНИЯ ОСЕНЬЮ.</vt:lpstr>
      <vt:lpstr>ЗОЛОТАЯ  ОСЕНЬ -листья на деревьях из зелёных перекрашиваются в самые разные оттенки золотого и золотистого.</vt:lpstr>
      <vt:lpstr>ЛИСТОПАД – это растения сбрасывают листья.</vt:lpstr>
      <vt:lpstr>БАБЬЕ  ЛЕТО – это последние тёплые деньки перед осенними ненастьями (обычно начинается с 20-х чисел сентября и до начала следующего месяца).</vt:lpstr>
      <vt:lpstr>ДЕНЬ ОСЕННЕЕГО  РАВНОДЕЙСТВИЯ -когда день и ночь равны, они длятся по 12 часов, со следующего дня дни становится короче, а ночи длиннее (22 или 23 сентября). </vt:lpstr>
      <vt:lpstr>Осенью вырастает много ГРИБОВ.</vt:lpstr>
      <vt:lpstr>Собирают УРОЖАЙ ФРУКТОВ  и ОВОЩЕЙ.  </vt:lpstr>
      <vt:lpstr>Животные делают ЗАПАСЫ НА ЗИМУ.</vt:lpstr>
      <vt:lpstr>Идёт СБОР УРОЖАЯ с полей.</vt:lpstr>
      <vt:lpstr>РАЗНОЦВЕТНЫЕ  ЛИСТЬЯ – осенью можно встретить листья всех цветов. </vt:lpstr>
      <vt:lpstr>ГУСТЫЕ ТУМАНЫ  осенью в утренние часы - это густое облако у поверхности земли из мелких капелек воды.</vt:lpstr>
      <vt:lpstr>ПЕРЕЛЁТНЫЕ  ПТИЦЫ собираются в стаи и улетают на юг.</vt:lpstr>
      <vt:lpstr>Готовят себе ТЁПЛЫЕ ЖИЛИЩА животные, которые готовятся к спячке на зиму: ежи, лягушки, змеи, ящерицы,  бурундуки и медведи.</vt:lpstr>
      <vt:lpstr>Многие НАСЕКОМЫЕ ПРЯЧУТСЯ глубже в землю, а пчёлы прячутся в свои ульи и закрывают ячейки прополисом на зиму.</vt:lpstr>
      <vt:lpstr>ДОЖДИ идут всё чаще и продолжительнее, а их капли  становятся всё холоднее.</vt:lpstr>
      <vt:lpstr>Опадают листья, а ягоды КАЛИНЫ и РЯБИНЫ остаются висеть на деревьях.</vt:lpstr>
      <vt:lpstr>Некоторые ЖИВОТНЫЕ МЕНЯЮТ ШУБКУ, чтобы быть менее заметными на фоне белого снега и серых деревьев.</vt:lpstr>
      <vt:lpstr>Всё чаще по утрам появляется ИНЕЙ – это частички застывшей  росы, которые похожи на колючие снежинки. </vt:lpstr>
      <vt:lpstr>ЛЕДЯНОЙ ДОЖДЬ – это дождь в виде твёрдых прозрачных шариков льда, внутри наполненных водой, образуется при замерзании капель дождя, когда те падают, при отрицательной температуре воздуха.</vt:lpstr>
      <vt:lpstr>Вдоль берега реки образуется тонкий неподвижный лёд, начинается ОСЕННИЙ ЛЕДОСТАВ.</vt:lpstr>
      <vt:lpstr>С каждым днём становится холоднее, выпадает ПЕРВЫЙ СНЕГ , но он обязательно  растает.</vt:lpstr>
      <vt:lpstr>ГОЛОЛЁД  появляется при лёгком морозе, который не даёт дождю превращаться в снег.</vt:lpstr>
      <vt:lpstr>Слайд 23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Природные  явления осенью</dc:title>
  <dc:creator>Пользователь</dc:creator>
  <cp:lastModifiedBy>user</cp:lastModifiedBy>
  <cp:revision>16</cp:revision>
  <dcterms:created xsi:type="dcterms:W3CDTF">2014-01-07T02:46:28Z</dcterms:created>
  <dcterms:modified xsi:type="dcterms:W3CDTF">2024-01-09T18:53:43Z</dcterms:modified>
</cp:coreProperties>
</file>