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60" r:id="rId5"/>
    <p:sldId id="261" r:id="rId6"/>
    <p:sldId id="274" r:id="rId7"/>
    <p:sldId id="264" r:id="rId8"/>
    <p:sldId id="257" r:id="rId9"/>
    <p:sldId id="269" r:id="rId10"/>
    <p:sldId id="267" r:id="rId11"/>
    <p:sldId id="275" r:id="rId12"/>
    <p:sldId id="259" r:id="rId13"/>
    <p:sldId id="258" r:id="rId14"/>
    <p:sldId id="270" r:id="rId15"/>
    <p:sldId id="271" r:id="rId16"/>
    <p:sldId id="268" r:id="rId17"/>
    <p:sldId id="273" r:id="rId18"/>
    <p:sldId id="276" r:id="rId19"/>
    <p:sldId id="262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C085-6572-40DE-81C1-75D9FA78C1CB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DE3E-A940-4CFF-8B52-51AED704B9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6" Type="http://schemas.openxmlformats.org/officeDocument/2006/relationships/image" Target="../media/image9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6" Type="http://schemas.openxmlformats.org/officeDocument/2006/relationships/image" Target="../media/image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6" Type="http://schemas.openxmlformats.org/officeDocument/2006/relationships/image" Target="../media/image9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6" Type="http://schemas.openxmlformats.org/officeDocument/2006/relationships/image" Target="../media/image9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6" Type="http://schemas.openxmlformats.org/officeDocument/2006/relationships/image" Target="../media/image9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5" Type="http://schemas.openxmlformats.org/officeDocument/2006/relationships/image" Target="../media/image9.pn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сна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8671992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ПРИРОДНЫЕ   ЯВЛЕНИЯ</a:t>
            </a:r>
            <a:b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ВЕСНОЙ.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612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рундукl.jpg"/>
          <p:cNvPicPr>
            <a:picLocks noChangeAspect="1"/>
          </p:cNvPicPr>
          <p:nvPr/>
        </p:nvPicPr>
        <p:blipFill>
          <a:blip r:embed="rId3" cstate="print"/>
          <a:srcRect t="7084" r="776"/>
          <a:stretch>
            <a:fillRect/>
          </a:stretch>
        </p:blipFill>
        <p:spPr>
          <a:xfrm>
            <a:off x="4499992" y="4581128"/>
            <a:ext cx="3024336" cy="188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104456" cy="378904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ПРОСЫПАЮТСЯ ОТ ЗИМНЕЙ СПЯЧКИ ЖИВОТНЫЕ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(медведи, ежи,  барсуки и другие)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е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56992"/>
            <a:ext cx="4161454" cy="27725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ЕДВЕДЬ ИЗ БЕРЛОГИ.jpeg"/>
          <p:cNvPicPr>
            <a:picLocks noChangeAspect="1"/>
          </p:cNvPicPr>
          <p:nvPr/>
        </p:nvPicPr>
        <p:blipFill>
          <a:blip r:embed="rId5" cstate="print"/>
          <a:srcRect r="8201" b="4867"/>
          <a:stretch>
            <a:fillRect/>
          </a:stretch>
        </p:blipFill>
        <p:spPr>
          <a:xfrm>
            <a:off x="4139952" y="332656"/>
            <a:ext cx="4406890" cy="388843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6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400600" cy="30689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С ПЕРВЫМИ ОТТЕПЕЛЯМИ И ДО РАСПУСКАНИЯ ПОЧЕК НАЧИНАЕТСЯ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СОКОДВИЖЕНИЕ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У ДЕРЕВЬЕВ. В ЭТОТ ПЕРИОД НАДРЕЗАЮТ СТВОЛЫ И ВЕТКИ, И ИЗ НИХ ВЫТЕКАЕТ СОК ( Берёзовый сок).</a:t>
            </a:r>
            <a:endParaRPr lang="ru-RU" sz="2400" b="1" dirty="0"/>
          </a:p>
        </p:txBody>
      </p:sp>
      <p:pic>
        <p:nvPicPr>
          <p:cNvPr id="5" name="Рисунок 4" descr="БЕРЕЗ С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573016"/>
            <a:ext cx="3970893" cy="29744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РЕЗЫ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48680"/>
            <a:ext cx="3100153" cy="465313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ок березов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924944"/>
            <a:ext cx="1815666" cy="2420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6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400600" cy="285293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РАСПУСКАЮТСЯ ПОЧКИ</a:t>
            </a:r>
            <a:r>
              <a:rPr lang="ru-RU" b="1" dirty="0" smtClean="0"/>
              <a:t> </a:t>
            </a:r>
            <a:r>
              <a:rPr lang="ru-RU" sz="2400" b="1" dirty="0" smtClean="0"/>
              <a:t>и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ПЕРВЫЕ ЗЕЛЁНЫЕ ЛИСТОЧКИ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ПОЯВЛЯЮТСЯ НА ДЕРЕВЬЯХ.</a:t>
            </a:r>
            <a:endParaRPr lang="ru-RU" sz="2400" b="1" dirty="0"/>
          </a:p>
        </p:txBody>
      </p:sp>
      <p:pic>
        <p:nvPicPr>
          <p:cNvPr id="4" name="Рисунок 3" descr="почки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980" y="1052736"/>
            <a:ext cx="4102406" cy="273630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ерезовые сережки.jpg"/>
          <p:cNvPicPr>
            <a:picLocks noChangeAspect="1"/>
          </p:cNvPicPr>
          <p:nvPr/>
        </p:nvPicPr>
        <p:blipFill>
          <a:blip r:embed="rId4" cstate="print"/>
          <a:srcRect t="6951"/>
          <a:stretch>
            <a:fillRect/>
          </a:stretch>
        </p:blipFill>
        <p:spPr>
          <a:xfrm>
            <a:off x="179512" y="2780928"/>
            <a:ext cx="4127298" cy="28803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чки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573016"/>
            <a:ext cx="4124094" cy="302433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75657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бочкиi.png"/>
          <p:cNvPicPr>
            <a:picLocks noChangeAspect="1"/>
          </p:cNvPicPr>
          <p:nvPr/>
        </p:nvPicPr>
        <p:blipFill>
          <a:blip r:embed="rId3" cstate="print"/>
          <a:srcRect r="23513"/>
          <a:stretch>
            <a:fillRect/>
          </a:stretch>
        </p:blipFill>
        <p:spPr>
          <a:xfrm>
            <a:off x="5292080" y="3501008"/>
            <a:ext cx="3096344" cy="304373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б.ко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32656"/>
            <a:ext cx="4719307" cy="35394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чела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564904"/>
            <a:ext cx="3838011" cy="39050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16424" cy="185821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ОЖИВАЮТ И ПОЯВЛЯЮТСЯ ПЕРВЫЕ</a:t>
            </a:r>
            <a:br>
              <a:rPr lang="ru-RU" sz="2400" b="1" dirty="0" smtClean="0"/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НАСЕКОМЫЕ.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12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680520" cy="31409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ПОЯВЛЯЕТСЯ ПЕРВЫЙ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ВЕСЕННИЙ ДОЖДЬ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b="1" dirty="0" smtClean="0"/>
              <a:t>- ЭТО ВЫПАДЕНИЕ ИЗ ОБЛАКОВ КАПЕЛЬ ЖИДКОСТИ. </a:t>
            </a:r>
            <a:br>
              <a:rPr lang="ru-RU" sz="2700" b="1" dirty="0" smtClean="0"/>
            </a:br>
            <a:r>
              <a:rPr lang="ru-RU" sz="2700" b="1" dirty="0" smtClean="0"/>
              <a:t>ДОЖДЬ С КАЖДЫМ РАЗОМ СТРАНОВИТСЯ ТЕПЛЕЕ И ТЕПЛЕЕ.</a:t>
            </a:r>
            <a:endParaRPr lang="ru-RU" sz="2700" b="1" dirty="0"/>
          </a:p>
        </p:txBody>
      </p:sp>
      <p:pic>
        <p:nvPicPr>
          <p:cNvPr id="3" name="Рисунок 2" descr="доождь на ветках.jpg"/>
          <p:cNvPicPr>
            <a:picLocks noChangeAspect="1"/>
          </p:cNvPicPr>
          <p:nvPr/>
        </p:nvPicPr>
        <p:blipFill>
          <a:blip r:embed="rId3" cstate="print"/>
          <a:srcRect l="3780" t="5040" r="5501" b="4241"/>
          <a:stretch>
            <a:fillRect/>
          </a:stretch>
        </p:blipFill>
        <p:spPr>
          <a:xfrm>
            <a:off x="683568" y="3140968"/>
            <a:ext cx="4512501" cy="338437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дождь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60648"/>
            <a:ext cx="3849257" cy="34582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970784" cy="20162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РАСПУСКАЮТСЯ ЦВЕТЫ.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СИРЕНЬ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827917" cy="338437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цвет весна.jpg"/>
          <p:cNvPicPr>
            <a:picLocks noChangeAspect="1"/>
          </p:cNvPicPr>
          <p:nvPr/>
        </p:nvPicPr>
        <p:blipFill>
          <a:blip r:embed="rId4" cstate="print"/>
          <a:srcRect l="10486" r="13491"/>
          <a:stretch>
            <a:fillRect/>
          </a:stretch>
        </p:blipFill>
        <p:spPr>
          <a:xfrm>
            <a:off x="3707904" y="3212976"/>
            <a:ext cx="4176464" cy="34335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МАТЬ И МАЧ.jpg"/>
          <p:cNvPicPr>
            <a:picLocks noChangeAspect="1"/>
          </p:cNvPicPr>
          <p:nvPr/>
        </p:nvPicPr>
        <p:blipFill>
          <a:blip r:embed="rId5" cstate="print"/>
          <a:srcRect l="10287" t="14509" r="3992"/>
          <a:stretch>
            <a:fillRect/>
          </a:stretch>
        </p:blipFill>
        <p:spPr>
          <a:xfrm>
            <a:off x="323528" y="2060848"/>
            <a:ext cx="3600400" cy="306896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9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536504" cy="242088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ПТИЦЫ ВЬЮТ ГНЁЗДА,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ОТКЛАДЫВАЮТ ЯЙЦА, ПОЯВЛЯЮТСЯ ПТЕНЦЫ.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гезд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4187957" cy="31409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гнездо птенчики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284984"/>
            <a:ext cx="4176464" cy="313234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тица вь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76672"/>
            <a:ext cx="4110453" cy="315134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ностай лет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933056"/>
            <a:ext cx="3312368" cy="271133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61648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ЖИВОТНЫЕ МЕНЯЮТ ОКРАСКУ </a:t>
            </a:r>
            <a:r>
              <a:rPr lang="ru-RU" sz="3100" b="1" dirty="0" smtClean="0"/>
              <a:t>-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700" b="1" dirty="0" smtClean="0"/>
              <a:t>НЕКОТОРЫМ ЖИВОТНЫМ НЕОБХОДИМО ИЗМЕНИТЬ ЦВЕТ ШУБКИ, ЧТОБЫ БЫТЬ МЕНЕЕ ЗАМЕТНЫМИ НА ФОНЕ ИЗМЕНИВШЕЙСЯ ПРИРОДЫ. 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3" name="Рисунок 2" descr="заяц весн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3785997" cy="283949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РЫЖАЯ БЕЛКА.jpg"/>
          <p:cNvPicPr>
            <a:picLocks noChangeAspect="1"/>
          </p:cNvPicPr>
          <p:nvPr/>
        </p:nvPicPr>
        <p:blipFill>
          <a:blip r:embed="rId5" cstate="print"/>
          <a:srcRect b="9434"/>
          <a:stretch>
            <a:fillRect/>
          </a:stretch>
        </p:blipFill>
        <p:spPr>
          <a:xfrm>
            <a:off x="2843808" y="1844824"/>
            <a:ext cx="3816424" cy="25922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ые рожки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764704"/>
            <a:ext cx="4928748" cy="3429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896544" cy="185821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У ЛОСЕЙ И КОСУЛЬ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ВЫРАСТАЮТ НОВЫЕ </a:t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РОГА.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НОВЫЕ РОГА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492896"/>
            <a:ext cx="3881963" cy="38884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608512" cy="38884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ВЕСЕННИЕ ПОСЕВНЫЕ -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100" b="1" dirty="0" smtClean="0"/>
              <a:t>это когда земля  весной оттаяла, согрелась, её можно вскапывать, пахать, боронить и сеять семена, чтобы </a:t>
            </a:r>
            <a:br>
              <a:rPr lang="ru-RU" sz="3100" b="1" dirty="0" smtClean="0"/>
            </a:br>
            <a:r>
              <a:rPr lang="ru-RU" sz="3100" b="1" dirty="0" smtClean="0"/>
              <a:t>осенью</a:t>
            </a:r>
            <a:br>
              <a:rPr lang="ru-RU" sz="3100" b="1" dirty="0" smtClean="0"/>
            </a:br>
            <a:r>
              <a:rPr lang="ru-RU" sz="3100" b="1" dirty="0" smtClean="0"/>
              <a:t>собрать</a:t>
            </a:r>
            <a:br>
              <a:rPr lang="ru-RU" sz="3100" b="1" dirty="0" smtClean="0"/>
            </a:br>
            <a:r>
              <a:rPr lang="ru-RU" sz="3100" b="1" dirty="0" smtClean="0"/>
              <a:t>урожай.</a:t>
            </a:r>
            <a:endParaRPr lang="ru-RU" sz="3100" b="1" dirty="0"/>
          </a:p>
        </p:txBody>
      </p:sp>
      <p:pic>
        <p:nvPicPr>
          <p:cNvPr id="4" name="Рисунок 3" descr="поскв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80928"/>
            <a:ext cx="5069210" cy="380635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сев 2.jpg"/>
          <p:cNvPicPr>
            <a:picLocks noChangeAspect="1"/>
          </p:cNvPicPr>
          <p:nvPr/>
        </p:nvPicPr>
        <p:blipFill>
          <a:blip r:embed="rId4" cstate="print"/>
          <a:srcRect r="8490"/>
          <a:stretch>
            <a:fillRect/>
          </a:stretch>
        </p:blipFill>
        <p:spPr>
          <a:xfrm>
            <a:off x="4572000" y="548680"/>
            <a:ext cx="4320480" cy="249951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2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ака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655958" cy="316040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голуб неб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4680520" cy="316835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314096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СОЛНЫШКО</a:t>
            </a:r>
            <a:r>
              <a:rPr lang="ru-RU" b="1" dirty="0" smtClean="0"/>
              <a:t> </a:t>
            </a:r>
            <a:r>
              <a:rPr lang="ru-RU" sz="2700" b="1" dirty="0" smtClean="0"/>
              <a:t>СТАНОВИТСЯ ЯРКОЕ И ТЁПЛОЕ,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НЕБО</a:t>
            </a:r>
            <a:r>
              <a:rPr lang="ru-RU" b="1" dirty="0" smtClean="0"/>
              <a:t> </a:t>
            </a:r>
            <a:r>
              <a:rPr lang="ru-RU" sz="4000" b="1" dirty="0" smtClean="0"/>
              <a:t>- </a:t>
            </a:r>
            <a:r>
              <a:rPr lang="ru-RU" sz="2700" b="1" dirty="0" smtClean="0"/>
              <a:t>ГОЛУБЫМ И ВЫСОКИМ,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ВОЗДУХ</a:t>
            </a:r>
            <a:r>
              <a:rPr lang="ru-RU" b="1" dirty="0" smtClean="0"/>
              <a:t> - </a:t>
            </a:r>
            <a:r>
              <a:rPr lang="ru-RU" sz="2700" b="1" dirty="0" smtClean="0"/>
              <a:t>ЧИСТЫМ И ПРОЗРАЧНЫМ.</a:t>
            </a:r>
            <a:br>
              <a:rPr lang="ru-RU" sz="2700" b="1" dirty="0" smtClean="0"/>
            </a:br>
            <a:r>
              <a:rPr lang="ru-RU" sz="2700" b="1" dirty="0" smtClean="0"/>
              <a:t>					И ВСЁ В ПРИРОДЕ  							НАЧИНАЕТ ОЖИВАТЬ.									 </a:t>
            </a:r>
            <a:endParaRPr lang="ru-RU" sz="27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ес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46854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чьи корабл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312368" cy="207023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тает снег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564904"/>
            <a:ext cx="4104456" cy="276537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420888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АКТИВНОЕ ТАЯНИЕ СНЕГА </a:t>
            </a:r>
            <a:r>
              <a:rPr lang="ru-RU" sz="4000" b="1" dirty="0" smtClean="0"/>
              <a:t>и </a:t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ВЕСЁЛОЕ ЖУРЧАНИЕ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РУЧЬЁВ.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ручей ве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61048"/>
            <a:ext cx="3958922" cy="268401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54055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6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доход....jpg"/>
          <p:cNvPicPr>
            <a:picLocks noChangeAspect="1"/>
          </p:cNvPicPr>
          <p:nvPr/>
        </p:nvPicPr>
        <p:blipFill>
          <a:blip r:embed="rId3" cstate="print"/>
          <a:srcRect l="4725" t="2431" r="3139" b="5197"/>
          <a:stretch>
            <a:fillRect/>
          </a:stretch>
        </p:blipFill>
        <p:spPr>
          <a:xfrm>
            <a:off x="4644008" y="1844824"/>
            <a:ext cx="3950965" cy="384965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200223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ВЕСЕННИЙ ЛЕДОХОД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- ЭТО ДВИЖЕНИЕ ЛЬДИН ПО ТЕЧЕНИЮ ВО ВРЕМЯ ТАЯНИЯ. </a:t>
            </a:r>
            <a:endParaRPr lang="ru-RU" sz="2400" b="1" dirty="0"/>
          </a:p>
        </p:txBody>
      </p:sp>
      <p:pic>
        <p:nvPicPr>
          <p:cNvPr id="4" name="Рисунок 3" descr="ледоход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4355108" cy="289179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75657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04456" cy="229026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ПРОТАЛИНЫ </a:t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/>
              <a:t>– ЭТО МЕСТО, ГДЕ СТАЯЛ СНЕГ И ОТКРЫЛАСЬ ЗЕМЛЯ.</a:t>
            </a:r>
            <a:endParaRPr lang="ru-RU" sz="2400" b="1" dirty="0"/>
          </a:p>
        </p:txBody>
      </p:sp>
      <p:pic>
        <p:nvPicPr>
          <p:cNvPr id="3" name="Рисунок 2" descr="весна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6672"/>
            <a:ext cx="4464496" cy="387667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ротали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924944"/>
            <a:ext cx="4455365" cy="346328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дооход а-павод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3816424" cy="2862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павод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6992"/>
            <a:ext cx="4078932" cy="30591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аводок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05064"/>
            <a:ext cx="3960440" cy="262379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315436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ПОЛОВОДЬЕ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b="1" dirty="0" smtClean="0"/>
              <a:t>ВОЗНИКАЕТ ВО ВРЕМЯ ТАЯНИЯ СНЕГА-ЛЬДА, ПОДНИМАЕТСЯ УРОВЕНЬ ВОДЫ В РЕКАХ, </a:t>
            </a:r>
            <a:r>
              <a:rPr lang="ru-RU" sz="2200" b="1" smtClean="0"/>
              <a:t>ОНА  РАЗЛИВАЕТСЯ </a:t>
            </a:r>
            <a:r>
              <a:rPr lang="ru-RU" sz="2200" b="1" dirty="0" smtClean="0"/>
              <a:t>ПО ПРИЛЕГАЮЩЕЙ К РЕКЕ ТЕРРИТОРИИ.  </a:t>
            </a:r>
            <a:endParaRPr lang="ru-RU" sz="22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п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77072"/>
            <a:ext cx="3312368" cy="248427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248472" cy="227687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ВЕСЕННЯЯ КАПЕЛЬ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400" b="1" dirty="0" smtClean="0"/>
              <a:t>- ЭТО ПАДЕНИЕ КАПЕЛЬ ОТТАЯВШЕГО ВО ВРЕМЯ ОТТЕПЕЛИ СНЕГА С КРЫШ И ДЕРЕВЬЕВ.</a:t>
            </a:r>
            <a:endParaRPr lang="ru-RU" sz="2400" b="1" dirty="0"/>
          </a:p>
        </p:txBody>
      </p:sp>
      <p:pic>
        <p:nvPicPr>
          <p:cNvPr id="5" name="Рисунок 4" descr="капель 1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4664"/>
            <a:ext cx="4499992" cy="337499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ОСУЛЬКА 11.jpg"/>
          <p:cNvPicPr>
            <a:picLocks noChangeAspect="1"/>
          </p:cNvPicPr>
          <p:nvPr/>
        </p:nvPicPr>
        <p:blipFill>
          <a:blip r:embed="rId5" cstate="print"/>
          <a:srcRect l="9842"/>
          <a:stretch>
            <a:fillRect/>
          </a:stretch>
        </p:blipFill>
        <p:spPr>
          <a:xfrm>
            <a:off x="395536" y="2492896"/>
            <a:ext cx="4328068" cy="36004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68456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104456" cy="252028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ПОДСНЕЖНИКИ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/>
              <a:t>–</a:t>
            </a:r>
            <a:r>
              <a:rPr lang="ru-RU" sz="2700" b="1" dirty="0" smtClean="0"/>
              <a:t> ТАК НАЗЫВАЮТСЯ ПЕРВЫЕ ЦВЕТЫ, КОТОРЫЕ ПОЯВЛЯЮТСЯ ВЕСНОЙ ИЗ-ПОД СНЕГА.</a:t>
            </a:r>
            <a:endParaRPr lang="ru-RU" sz="2700" b="1" dirty="0"/>
          </a:p>
        </p:txBody>
      </p:sp>
      <p:pic>
        <p:nvPicPr>
          <p:cNvPr id="3" name="Рисунок 2" descr="подснежники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4369291" cy="327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одснеж348.jpg"/>
          <p:cNvPicPr>
            <a:picLocks noChangeAspect="1"/>
          </p:cNvPicPr>
          <p:nvPr/>
        </p:nvPicPr>
        <p:blipFill>
          <a:blip r:embed="rId4" cstate="print"/>
          <a:srcRect r="25710"/>
          <a:stretch>
            <a:fillRect/>
          </a:stretch>
        </p:blipFill>
        <p:spPr>
          <a:xfrm>
            <a:off x="4427984" y="1196752"/>
            <a:ext cx="4392488" cy="332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12568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ПЕРЕЛЁТНЫЕ ПТИЦЫ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/>
              <a:t>ВОЗВРАЩАЮТСЯ ИЗ ТЁПЛЫХ СТРАН – ЭТО ТЕ ПТИЦЫ, КОТОРЫЕ ВЕСНОЙ ПРИЛЕТАЮТ В СЕВЕРНЫЕ СТРАНЫ И ТАМ ВЫВОДЯТ ПТЕНЦОВ, А С НАСТУПЛЕНИЕМ ХОЛОДОВ ВНОВЬ ВОЗВРАЩАЮТСЯ В ТЁПЛЫЕ СТРАНЫ. И ТАК КАЖДЫЙ ГОД. </a:t>
            </a:r>
            <a:r>
              <a:rPr lang="ru-RU" sz="2700" b="1" dirty="0" smtClean="0"/>
              <a:t> (</a:t>
            </a:r>
            <a:r>
              <a:rPr lang="ru-RU" sz="2200" b="1" dirty="0" smtClean="0"/>
              <a:t>Первыми весной прилетают скворцы, грачи).</a:t>
            </a:r>
            <a:endParaRPr lang="ru-RU" sz="2200" b="1" dirty="0"/>
          </a:p>
        </p:txBody>
      </p:sp>
      <p:pic>
        <p:nvPicPr>
          <p:cNvPr id="4" name="Рисунок 3" descr="ПТИЦЫ ЛЕТЯТ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4896544" cy="331403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грач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725915" cy="189360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кворцы прилетелиjpg.jpg"/>
          <p:cNvPicPr>
            <a:picLocks noChangeAspect="1"/>
          </p:cNvPicPr>
          <p:nvPr/>
        </p:nvPicPr>
        <p:blipFill>
          <a:blip r:embed="rId5" cstate="print"/>
          <a:srcRect l="23319"/>
          <a:stretch>
            <a:fillRect/>
          </a:stretch>
        </p:blipFill>
        <p:spPr>
          <a:xfrm>
            <a:off x="4932040" y="2996952"/>
            <a:ext cx="3078288" cy="221460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ЕБЕД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60648"/>
            <a:ext cx="3541648" cy="285102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96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61</Words>
  <Application>Microsoft Office PowerPoint</Application>
  <PresentationFormat>Экран (4:3)</PresentationFormat>
  <Paragraphs>19</Paragraphs>
  <Slides>20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ПРИРОДНЫЕ   ЯВЛЕНИЯ ВЕСНОЙ.</vt:lpstr>
      <vt:lpstr>СОЛНЫШКО СТАНОВИТСЯ ЯРКОЕ И ТЁПЛОЕ,  НЕБО - ГОЛУБЫМ И ВЫСОКИМ, ВОЗДУХ - ЧИСТЫМ И ПРОЗРАЧНЫМ.      И ВСЁ В ПРИРОДЕ         НАЧИНАЕТ ОЖИВАТЬ.          </vt:lpstr>
      <vt:lpstr>АКТИВНОЕ ТАЯНИЕ СНЕГА и  ВЕСЁЛОЕ ЖУРЧАНИЕ  РУЧЬЁВ.</vt:lpstr>
      <vt:lpstr>ВЕСЕННИЙ ЛЕДОХОД  - ЭТО ДВИЖЕНИЕ ЛЬДИН ПО ТЕЧЕНИЮ ВО ВРЕМЯ ТАЯНИЯ. </vt:lpstr>
      <vt:lpstr>ПРОТАЛИНЫ  – ЭТО МЕСТО, ГДЕ СТАЯЛ СНЕГ И ОТКРЫЛАСЬ ЗЕМЛЯ.</vt:lpstr>
      <vt:lpstr> ПОЛОВОДЬЕ ВОЗНИКАЕТ ВО ВРЕМЯ ТАЯНИЯ СНЕГА-ЛЬДА, ПОДНИМАЕТСЯ УРОВЕНЬ ВОДЫ В РЕКАХ, ОНА  РАЗЛИВАЕТСЯ ПО ПРИЛЕГАЮЩЕЙ К РЕКЕ ТЕРРИТОРИИ.  </vt:lpstr>
      <vt:lpstr>ВЕСЕННЯЯ КАПЕЛЬ  - ЭТО ПАДЕНИЕ КАПЕЛЬ ОТТАЯВШЕГО ВО ВРЕМЯ ОТТЕПЕЛИ СНЕГА С КРЫШ И ДЕРЕВЬЕВ.</vt:lpstr>
      <vt:lpstr>ПОДСНЕЖНИКИ – ТАК НАЗЫВАЮТСЯ ПЕРВЫЕ ЦВЕТЫ, КОТОРЫЕ ПОЯВЛЯЮТСЯ ВЕСНОЙ ИЗ-ПОД СНЕГА.</vt:lpstr>
      <vt:lpstr>ПЕРЕЛЁТНЫЕ ПТИЦЫ  ВОЗВРАЩАЮТСЯ ИЗ ТЁПЛЫХ СТРАН – ЭТО ТЕ ПТИЦЫ, КОТОРЫЕ ВЕСНОЙ ПРИЛЕТАЮТ В СЕВЕРНЫЕ СТРАНЫ И ТАМ ВЫВОДЯТ ПТЕНЦОВ, А С НАСТУПЛЕНИЕМ ХОЛОДОВ ВНОВЬ ВОЗВРАЩАЮТСЯ В ТЁПЛЫЕ СТРАНЫ. И ТАК КАЖДЫЙ ГОД.  (Первыми весной прилетают скворцы, грачи).</vt:lpstr>
      <vt:lpstr>ПРОСЫПАЮТСЯ ОТ ЗИМНЕЙ СПЯЧКИ ЖИВОТНЫЕ (медведи, ежи,  барсуки и другие) </vt:lpstr>
      <vt:lpstr>С ПЕРВЫМИ ОТТЕПЕЛЯМИ И ДО РАСПУСКАНИЯ ПОЧЕК НАЧИНАЕТСЯ СОКОДВИЖЕНИЕ  У ДЕРЕВЬЕВ. В ЭТОТ ПЕРИОД НАДРЕЗАЮТ СТВОЛЫ И ВЕТКИ, И ИЗ НИХ ВЫТЕКАЕТ СОК ( Берёзовый сок).</vt:lpstr>
      <vt:lpstr>РАСПУСКАЮТСЯ ПОЧКИ и ПЕРВЫЕ ЗЕЛЁНЫЕ ЛИСТОЧКИ  ПОЯВЛЯЮТСЯ НА ДЕРЕВЬЯХ.</vt:lpstr>
      <vt:lpstr>ОЖИВАЮТ И ПОЯВЛЯЮТСЯ ПЕРВЫЕ НАСЕКОМЫЕ.</vt:lpstr>
      <vt:lpstr>ПОЯВЛЯЕТСЯ ПЕРВЫЙ  ВЕСЕННИЙ ДОЖДЬ - ЭТО ВЫПАДЕНИЕ ИЗ ОБЛАКОВ КАПЕЛЬ ЖИДКОСТИ.  ДОЖДЬ С КАЖДЫМ РАЗОМ СТРАНОВИТСЯ ТЕПЛЕЕ И ТЕПЛЕЕ.</vt:lpstr>
      <vt:lpstr>РАСПУСКАЮТСЯ ЦВЕТЫ.</vt:lpstr>
      <vt:lpstr>ПТИЦЫ ВЬЮТ ГНЁЗДА, ОТКЛАДЫВАЮТ ЯЙЦА, ПОЯВЛЯЮТСЯ ПТЕНЦЫ.</vt:lpstr>
      <vt:lpstr> ЖИВОТНЫЕ МЕНЯЮТ ОКРАСКУ -  НЕКОТОРЫМ ЖИВОТНЫМ НЕОБХОДИМО ИЗМЕНИТЬ ЦВЕТ ШУБКИ, ЧТОБЫ БЫТЬ МЕНЕЕ ЗАМЕТНЫМИ НА ФОНЕ ИЗМЕНИВШЕЙСЯ ПРИРОДЫ.  </vt:lpstr>
      <vt:lpstr>У ЛОСЕЙ И КОСУЛЬ ВЫРАСТАЮТ НОВЫЕ  РОГА.</vt:lpstr>
      <vt:lpstr> ВЕСЕННИЕ ПОСЕВНЫЕ - это когда земля  весной оттаяла, согрелась, её можно вскапывать, пахать, боронить и сеять семена, чтобы  осенью собрать урожай.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  ЯВЛЕНИЯ ВЕСНОЙ.</dc:title>
  <dc:creator>Пользователь</dc:creator>
  <cp:lastModifiedBy>user</cp:lastModifiedBy>
  <cp:revision>19</cp:revision>
  <dcterms:created xsi:type="dcterms:W3CDTF">2014-01-02T13:24:44Z</dcterms:created>
  <dcterms:modified xsi:type="dcterms:W3CDTF">2024-01-09T18:53:24Z</dcterms:modified>
</cp:coreProperties>
</file>