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79" r:id="rId5"/>
    <p:sldId id="280" r:id="rId6"/>
    <p:sldId id="432" r:id="rId7"/>
    <p:sldId id="463" r:id="rId8"/>
    <p:sldId id="321" r:id="rId9"/>
    <p:sldId id="399" r:id="rId10"/>
    <p:sldId id="400" r:id="rId11"/>
    <p:sldId id="339" r:id="rId12"/>
    <p:sldId id="282" r:id="rId13"/>
    <p:sldId id="334" r:id="rId14"/>
    <p:sldId id="347" r:id="rId15"/>
    <p:sldId id="314" r:id="rId16"/>
    <p:sldId id="357" r:id="rId17"/>
    <p:sldId id="344" r:id="rId18"/>
    <p:sldId id="359" r:id="rId19"/>
    <p:sldId id="355" r:id="rId20"/>
    <p:sldId id="318" r:id="rId21"/>
    <p:sldId id="365" r:id="rId22"/>
    <p:sldId id="377" r:id="rId23"/>
    <p:sldId id="382" r:id="rId24"/>
    <p:sldId id="326" r:id="rId25"/>
    <p:sldId id="328" r:id="rId26"/>
    <p:sldId id="329" r:id="rId27"/>
    <p:sldId id="330" r:id="rId28"/>
    <p:sldId id="381" r:id="rId29"/>
    <p:sldId id="335" r:id="rId30"/>
    <p:sldId id="367" r:id="rId31"/>
    <p:sldId id="338" r:id="rId32"/>
    <p:sldId id="368" r:id="rId33"/>
    <p:sldId id="370" r:id="rId34"/>
    <p:sldId id="371" r:id="rId35"/>
    <p:sldId id="447" r:id="rId36"/>
    <p:sldId id="45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E94"/>
    <a:srgbClr val="ED8FAC"/>
    <a:srgbClr val="CC99FF"/>
    <a:srgbClr val="3333FF"/>
    <a:srgbClr val="7D7DFF"/>
    <a:srgbClr val="993300"/>
    <a:srgbClr val="FF0066"/>
    <a:srgbClr val="99CCFF"/>
    <a:srgbClr val="FFCCFF"/>
    <a:srgbClr val="FF9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3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96278-269C-4798-B100-5AD75DA081D1}" type="datetimeFigureOut">
              <a:rPr lang="ru-RU" smtClean="0"/>
              <a:pPr/>
              <a:t>18.09.2015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B32C-1657-47E8-B263-A6609B3CDD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D9cU4mj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980728"/>
            <a:ext cx="5904656" cy="252028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800" b="1" dirty="0" smtClean="0">
                <a:ln w="11430">
                  <a:solidFill>
                    <a:srgbClr val="ED8FAC"/>
                  </a:solidFill>
                </a:ln>
                <a:solidFill>
                  <a:srgbClr val="ED8FA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Детский сад «Колосок»</a:t>
            </a:r>
            <a:endParaRPr lang="ru-RU" sz="8800" b="1" dirty="0">
              <a:ln w="11430">
                <a:solidFill>
                  <a:srgbClr val="ED8FAC"/>
                </a:solidFill>
              </a:ln>
              <a:solidFill>
                <a:srgbClr val="ED8FA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27784" y="3573016"/>
            <a:ext cx="6400800" cy="93610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rgbClr val="E86E94"/>
                  </a:solidFill>
                </a:ln>
                <a:solidFill>
                  <a:srgbClr val="E86E9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Наша история и традиции</a:t>
            </a:r>
            <a:endParaRPr lang="ru-RU" sz="4000" b="1" dirty="0">
              <a:ln w="11430">
                <a:solidFill>
                  <a:srgbClr val="E86E94"/>
                </a:solidFill>
              </a:ln>
              <a:solidFill>
                <a:srgbClr val="E86E9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11020144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t="23750" b="12500"/>
          <a:stretch>
            <a:fillRect/>
          </a:stretch>
        </p:blipFill>
        <p:spPr>
          <a:xfrm>
            <a:off x="323528" y="251261"/>
            <a:ext cx="8820471" cy="6850148"/>
          </a:xfrm>
        </p:spPr>
      </p:pic>
      <p:pic>
        <p:nvPicPr>
          <p:cNvPr id="5" name="Содержимое 3" descr="2110201442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23750" b="12500"/>
          <a:stretch>
            <a:fillRect/>
          </a:stretch>
        </p:blipFill>
        <p:spPr>
          <a:xfrm>
            <a:off x="5620647" y="4365104"/>
            <a:ext cx="3523353" cy="2736304"/>
          </a:xfrm>
          <a:prstGeom prst="rect">
            <a:avLst/>
          </a:prstGeom>
        </p:spPr>
      </p:pic>
      <p:pic>
        <p:nvPicPr>
          <p:cNvPr id="6" name="Содержимое 3" descr="2110201442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23750" b="12500"/>
          <a:stretch>
            <a:fillRect/>
          </a:stretch>
        </p:blipFill>
        <p:spPr>
          <a:xfrm>
            <a:off x="683568" y="1124744"/>
            <a:ext cx="7416824" cy="5976664"/>
          </a:xfrm>
          <a:prstGeom prst="rect">
            <a:avLst/>
          </a:prstGeom>
        </p:spPr>
      </p:pic>
      <p:pic>
        <p:nvPicPr>
          <p:cNvPr id="7" name="Содержимое 3" descr="2110201442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23750" b="12500"/>
          <a:stretch>
            <a:fillRect/>
          </a:stretch>
        </p:blipFill>
        <p:spPr>
          <a:xfrm>
            <a:off x="835968" y="1277144"/>
            <a:ext cx="7416824" cy="597666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-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5818658"/>
          </a:xfrm>
        </p:spPr>
        <p:txBody>
          <a:bodyPr>
            <a:normAutofit fontScale="90000"/>
          </a:bodyPr>
          <a:lstStyle/>
          <a:p>
            <a:pPr marL="342900" lvl="0" indent="201295">
              <a:spcBef>
                <a:spcPct val="20000"/>
              </a:spcBef>
              <a:tabLst>
                <a:tab pos="5829300" algn="l"/>
              </a:tabLst>
            </a:pP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Оказываемые 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услуги</a:t>
            </a:r>
            <a:b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ru-RU" sz="1500" b="1" i="1" u="sng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образовательные услуги</a:t>
            </a:r>
            <a:r>
              <a:rPr lang="ru-RU" sz="1500" b="1" i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–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формирование общей культуры, развитие физических, интеллектуальных, личностных качеств детей по основным направлениям развития – физическому, социально – коммуникативному, познавательное, речевое и художественно – эстетическому, </a:t>
            </a:r>
            <a: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• </a:t>
            </a:r>
            <a:r>
              <a:rPr lang="ru-RU" sz="1500" b="1" i="1" u="sng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оздоровительные услуги</a:t>
            </a:r>
            <a:r>
              <a:rPr lang="ru-RU" sz="1500" i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—охрана и укрепление здоровья детей через внедрение в образовательный процесс </a:t>
            </a:r>
            <a:r>
              <a:rPr lang="ru-RU" sz="1500" dirty="0" err="1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здоровьесберегающих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технологий /различные виды гимнастик: дыхательная, артикуляционная, пальчиковая и т.д., точечный массаж, физкультура на свежем воздухе, оздоровительный бег, различные виды закаливания и др</a:t>
            </a:r>
            <a: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./;</a:t>
            </a:r>
            <a:b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•  </a:t>
            </a:r>
            <a:r>
              <a:rPr lang="ru-RU" sz="1500" b="1" i="1" u="sng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организационные услуги</a:t>
            </a:r>
            <a:r>
              <a:rPr lang="ru-RU" sz="1500" i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—совершенствование предметно – развивающей среды, развитие материально – технической базы учреждения, повышение качества питания, медицинских и образовательных услуг.</a:t>
            </a:r>
            <a:r>
              <a:rPr lang="ru-RU" sz="15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5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Содержимое 3" descr="вапро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78" t="3620" r="8390" b="3734"/>
          <a:stretch>
            <a:fillRect/>
          </a:stretch>
        </p:blipFill>
        <p:spPr>
          <a:xfrm>
            <a:off x="5364088" y="1340768"/>
            <a:ext cx="3516048" cy="3096344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Calibri"/>
              </a:rPr>
              <a:t>Образовательная программа МАДОУ№59 </a:t>
            </a:r>
            <a:endParaRPr lang="ru-RU" dirty="0"/>
          </a:p>
        </p:txBody>
      </p:sp>
      <p:pic>
        <p:nvPicPr>
          <p:cNvPr id="4" name="Содержимое 3" descr="17497_5Z1A034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130170"/>
            <a:ext cx="4764021" cy="3573016"/>
          </a:xfrm>
        </p:spPr>
      </p:pic>
      <p:sp>
        <p:nvSpPr>
          <p:cNvPr id="3" name="Прямоугольник 2"/>
          <p:cNvSpPr/>
          <p:nvPr/>
        </p:nvSpPr>
        <p:spPr>
          <a:xfrm>
            <a:off x="395536" y="1043732"/>
            <a:ext cx="835292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>
              <a:spcBef>
                <a:spcPts val="500"/>
              </a:spcBef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является содержательной стороной развития познавательных, творческих способностей, коммуникативных качеств детей, составлена на основе комплексной образовательной программы дошкольного  воспитания «</a:t>
            </a:r>
            <a:r>
              <a:rPr lang="ru-RU" i="1" dirty="0">
                <a:solidFill>
                  <a:prstClr val="black"/>
                </a:solidFill>
                <a:latin typeface="Times New Roman"/>
                <a:ea typeface="Calibri"/>
              </a:rPr>
              <a:t>Детство» / Т. И. Бабаева, А. Г. Гогоберидзе</a:t>
            </a:r>
            <a:endParaRPr lang="ru-RU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342900" lvl="0" indent="18034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Работа   логопедической группы</a:t>
            </a:r>
            <a:r>
              <a:rPr lang="ru-RU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ведется на основе</a:t>
            </a:r>
            <a:r>
              <a:rPr lang="ru-RU" dirty="0">
                <a:solidFill>
                  <a:srgbClr val="FF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Cambria"/>
                <a:ea typeface="Calibri"/>
                <a:cs typeface="Times New Roman"/>
              </a:rPr>
              <a:t>«Программы  коррекционно-развивающей  работы в логопедической группе детского сада для детей с ОНР 4-7 лет». /</a:t>
            </a:r>
            <a:r>
              <a:rPr lang="ru-RU" i="1" dirty="0" err="1">
                <a:solidFill>
                  <a:prstClr val="black"/>
                </a:solidFill>
                <a:latin typeface="Cambria"/>
                <a:ea typeface="Calibri"/>
                <a:cs typeface="Times New Roman"/>
              </a:rPr>
              <a:t>Нищева</a:t>
            </a:r>
            <a:r>
              <a:rPr lang="ru-RU" i="1" dirty="0">
                <a:solidFill>
                  <a:prstClr val="black"/>
                </a:solidFill>
                <a:latin typeface="Cambria"/>
                <a:ea typeface="Calibri"/>
                <a:cs typeface="Times New Roman"/>
              </a:rPr>
              <a:t> Н.В./</a:t>
            </a:r>
            <a:endParaRPr lang="ru-RU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5705_natasha 01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02" t="6089" r="321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125743" y="5589240"/>
            <a:ext cx="92817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Здоровье детей- главный приоритет работы детского сада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49560_IMG_20150204_11321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8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178" r="20169" b="11863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F69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880" t="7781" b="2522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вета 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 00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0523" r="10626" b="1277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3569" y="5733256"/>
            <a:ext cx="30636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1965 </a:t>
            </a:r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год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6102014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7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63" t="3801" r="4326" b="380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31379_P9030199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8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857999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2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483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23231_DSCN437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935" t="4851" r="400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3239_DSCN440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23244_DSCN440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74" r="747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8405_Izobrazhenie 243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Содержимое 3" descr="DSC04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 0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51920" y="1124744"/>
            <a:ext cx="4992555" cy="3744416"/>
          </a:xfrm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3456384" cy="426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МАДОУ № 59 - введено в эксплуатацию в 1965 г. Детский сад расположен в центре города, ближайшее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окружение: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общеобразовательная школа № 1,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4;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детский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сад №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62,19;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краеведческий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музей,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ЦДиК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– 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это дает возможность для расширения  образовательного пространства.  </a:t>
            </a:r>
          </a:p>
          <a:p>
            <a:pPr lvl="0">
              <a:spcBef>
                <a:spcPct val="20000"/>
              </a:spcBef>
            </a:pPr>
            <a:endParaRPr lang="ru-RU" dirty="0" smtClean="0">
              <a:solidFill>
                <a:srgbClr val="231F20"/>
              </a:solidFill>
              <a:latin typeface="Times New Roman"/>
              <a:ea typeface="Times New Roman"/>
            </a:endParaRPr>
          </a:p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srgbClr val="231F20"/>
                </a:solidFill>
                <a:latin typeface="Times New Roman"/>
                <a:ea typeface="Times New Roman"/>
              </a:rPr>
              <a:t>С </a:t>
            </a:r>
            <a:r>
              <a:rPr lang="ru-RU" dirty="0">
                <a:solidFill>
                  <a:srgbClr val="231F20"/>
                </a:solidFill>
                <a:latin typeface="Times New Roman"/>
                <a:ea typeface="Times New Roman"/>
              </a:rPr>
              <a:t>01.01.2014 года - организационно-правовая форма: автономное учреждение.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9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-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7502_5Z1A041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-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7504_5Z1A0445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r="432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D9cU4mj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196752"/>
            <a:ext cx="5184576" cy="36004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>
                  <a:solidFill>
                    <a:srgbClr val="E86E94"/>
                  </a:solidFill>
                </a:ln>
                <a:solidFill>
                  <a:srgbClr val="E86E9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Добро                   пожаловать                 в наш                            детский сад!</a:t>
            </a:r>
            <a:endParaRPr lang="ru-RU" sz="4800" b="1" dirty="0">
              <a:ln w="11430">
                <a:solidFill>
                  <a:srgbClr val="E86E94"/>
                </a:solidFill>
              </a:ln>
              <a:solidFill>
                <a:srgbClr val="E86E9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апр 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rcRect l="5113" t="5348" b="23052"/>
          <a:stretch>
            <a:fillRect/>
          </a:stretch>
        </p:blipFill>
        <p:spPr>
          <a:xfrm>
            <a:off x="-180528" y="0"/>
            <a:ext cx="932452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65273" y="5589240"/>
            <a:ext cx="6716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Детский сад сегодня</a:t>
            </a:r>
            <a:endParaRPr lang="ru-RU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/>
                <a:ea typeface="Times New Roman"/>
              </a:rPr>
              <a:t>Основные документы, регламентирующие деятельность учреждения</a:t>
            </a:r>
            <a:r>
              <a:rPr lang="ru-RU" sz="3200" dirty="0">
                <a:latin typeface="Times New Roman"/>
                <a:ea typeface="Times New Roman"/>
              </a:rPr>
              <a:t> </a:t>
            </a:r>
            <a:br>
              <a:rPr lang="ru-RU" sz="3200" dirty="0">
                <a:latin typeface="Times New Roman"/>
                <a:ea typeface="Times New Roman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/>
                <a:ea typeface="Times New Roman"/>
              </a:rPr>
              <a:t>Лицензия </a:t>
            </a:r>
            <a:r>
              <a:rPr lang="ru-RU" sz="1600" dirty="0">
                <a:latin typeface="Times New Roman"/>
                <a:ea typeface="Times New Roman"/>
              </a:rPr>
              <a:t>на право осуществления образовательной деятельности с приложением </a:t>
            </a:r>
            <a:r>
              <a:rPr lang="ru-RU" sz="1600" dirty="0">
                <a:solidFill>
                  <a:srgbClr val="231F20"/>
                </a:solidFill>
                <a:latin typeface="Times New Roman"/>
                <a:ea typeface="Times New Roman"/>
              </a:rPr>
              <a:t>РБ №16673 от 11 октября 2012г., серия 66ЛО1  №0003551; (ОГРН 1096620000058)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лицензия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представлена на основании решения Министерства общего и профессионального образования Свердловской области от 16.05.2014г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.;</a:t>
            </a:r>
          </a:p>
          <a:p>
            <a:pPr>
              <a:spcAft>
                <a:spcPts val="0"/>
              </a:spcAft>
              <a:buFontTx/>
              <a:buChar char="-"/>
            </a:pPr>
            <a:endParaRPr lang="ru-RU" sz="1600" dirty="0">
              <a:latin typeface="Times New Roman"/>
              <a:ea typeface="Times New Roman"/>
            </a:endParaRPr>
          </a:p>
          <a:p>
            <a:pPr marR="114300"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/>
                <a:ea typeface="Times New Roman"/>
              </a:rPr>
              <a:t>Устав</a:t>
            </a:r>
            <a:r>
              <a:rPr lang="ru-RU" sz="1600" dirty="0">
                <a:latin typeface="Times New Roman"/>
                <a:ea typeface="Times New Roman"/>
              </a:rPr>
              <a:t>, утвержденный приказом Учредителя от 23.12.2013 г. №243,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зарегистрирован Межрайонной ИФНС России №27 по Свердловской обл. 09.01.2014г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.,; </a:t>
            </a:r>
          </a:p>
          <a:p>
            <a:pPr marR="114300">
              <a:spcAft>
                <a:spcPts val="0"/>
              </a:spcAft>
              <a:buFontTx/>
              <a:buChar char="-"/>
            </a:pPr>
            <a:endParaRPr lang="ru-RU" sz="1600" dirty="0">
              <a:latin typeface="Times New Roman"/>
              <a:ea typeface="Times New Roman"/>
            </a:endParaRPr>
          </a:p>
          <a:p>
            <a:pPr marR="3175" algn="just">
              <a:lnSpc>
                <a:spcPts val="144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/>
                <a:ea typeface="Calibri"/>
              </a:rPr>
              <a:t>Свидетельство </a:t>
            </a:r>
            <a:r>
              <a:rPr lang="ru-RU" sz="1600" dirty="0">
                <a:latin typeface="Times New Roman"/>
                <a:ea typeface="Calibri"/>
              </a:rPr>
              <a:t>о государственной регистрации юридического лица  серия 66 № 007739514 от 20.01.2009 г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R="3175" algn="just">
              <a:lnSpc>
                <a:spcPts val="1440"/>
              </a:lnSpc>
              <a:spcAft>
                <a:spcPts val="0"/>
              </a:spcAft>
              <a:buFontTx/>
              <a:buChar char="-"/>
            </a:pPr>
            <a:endParaRPr lang="ru-RU" sz="1600" dirty="0">
              <a:latin typeface="Times New Roman"/>
              <a:ea typeface="Calibri"/>
            </a:endParaRPr>
          </a:p>
          <a:p>
            <a:pPr marL="0" marR="3175" indent="0" algn="just">
              <a:lnSpc>
                <a:spcPts val="1440"/>
              </a:lnSpc>
              <a:spcAft>
                <a:spcPts val="0"/>
              </a:spcAft>
              <a:buNone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–    </a:t>
            </a:r>
            <a:r>
              <a:rPr lang="ru-RU" sz="1600" dirty="0" smtClean="0">
                <a:latin typeface="Times New Roman"/>
                <a:ea typeface="Calibri"/>
              </a:rPr>
              <a:t> </a:t>
            </a:r>
            <a:r>
              <a:rPr lang="ru-RU" sz="1600" dirty="0">
                <a:latin typeface="Times New Roman"/>
                <a:ea typeface="Calibri"/>
              </a:rPr>
              <a:t>Лицензия медицинской деятельности ЛО-66-01-001716 от 11.02.2013</a:t>
            </a:r>
            <a:r>
              <a:rPr lang="ru-RU" sz="1600" dirty="0" smtClean="0">
                <a:latin typeface="Times New Roman"/>
                <a:ea typeface="Calibri"/>
              </a:rPr>
              <a:t>.;</a:t>
            </a:r>
          </a:p>
          <a:p>
            <a:pPr marL="0" marR="3175" indent="0" algn="just">
              <a:lnSpc>
                <a:spcPts val="1440"/>
              </a:lnSpc>
              <a:spcAft>
                <a:spcPts val="0"/>
              </a:spcAft>
              <a:buNone/>
            </a:pP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/>
                <a:ea typeface="Times New Roman"/>
              </a:rPr>
              <a:t>Закон </a:t>
            </a:r>
            <a:r>
              <a:rPr lang="ru-RU" sz="1600" dirty="0">
                <a:latin typeface="Times New Roman"/>
                <a:ea typeface="Times New Roman"/>
              </a:rPr>
              <a:t>РФ «Об образовании» в редакции  от 29.12.2012 № 273- </a:t>
            </a:r>
            <a:r>
              <a:rPr lang="ru-RU" sz="1600" dirty="0" smtClean="0">
                <a:latin typeface="Times New Roman"/>
                <a:ea typeface="Times New Roman"/>
              </a:rPr>
              <a:t>ФЗ;</a:t>
            </a:r>
          </a:p>
          <a:p>
            <a:pPr>
              <a:spcAft>
                <a:spcPts val="0"/>
              </a:spcAft>
              <a:buFontTx/>
              <a:buChar char="-"/>
            </a:pP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/>
                <a:ea typeface="Times New Roman"/>
              </a:rPr>
              <a:t>Федеральный </a:t>
            </a:r>
            <a:r>
              <a:rPr lang="ru-RU" sz="1600" dirty="0">
                <a:latin typeface="Times New Roman"/>
                <a:ea typeface="Times New Roman"/>
              </a:rPr>
              <a:t>закон от 3.11 2006г. №174-ФЗ «Об автономных Учреждениях</a:t>
            </a:r>
            <a:r>
              <a:rPr lang="ru-RU" sz="1600" dirty="0" smtClean="0">
                <a:latin typeface="Times New Roman"/>
                <a:ea typeface="Times New Roman"/>
              </a:rPr>
              <a:t>»;</a:t>
            </a:r>
          </a:p>
          <a:p>
            <a:pPr>
              <a:spcAft>
                <a:spcPts val="0"/>
              </a:spcAft>
              <a:buFontTx/>
              <a:buChar char="-"/>
            </a:pPr>
            <a:endParaRPr lang="ru-RU" sz="1600" dirty="0">
              <a:latin typeface="Times New Roman"/>
              <a:ea typeface="Times New Roman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Times New Roman"/>
                <a:ea typeface="Times New Roman"/>
              </a:rPr>
              <a:t>Федеральный </a:t>
            </a:r>
            <a:r>
              <a:rPr lang="ru-RU" sz="1600" dirty="0">
                <a:latin typeface="Times New Roman"/>
                <a:ea typeface="Times New Roman"/>
              </a:rPr>
              <a:t>государственный образовательный стандарт дошкольного образования от 17.10.2013г. </a:t>
            </a:r>
            <a:endParaRPr lang="ru-RU" sz="1600" dirty="0" smtClean="0">
              <a:latin typeface="Times New Roman"/>
              <a:ea typeface="Times New Roman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Times New Roman"/>
              </a:rPr>
              <a:t>- Правила внутреннего распорядка для родителей  и воспитанников МАДОУ 59.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4388017"/>
      </p:ext>
    </p:extLst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marL="342900" marR="114300" lvl="0" indent="-342900">
              <a:spcBef>
                <a:spcPct val="20000"/>
              </a:spcBef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РЕЖИМ РАБОТЫ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Пятидневная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рабочая неделя.       График работы – 10,5 часов.      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Рабочее время – с 7ч.30 мин. до 18ч. 00 мин. </a:t>
            </a:r>
            <a:b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В группах раннего возраста с сентября по ноябрь устанавливается период адаптации детей к  посещению  учреждения. </a:t>
            </a:r>
            <a:b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Учебный год с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1 сентября по 30 мая.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В течение учебного года дважды проводятся каникулярные недели:  осенью, весной. В летний период интенсивно работаем по оздоровлению детей. </a:t>
            </a: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Содержимое 3" descr="DSCN0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132856"/>
            <a:ext cx="6120680" cy="4590511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7510_5Z1A0548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168</Words>
  <Application>Microsoft Office PowerPoint</Application>
  <PresentationFormat>Экран (4:3)</PresentationFormat>
  <Paragraphs>32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Детский сад «Колосок»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документы, регламентирующие деятельность учреждения  </vt:lpstr>
      <vt:lpstr> РЕЖИМ РАБОТЫ Пятидневная рабочая неделя.       График работы – 10,5 часов.         Рабочее время – с 7ч.30 мин. до 18ч. 00 мин.  В группах раннего возраста с сентября по ноябрь устанавливается период адаптации детей к  посещению  учреждения.  Учебный год с 1 сентября по 30 мая. В течение учебного года дважды проводятся каникулярные недели:  осенью, весной. В летний период интенсивно работаем по оздоровлению детей.  </vt:lpstr>
      <vt:lpstr>Презентация PowerPoint</vt:lpstr>
      <vt:lpstr>Презентация PowerPoint</vt:lpstr>
      <vt:lpstr>Презентация PowerPoint</vt:lpstr>
      <vt:lpstr> Оказываемые услуги   образовательные услуги –формирование общей культуры, развитие физических, интеллектуальных, личностных качеств детей по основным направлениям развития – физическому, социально – коммуникативному, познавательное, речевое и художественно – эстетическому,   • оздоровительные услуги —охрана и укрепление здоровья детей через внедрение в образовательный процесс здоровьесберегающих технологий /различные виды гимнастик: дыхательная, артикуляционная, пальчиковая и т.д., точечный массаж, физкультура на свежем воздухе, оздоровительный бег, различные виды закаливания и др./;  •  организационные услуги —совершенствование предметно – развивающей среды, развитие материально – технической базы учреждения, повышение качества питания, медицинских и образовательных услуг. </vt:lpstr>
      <vt:lpstr>Образовательная программа МАДОУ№59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                  пожаловать                 в наш                            детский сад!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юбилей</dc:title>
  <dc:creator>1</dc:creator>
  <cp:lastModifiedBy>uwer</cp:lastModifiedBy>
  <cp:revision>228</cp:revision>
  <dcterms:created xsi:type="dcterms:W3CDTF">2015-03-24T15:08:51Z</dcterms:created>
  <dcterms:modified xsi:type="dcterms:W3CDTF">2015-09-18T07:30:44Z</dcterms:modified>
</cp:coreProperties>
</file>