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8" r:id="rId4"/>
    <p:sldId id="259" r:id="rId5"/>
    <p:sldId id="260" r:id="rId6"/>
    <p:sldId id="261" r:id="rId7"/>
    <p:sldId id="263" r:id="rId8"/>
    <p:sldId id="264" r:id="rId9"/>
    <p:sldId id="268" r:id="rId10"/>
    <p:sldId id="269" r:id="rId11"/>
    <p:sldId id="265" r:id="rId12"/>
    <p:sldId id="267" r:id="rId13"/>
    <p:sldId id="266" r:id="rId14"/>
    <p:sldId id="270" r:id="rId1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  <a:srgbClr val="990000"/>
    <a:srgbClr val="2F4F37"/>
    <a:srgbClr val="C58A4F"/>
    <a:srgbClr val="D8B088"/>
    <a:srgbClr val="996633"/>
    <a:srgbClr val="0066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3CD5F9-C212-4F32-A2C3-BD0B15027AA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4B5023-DEC1-4CCF-B479-957243C0891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7E0654-F99E-4ADE-9DEF-CFAEAC523AC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8F55ED-E95C-4047-8BD3-0E6AC56E034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5A16F3-4F8D-43A4-A84E-3A6D636BD38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32C328-2190-4FB3-8A98-C772E0BEA8B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669BB2-A7E7-4ABB-9B46-936BCFF159F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311A37-E2C9-4D2B-B1A2-F338C304673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790106-6931-4F4B-9946-A90ABCFC29A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C25A67-9143-4CE9-933D-E73CDD383F2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4132AC-F85F-46E2-A032-E48E996715C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B39EBD5-1B7B-40AA-8BEA-58AA4BD4A871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6.xml"/><Relationship Id="rId1" Type="http://schemas.openxmlformats.org/officeDocument/2006/relationships/audio" Target="file:///D:\&#1048;&#1056;&#1048;&#1053;&#1040;\&#1079;&#1074;&#1091;&#1082;&#1080;%20&#1087;&#1088;&#1080;&#1088;&#1086;&#1076;&#1099;\&#1074;&#1086;&#1088;&#1086;&#1073;&#1077;&#1081;.wav" TargetMode="Externa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Layout" Target="../slideLayouts/slideLayout7.xml"/><Relationship Id="rId1" Type="http://schemas.openxmlformats.org/officeDocument/2006/relationships/audio" Target="file:///D:\&#1048;&#1056;&#1048;&#1053;&#1040;\&#1079;&#1074;&#1091;&#1082;&#1080;%20&#1087;&#1088;&#1080;&#1088;&#1086;&#1076;&#1099;\soroka.mp3" TargetMode="Externa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slideLayout" Target="../slideLayouts/slideLayout7.xml"/><Relationship Id="rId1" Type="http://schemas.openxmlformats.org/officeDocument/2006/relationships/audio" Target="file:///D:\&#1048;&#1056;&#1048;&#1053;&#1040;\&#1079;&#1074;&#1091;&#1082;&#1080;%20&#1087;&#1088;&#1080;&#1088;&#1086;&#1076;&#1099;\vorona.mp3" TargetMode="External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09600" y="1295400"/>
            <a:ext cx="7772400" cy="2819400"/>
          </a:xfrm>
        </p:spPr>
        <p:txBody>
          <a:bodyPr/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solidFill>
                  <a:srgbClr val="FFFF00"/>
                </a:solidFill>
              </a:rPr>
              <a:t>Урок русского языка</a:t>
            </a:r>
            <a:br>
              <a:rPr lang="ru-RU" dirty="0" smtClean="0">
                <a:solidFill>
                  <a:srgbClr val="FFFF00"/>
                </a:solidFill>
              </a:rPr>
            </a:br>
            <a:r>
              <a:rPr lang="ru-RU" sz="4800" i="1" dirty="0" smtClean="0">
                <a:solidFill>
                  <a:srgbClr val="FFFF00"/>
                </a:solidFill>
              </a:rPr>
              <a:t>«Грамматическая основа предложения» </a:t>
            </a:r>
            <a:br>
              <a:rPr lang="ru-RU" sz="4800" i="1" dirty="0" smtClean="0">
                <a:solidFill>
                  <a:srgbClr val="FFFF00"/>
                </a:solidFill>
              </a:rPr>
            </a:br>
            <a:r>
              <a:rPr lang="ru-RU" sz="4800" i="1" dirty="0" smtClean="0">
                <a:solidFill>
                  <a:srgbClr val="FFFF00"/>
                </a:solidFill>
              </a:rPr>
              <a:t>2 класс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267200"/>
            <a:ext cx="6400800" cy="1371600"/>
          </a:xfrm>
        </p:spPr>
        <p:txBody>
          <a:bodyPr/>
          <a:lstStyle/>
          <a:p>
            <a:r>
              <a:rPr lang="ru-RU" smtClean="0">
                <a:solidFill>
                  <a:schemeClr val="bg1"/>
                </a:solidFill>
              </a:rPr>
              <a:t>.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v-1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14434"/>
            <a:ext cx="8153400" cy="4988688"/>
          </a:xfrm>
          <a:prstGeom prst="rect">
            <a:avLst/>
          </a:prstGeom>
          <a:ln w="76200"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149987" dist="250190" dir="8460000" algn="ctr">
              <a:srgbClr val="000000">
                <a:alpha val="28000"/>
              </a:srgbClr>
            </a:outerShdw>
            <a:softEdge rad="635000"/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  <p:sp>
        <p:nvSpPr>
          <p:cNvPr id="4" name="TextBox 3"/>
          <p:cNvSpPr txBox="1"/>
          <p:nvPr/>
        </p:nvSpPr>
        <p:spPr>
          <a:xfrm>
            <a:off x="609600" y="4948297"/>
            <a:ext cx="85344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800000"/>
                </a:solidFill>
              </a:rPr>
              <a:t>Осень наступила. Урожай созрел. Машины работают. Грибы растут. Дети набрали целые корзины.</a:t>
            </a:r>
          </a:p>
          <a:p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rgbClr val="00FF00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rgbClr val="FF00FF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5400" b="1" i="1" dirty="0" smtClean="0"/>
              <a:t>Творческая работа</a:t>
            </a:r>
            <a:endParaRPr lang="ru-RU" sz="5400" b="1" i="1" dirty="0"/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457200" y="1524000"/>
            <a:ext cx="8534400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Осеннее </a:t>
            </a:r>
            <a:r>
              <a:rPr kumimoji="0" lang="ru-RU" sz="4000" b="0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солнце</a:t>
            </a:r>
            <a:r>
              <a:rPr kumimoji="0" lang="ru-RU" sz="4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4000" b="1" i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</a:rPr>
              <a:t>(светит, </a:t>
            </a:r>
            <a:r>
              <a:rPr kumimoji="0" lang="ru-RU" sz="4000" b="1" i="1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</a:rPr>
              <a:t>выглядывает, </a:t>
            </a:r>
            <a:r>
              <a:rPr kumimoji="0" lang="ru-RU" sz="4000" b="1" i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</a:rPr>
              <a:t>выходит ) </a:t>
            </a:r>
            <a:r>
              <a:rPr kumimoji="0" lang="ru-RU" sz="4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из-за туч.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Иногда </a:t>
            </a:r>
            <a:r>
              <a:rPr kumimoji="0" lang="ru-RU" sz="4000" b="1" i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</a:rPr>
              <a:t>(идёт, </a:t>
            </a:r>
            <a:r>
              <a:rPr kumimoji="0" lang="ru-RU" sz="4000" b="1" i="1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</a:rPr>
              <a:t>моросит, </a:t>
            </a:r>
            <a:r>
              <a:rPr kumimoji="0" lang="ru-RU" sz="4000" b="1" i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</a:rPr>
              <a:t>льёт</a:t>
            </a:r>
            <a:r>
              <a:rPr kumimoji="0" lang="ru-RU" sz="4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) мелкий </a:t>
            </a:r>
            <a:r>
              <a:rPr kumimoji="0" lang="ru-RU" sz="4000" b="0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дождик.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Холодный </a:t>
            </a:r>
            <a:r>
              <a:rPr kumimoji="0" lang="ru-RU" sz="4000" b="0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ветер </a:t>
            </a:r>
            <a:r>
              <a:rPr kumimoji="0" lang="ru-RU" sz="4000" b="1" i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</a:rPr>
              <a:t>(</a:t>
            </a:r>
            <a:r>
              <a:rPr kumimoji="0" lang="ru-RU" sz="4000" b="1" i="1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</a:rPr>
              <a:t>срывает, </a:t>
            </a:r>
            <a:r>
              <a:rPr kumimoji="0" lang="ru-RU" sz="4000" b="1" i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</a:rPr>
              <a:t>кружит, дует)</a:t>
            </a:r>
            <a:r>
              <a:rPr kumimoji="0" lang="ru-RU" sz="4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последние листья.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1" name="Прямая соединительная линия 30"/>
          <p:cNvCxnSpPr/>
          <p:nvPr/>
        </p:nvCxnSpPr>
        <p:spPr>
          <a:xfrm>
            <a:off x="3276600" y="4646612"/>
            <a:ext cx="137160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>
            <a:off x="4876800" y="4799012"/>
            <a:ext cx="205740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>
            <a:off x="4876800" y="4648200"/>
            <a:ext cx="205740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609600" y="3962400"/>
            <a:ext cx="8153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i="1" dirty="0" smtClean="0"/>
              <a:t>Холодный ветер срывает последние листья. </a:t>
            </a:r>
            <a:endParaRPr lang="ru-RU" sz="4000" i="1" dirty="0"/>
          </a:p>
        </p:txBody>
      </p:sp>
      <p:cxnSp>
        <p:nvCxnSpPr>
          <p:cNvPr id="19" name="Прямая соединительная линия 18"/>
          <p:cNvCxnSpPr/>
          <p:nvPr/>
        </p:nvCxnSpPr>
        <p:spPr>
          <a:xfrm>
            <a:off x="2438400" y="3503612"/>
            <a:ext cx="205740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2438400" y="3352800"/>
            <a:ext cx="205740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6553200" y="3429000"/>
            <a:ext cx="167640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4495800" y="2362200"/>
            <a:ext cx="3352800" cy="1588"/>
          </a:xfrm>
          <a:prstGeom prst="line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2667000" y="2209800"/>
            <a:ext cx="1600200" cy="1588"/>
          </a:xfrm>
          <a:prstGeom prst="line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5400" b="1" i="1" dirty="0" smtClean="0"/>
              <a:t>Творческая работа</a:t>
            </a:r>
            <a:endParaRPr lang="ru-RU" sz="5400" b="1" i="1" dirty="0"/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457200" y="1524000"/>
            <a:ext cx="85344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Осеннее </a:t>
            </a:r>
            <a:r>
              <a:rPr kumimoji="0" lang="ru-RU" sz="4000" b="0" i="1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солнце </a:t>
            </a:r>
            <a:r>
              <a:rPr kumimoji="0" lang="ru-RU" sz="4000" i="1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</a:rPr>
              <a:t>выглядывает </a:t>
            </a:r>
            <a:r>
              <a:rPr kumimoji="0" lang="ru-RU" sz="4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из-за туч.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Иногда </a:t>
            </a:r>
            <a:r>
              <a:rPr kumimoji="0" lang="ru-RU" sz="4000" i="1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</a:rPr>
              <a:t>моросит</a:t>
            </a:r>
            <a:r>
              <a:rPr kumimoji="0" lang="ru-RU" sz="4000" b="1" i="1" strike="noStrike" cap="none" normalizeH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4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мелкий </a:t>
            </a:r>
            <a:r>
              <a:rPr kumimoji="0" lang="ru-RU" sz="4000" b="0" i="1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дождик.</a:t>
            </a:r>
            <a:endParaRPr kumimoji="0" lang="ru-RU" sz="4000" b="0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4495800" y="2209800"/>
            <a:ext cx="3352800" cy="1588"/>
          </a:xfrm>
          <a:prstGeom prst="line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533400" y="1676400"/>
            <a:ext cx="8458200" cy="1200329"/>
          </a:xfrm>
          <a:prstGeom prst="rect">
            <a:avLst/>
          </a:prstGeom>
          <a:solidFill>
            <a:schemeClr val="accent3"/>
          </a:solidFill>
        </p:spPr>
        <p:txBody>
          <a:bodyPr wrap="square" rtlCol="0">
            <a:spAutoFit/>
          </a:bodyPr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16" name="TextBox 15"/>
          <p:cNvSpPr txBox="1"/>
          <p:nvPr/>
        </p:nvSpPr>
        <p:spPr>
          <a:xfrm>
            <a:off x="533400" y="2819400"/>
            <a:ext cx="8153400" cy="923330"/>
          </a:xfrm>
          <a:prstGeom prst="rect">
            <a:avLst/>
          </a:prstGeom>
          <a:solidFill>
            <a:schemeClr val="accent3"/>
          </a:solidFill>
        </p:spPr>
        <p:txBody>
          <a:bodyPr wrap="square" rtlCol="0">
            <a:spAutoFit/>
          </a:bodyPr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</p:txBody>
      </p:sp>
      <p:sp>
        <p:nvSpPr>
          <p:cNvPr id="17" name="TextBox 16"/>
          <p:cNvSpPr txBox="1"/>
          <p:nvPr/>
        </p:nvSpPr>
        <p:spPr>
          <a:xfrm>
            <a:off x="533400" y="3962400"/>
            <a:ext cx="6858000" cy="1200329"/>
          </a:xfrm>
          <a:prstGeom prst="rect">
            <a:avLst/>
          </a:prstGeom>
          <a:solidFill>
            <a:schemeClr val="accent3"/>
          </a:solidFill>
        </p:spPr>
        <p:txBody>
          <a:bodyPr wrap="square" rtlCol="0">
            <a:spAutoFit/>
          </a:bodyPr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6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8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1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5400" i="1" dirty="0" smtClean="0"/>
              <a:t>Что узнали?</a:t>
            </a:r>
            <a:endParaRPr lang="ru-RU" sz="5400" i="1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2F4F37"/>
                </a:solidFill>
              </a:rPr>
              <a:t>ПОДЛЕЖАЩЕЕ</a:t>
            </a:r>
            <a:endParaRPr lang="ru-RU" dirty="0">
              <a:solidFill>
                <a:srgbClr val="2F4F37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81000" y="2743200"/>
            <a:ext cx="4267200" cy="3951288"/>
          </a:xfrm>
        </p:spPr>
        <p:txBody>
          <a:bodyPr/>
          <a:lstStyle/>
          <a:p>
            <a:r>
              <a:rPr lang="ru-RU" sz="3200" i="1" dirty="0" smtClean="0">
                <a:solidFill>
                  <a:srgbClr val="990000"/>
                </a:solidFill>
              </a:rPr>
              <a:t>КТО? ЧТО?</a:t>
            </a:r>
          </a:p>
          <a:p>
            <a:pPr>
              <a:buNone/>
            </a:pPr>
            <a:endParaRPr lang="ru-RU" sz="3200" i="1" dirty="0" smtClean="0">
              <a:solidFill>
                <a:srgbClr val="990000"/>
              </a:solidFill>
            </a:endParaRPr>
          </a:p>
          <a:p>
            <a:pPr>
              <a:buNone/>
            </a:pPr>
            <a:endParaRPr lang="ru-RU" sz="3200" i="1" dirty="0" smtClean="0">
              <a:solidFill>
                <a:srgbClr val="990000"/>
              </a:solidFill>
            </a:endParaRPr>
          </a:p>
          <a:p>
            <a:r>
              <a:rPr lang="ru-RU" sz="3200" i="1" dirty="0" smtClean="0">
                <a:solidFill>
                  <a:srgbClr val="990000"/>
                </a:solidFill>
              </a:rPr>
              <a:t>О КОМ ИЛИ О ЧЁМ ГОВОРИТСЯ В ПРЕДЛОЖЕНИИ. </a:t>
            </a:r>
            <a:endParaRPr lang="ru-RU" sz="3200" i="1" dirty="0">
              <a:solidFill>
                <a:srgbClr val="990000"/>
              </a:solidFill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2F4F37"/>
                </a:solidFill>
              </a:rPr>
              <a:t>СКАЗУЕМОЕ</a:t>
            </a:r>
            <a:endParaRPr lang="ru-RU" dirty="0">
              <a:solidFill>
                <a:srgbClr val="2F4F37"/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8200" y="2743200"/>
            <a:ext cx="4270375" cy="3951288"/>
          </a:xfrm>
        </p:spPr>
        <p:txBody>
          <a:bodyPr/>
          <a:lstStyle/>
          <a:p>
            <a:r>
              <a:rPr lang="ru-RU" sz="3200" i="1" dirty="0" smtClean="0">
                <a:solidFill>
                  <a:srgbClr val="0070C0"/>
                </a:solidFill>
              </a:rPr>
              <a:t>ЧТО ДЕЛАЕТ?           ЧТО ДЕЛАЮТ?</a:t>
            </a:r>
          </a:p>
          <a:p>
            <a:pPr>
              <a:buNone/>
            </a:pPr>
            <a:endParaRPr lang="ru-RU" sz="3200" i="1" dirty="0" smtClean="0">
              <a:solidFill>
                <a:srgbClr val="0070C0"/>
              </a:solidFill>
            </a:endParaRPr>
          </a:p>
          <a:p>
            <a:r>
              <a:rPr lang="ru-RU" sz="3200" i="1" dirty="0" smtClean="0">
                <a:solidFill>
                  <a:srgbClr val="0070C0"/>
                </a:solidFill>
              </a:rPr>
              <a:t>ЧТО ГОВОРИТСЯ О ПОДЛЕЖАЩЕМ.</a:t>
            </a:r>
            <a:endParaRPr lang="ru-RU" sz="3200" i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6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914400" y="609600"/>
            <a:ext cx="7772400" cy="2033587"/>
          </a:xfrm>
        </p:spPr>
        <p:txBody>
          <a:bodyPr/>
          <a:lstStyle/>
          <a:p>
            <a:pPr algn="ctr"/>
            <a:r>
              <a:rPr lang="ru-RU" sz="2400" dirty="0" smtClean="0">
                <a:solidFill>
                  <a:srgbClr val="800000"/>
                </a:solidFill>
              </a:rPr>
              <a:t>Автор работы –</a:t>
            </a:r>
          </a:p>
          <a:p>
            <a:pPr algn="ctr"/>
            <a:r>
              <a:rPr lang="ru-RU" sz="2400" dirty="0" smtClean="0">
                <a:solidFill>
                  <a:srgbClr val="800000"/>
                </a:solidFill>
              </a:rPr>
              <a:t>учитель начальных классов МОУ СОШ №9</a:t>
            </a:r>
          </a:p>
          <a:p>
            <a:pPr algn="ctr"/>
            <a:r>
              <a:rPr lang="ru-RU" sz="2400" dirty="0" smtClean="0">
                <a:solidFill>
                  <a:srgbClr val="800000"/>
                </a:solidFill>
              </a:rPr>
              <a:t>г.Сафоново Смоленской области</a:t>
            </a:r>
          </a:p>
          <a:p>
            <a:pPr algn="ctr"/>
            <a:r>
              <a:rPr lang="ru-RU" sz="2800" b="1" dirty="0" smtClean="0">
                <a:solidFill>
                  <a:srgbClr val="800000"/>
                </a:solidFill>
              </a:rPr>
              <a:t>Коровина Ирина Николаевна</a:t>
            </a:r>
            <a:endParaRPr lang="ru-RU" sz="2800" b="1" dirty="0">
              <a:solidFill>
                <a:srgbClr val="80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447800" y="4724400"/>
            <a:ext cx="701040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Вы скачали презентацию на сайте –</a:t>
            </a:r>
            <a:endParaRPr lang="en-US" dirty="0" smtClean="0"/>
          </a:p>
          <a:p>
            <a:pPr algn="ctr"/>
            <a:r>
              <a:rPr lang="ru-RU" dirty="0" smtClean="0"/>
              <a:t> </a:t>
            </a:r>
            <a:r>
              <a:rPr lang="en-US" sz="2800" b="1" u="sng" dirty="0" smtClean="0"/>
              <a:t>viki.rdf.ru</a:t>
            </a:r>
            <a:endParaRPr lang="ru-RU" sz="2800" b="1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poo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" y="152400"/>
            <a:ext cx="8998583" cy="5562600"/>
          </a:xfrm>
          <a:prstGeom prst="rect">
            <a:avLst/>
          </a:prstGeom>
          <a:noFill/>
          <a:ln w="76200">
            <a:solidFill>
              <a:srgbClr val="FFC000"/>
            </a:solidFill>
          </a:ln>
        </p:spPr>
      </p:pic>
      <p:sp>
        <p:nvSpPr>
          <p:cNvPr id="5" name="TextBox 4"/>
          <p:cNvSpPr txBox="1"/>
          <p:nvPr/>
        </p:nvSpPr>
        <p:spPr>
          <a:xfrm>
            <a:off x="533400" y="6019800"/>
            <a:ext cx="838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Василий Поленов. Золотая осень. 1893г.</a:t>
            </a: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5400" i="1" dirty="0" smtClean="0"/>
              <a:t>Минутка чистописания</a:t>
            </a:r>
            <a:endParaRPr lang="ru-RU" sz="5400" i="1" dirty="0"/>
          </a:p>
        </p:txBody>
      </p:sp>
      <p:sp>
        <p:nvSpPr>
          <p:cNvPr id="7" name="TextBox 6"/>
          <p:cNvSpPr txBox="1"/>
          <p:nvPr/>
        </p:nvSpPr>
        <p:spPr>
          <a:xfrm>
            <a:off x="762000" y="1371600"/>
            <a:ext cx="65532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0" b="1" dirty="0" err="1" smtClean="0">
                <a:latin typeface="Propisi" pitchFamily="2" charset="0"/>
              </a:rPr>
              <a:t>Лл</a:t>
            </a:r>
            <a:r>
              <a:rPr lang="ru-RU" sz="12000" b="1" dirty="0" smtClean="0">
                <a:latin typeface="Propisi" pitchFamily="2" charset="0"/>
              </a:rPr>
              <a:t>       Мм</a:t>
            </a:r>
            <a:endParaRPr lang="ru-RU" sz="12000" b="1" dirty="0">
              <a:latin typeface="Propisi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33400" y="3581400"/>
            <a:ext cx="8382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0" dirty="0">
                <a:latin typeface="Propisi" pitchFamily="2" charset="0"/>
              </a:rPr>
              <a:t>л</a:t>
            </a:r>
            <a:r>
              <a:rPr lang="ru-RU" sz="12000" dirty="0" smtClean="0">
                <a:latin typeface="Propisi" pitchFamily="2" charset="0"/>
              </a:rPr>
              <a:t>и   ля   мо  мя</a:t>
            </a:r>
            <a:endParaRPr lang="ru-RU" sz="12000" dirty="0">
              <a:latin typeface="Propisi" pitchFamily="2" charset="0"/>
            </a:endParaRP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762000" y="2819400"/>
            <a:ext cx="7924800" cy="1588"/>
          </a:xfrm>
          <a:prstGeom prst="line">
            <a:avLst/>
          </a:prstGeom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762000" y="1752600"/>
            <a:ext cx="7924800" cy="1588"/>
          </a:xfrm>
          <a:prstGeom prst="line">
            <a:avLst/>
          </a:prstGeom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685800" y="5029200"/>
            <a:ext cx="8229600" cy="1588"/>
          </a:xfrm>
          <a:prstGeom prst="line">
            <a:avLst/>
          </a:prstGeom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685800" y="3962400"/>
            <a:ext cx="8229600" cy="1588"/>
          </a:xfrm>
          <a:prstGeom prst="line">
            <a:avLst/>
          </a:prstGeom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ru-RU" sz="5400" i="1" dirty="0" smtClean="0"/>
              <a:t>Словарная работа</a:t>
            </a:r>
            <a:endParaRPr lang="ru-RU" sz="5400" i="1" dirty="0"/>
          </a:p>
        </p:txBody>
      </p:sp>
      <p:pic>
        <p:nvPicPr>
          <p:cNvPr id="3" name="Рисунок 2" descr="948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05000" y="1066800"/>
            <a:ext cx="5689600" cy="42672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905000" y="5029200"/>
            <a:ext cx="5715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0" b="1" dirty="0" smtClean="0">
                <a:latin typeface="Propisi" pitchFamily="2" charset="0"/>
              </a:rPr>
              <a:t>воробей</a:t>
            </a:r>
            <a:endParaRPr lang="ru-RU" sz="12000" b="1" dirty="0">
              <a:latin typeface="Propisi" pitchFamily="2" charset="0"/>
            </a:endParaRPr>
          </a:p>
        </p:txBody>
      </p:sp>
      <p:pic>
        <p:nvPicPr>
          <p:cNvPr id="5" name="воробей.wav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762000" y="5715000"/>
            <a:ext cx="533400" cy="5334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429000" y="5867400"/>
            <a:ext cx="457200" cy="646331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endParaRPr lang="ru-RU" dirty="0" smtClean="0"/>
          </a:p>
          <a:p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4572000" y="5867400"/>
            <a:ext cx="457200" cy="646331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endParaRPr lang="ru-RU" dirty="0" smtClean="0"/>
          </a:p>
          <a:p>
            <a:endParaRPr lang="ru-RU" dirty="0"/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3505200" y="6553200"/>
            <a:ext cx="160020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9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>
                <p:cTn id="20" repeatCount="2000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  <p:bldLst>
      <p:bldP spid="7" grpId="0" animBg="1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Sroka_Pica_Pica_II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0" y="304800"/>
            <a:ext cx="6496050" cy="501015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447800" y="4953000"/>
            <a:ext cx="6858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0" b="1" dirty="0" smtClean="0">
                <a:latin typeface="Propisi" pitchFamily="2" charset="0"/>
              </a:rPr>
              <a:t>сорока</a:t>
            </a:r>
            <a:endParaRPr lang="ru-RU" sz="12000" b="1" dirty="0">
              <a:latin typeface="Propisi" pitchFamily="2" charset="0"/>
            </a:endParaRPr>
          </a:p>
        </p:txBody>
      </p:sp>
      <p:pic>
        <p:nvPicPr>
          <p:cNvPr id="5" name="soroka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762000" y="5715000"/>
            <a:ext cx="685800" cy="6858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657600" y="5791200"/>
            <a:ext cx="457200" cy="646331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endParaRPr lang="ru-RU" dirty="0" smtClean="0"/>
          </a:p>
          <a:p>
            <a:endParaRPr lang="ru-RU" dirty="0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3657600" y="6477000"/>
            <a:ext cx="144780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5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>
                <p:cTn id="16" repeatCount="3000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  <p:bldLst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476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05000" y="228600"/>
            <a:ext cx="5658255" cy="44323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219200" y="4724400"/>
            <a:ext cx="7543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0" b="1" dirty="0" smtClean="0">
                <a:latin typeface="Propisi" pitchFamily="2" charset="0"/>
              </a:rPr>
              <a:t>ворона</a:t>
            </a:r>
            <a:endParaRPr lang="ru-RU" sz="12000" b="1" dirty="0">
              <a:latin typeface="Propisi" pitchFamily="2" charset="0"/>
            </a:endParaRPr>
          </a:p>
        </p:txBody>
      </p:sp>
      <p:pic>
        <p:nvPicPr>
          <p:cNvPr id="5" name="vorona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685800" y="5638800"/>
            <a:ext cx="762000" cy="762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810000" y="5562600"/>
            <a:ext cx="457200" cy="646331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endParaRPr lang="ru-RU" dirty="0" smtClean="0"/>
          </a:p>
          <a:p>
            <a:endParaRPr lang="ru-RU" dirty="0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3810000" y="6246812"/>
            <a:ext cx="152400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5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>
                <p:cTn id="16" repeatCount="2000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  <p:bldLst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Прямая соединительная линия 11"/>
          <p:cNvCxnSpPr/>
          <p:nvPr/>
        </p:nvCxnSpPr>
        <p:spPr>
          <a:xfrm>
            <a:off x="4038600" y="3124200"/>
            <a:ext cx="38100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1905000" y="4572000"/>
            <a:ext cx="30480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990600" y="3124200"/>
            <a:ext cx="38100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533400" y="1905000"/>
            <a:ext cx="84582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600" b="1" dirty="0" smtClean="0">
                <a:latin typeface="Propisi" pitchFamily="2" charset="0"/>
              </a:rPr>
              <a:t>Сорока летит к дереву.</a:t>
            </a:r>
            <a:endParaRPr lang="ru-RU" sz="9600" b="1" dirty="0">
              <a:latin typeface="Propisi" pitchFamily="2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800" i="1" dirty="0" smtClean="0"/>
              <a:t>Работа над предложением</a:t>
            </a:r>
            <a:endParaRPr lang="ru-RU" sz="4800" i="1" dirty="0"/>
          </a:p>
        </p:txBody>
      </p:sp>
      <p:sp>
        <p:nvSpPr>
          <p:cNvPr id="4" name="TextBox 3"/>
          <p:cNvSpPr txBox="1"/>
          <p:nvPr/>
        </p:nvSpPr>
        <p:spPr>
          <a:xfrm>
            <a:off x="1066800" y="2590800"/>
            <a:ext cx="381000" cy="461665"/>
          </a:xfrm>
          <a:prstGeom prst="rect">
            <a:avLst/>
          </a:prstGeom>
          <a:solidFill>
            <a:schemeClr val="accent1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endParaRPr lang="ru-RU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4114800" y="2590800"/>
            <a:ext cx="381000" cy="461665"/>
          </a:xfrm>
          <a:prstGeom prst="rect">
            <a:avLst/>
          </a:prstGeom>
          <a:solidFill>
            <a:schemeClr val="accent1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  </a:t>
            </a:r>
            <a:endParaRPr lang="ru-RU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1828800" y="4038600"/>
            <a:ext cx="457200" cy="461665"/>
          </a:xfrm>
          <a:prstGeom prst="rect">
            <a:avLst/>
          </a:prstGeom>
          <a:solidFill>
            <a:schemeClr val="accent1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endParaRPr lang="ru-RU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533400" y="2209800"/>
            <a:ext cx="7772400" cy="313932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v-1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950" y="1219200"/>
            <a:ext cx="8966850" cy="5486400"/>
          </a:xfrm>
          <a:prstGeom prst="rect">
            <a:avLst/>
          </a:prstGeom>
          <a:ln w="76200">
            <a:solidFill>
              <a:srgbClr val="C58A4F"/>
            </a:solidFill>
          </a:ln>
        </p:spPr>
      </p:pic>
      <p:sp>
        <p:nvSpPr>
          <p:cNvPr id="3" name="TextBox 2"/>
          <p:cNvSpPr txBox="1"/>
          <p:nvPr/>
        </p:nvSpPr>
        <p:spPr>
          <a:xfrm>
            <a:off x="914400" y="152400"/>
            <a:ext cx="8001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b="1" i="1" dirty="0" smtClean="0"/>
              <a:t>Опиши картину</a:t>
            </a:r>
            <a:endParaRPr lang="ru-RU" sz="6000" b="1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v-1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1200" y="228600"/>
            <a:ext cx="6476058" cy="3962400"/>
          </a:xfrm>
          <a:prstGeom prst="rect">
            <a:avLst/>
          </a:prstGeom>
          <a:ln w="76200">
            <a:solidFill>
              <a:srgbClr val="C58A4F"/>
            </a:solidFill>
          </a:ln>
        </p:spPr>
      </p:pic>
      <p:sp>
        <p:nvSpPr>
          <p:cNvPr id="4" name="TextBox 3"/>
          <p:cNvSpPr txBox="1"/>
          <p:nvPr/>
        </p:nvSpPr>
        <p:spPr>
          <a:xfrm>
            <a:off x="685800" y="4267200"/>
            <a:ext cx="5943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800000"/>
                </a:solidFill>
              </a:rPr>
              <a:t>что? что сделала?</a:t>
            </a:r>
            <a:endParaRPr lang="ru-RU" sz="2800" b="1" dirty="0">
              <a:solidFill>
                <a:srgbClr val="8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5800" y="5267980"/>
            <a:ext cx="5943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800000"/>
                </a:solidFill>
              </a:rPr>
              <a:t>что? что делают? </a:t>
            </a:r>
            <a:endParaRPr lang="ru-RU" sz="2800" dirty="0">
              <a:solidFill>
                <a:srgbClr val="8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5800" y="5725180"/>
            <a:ext cx="5943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800000"/>
                </a:solidFill>
              </a:rPr>
              <a:t>что? что делают? </a:t>
            </a:r>
            <a:endParaRPr lang="ru-RU" sz="2800" dirty="0">
              <a:solidFill>
                <a:srgbClr val="8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5800" y="6182380"/>
            <a:ext cx="6934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800000"/>
                </a:solidFill>
              </a:rPr>
              <a:t>кто? что сделали? </a:t>
            </a:r>
            <a:r>
              <a:rPr lang="ru-RU" sz="2800" dirty="0" smtClean="0">
                <a:solidFill>
                  <a:srgbClr val="800000"/>
                </a:solidFill>
              </a:rPr>
              <a:t>целые корзины.</a:t>
            </a:r>
            <a:endParaRPr lang="ru-RU" sz="2800" dirty="0">
              <a:solidFill>
                <a:srgbClr val="80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85800" y="4800600"/>
            <a:ext cx="5943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800000"/>
                </a:solidFill>
              </a:rPr>
              <a:t>что? что сделал?</a:t>
            </a:r>
            <a:endParaRPr lang="ru-RU" sz="2800" b="1" dirty="0">
              <a:solidFill>
                <a:srgbClr val="8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9" grpId="0"/>
    </p:bld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357</TotalTime>
  <Words>187</Words>
  <Application>Microsoft PowerPoint</Application>
  <PresentationFormat>Экран (4:3)</PresentationFormat>
  <Paragraphs>58</Paragraphs>
  <Slides>14</Slides>
  <Notes>0</Notes>
  <HiddenSlides>0</HiddenSlides>
  <MMClips>3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Оформление по умолчанию</vt:lpstr>
      <vt:lpstr> Урок русского языка «Грамматическая основа предложения»  2 класс </vt:lpstr>
      <vt:lpstr>Слайд 2</vt:lpstr>
      <vt:lpstr>Минутка чистописания</vt:lpstr>
      <vt:lpstr>Словарная работа</vt:lpstr>
      <vt:lpstr>Слайд 5</vt:lpstr>
      <vt:lpstr>Слайд 6</vt:lpstr>
      <vt:lpstr>Работа над предложением</vt:lpstr>
      <vt:lpstr>Слайд 8</vt:lpstr>
      <vt:lpstr>Слайд 9</vt:lpstr>
      <vt:lpstr>Слайд 10</vt:lpstr>
      <vt:lpstr>Творческая работа</vt:lpstr>
      <vt:lpstr>Творческая работа</vt:lpstr>
      <vt:lpstr>Что узнали?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Елена Ивановна</dc:creator>
  <cp:lastModifiedBy>Елена Ивановна</cp:lastModifiedBy>
  <cp:revision>34</cp:revision>
  <cp:lastPrinted>1601-01-01T00:00:00Z</cp:lastPrinted>
  <dcterms:created xsi:type="dcterms:W3CDTF">1601-01-01T00:00:00Z</dcterms:created>
  <dcterms:modified xsi:type="dcterms:W3CDTF">2022-04-03T13:22:00Z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