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69" r:id="rId11"/>
    <p:sldId id="265" r:id="rId12"/>
    <p:sldId id="267" r:id="rId13"/>
    <p:sldId id="266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00"/>
    <a:srgbClr val="2F4F37"/>
    <a:srgbClr val="C58A4F"/>
    <a:srgbClr val="D8B088"/>
    <a:srgbClr val="996633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CD5F9-C212-4F32-A2C3-BD0B15027A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B5023-DEC1-4CCF-B479-957243C089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E0654-F99E-4ADE-9DEF-CFAEAC523A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F55ED-E95C-4047-8BD3-0E6AC56E03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A16F3-4F8D-43A4-A84E-3A6D636BD3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2C328-2190-4FB3-8A98-C772E0BEA8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69BB2-A7E7-4ABB-9B46-936BCFF159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11A37-E2C9-4D2B-B1A2-F338C30467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90106-6931-4F4B-9946-A90ABCFC29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25A67-9143-4CE9-933D-E73CDD383F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132AC-F85F-46E2-A032-E48E996715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39EBD5-1B7B-40AA-8BEA-58AA4BD4A87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D:\&#1048;&#1056;&#1048;&#1053;&#1040;\&#1079;&#1074;&#1091;&#1082;&#1080;%20&#1087;&#1088;&#1080;&#1088;&#1086;&#1076;&#1099;\&#1074;&#1086;&#1088;&#1086;&#1073;&#1077;&#1081;.wav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48;&#1056;&#1048;&#1053;&#1040;\&#1079;&#1074;&#1091;&#1082;&#1080;%20&#1087;&#1088;&#1080;&#1088;&#1086;&#1076;&#1099;\soroka.mp3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48;&#1056;&#1048;&#1053;&#1040;\&#1079;&#1074;&#1091;&#1082;&#1080;%20&#1087;&#1088;&#1080;&#1088;&#1086;&#1076;&#1099;\vorona.mp3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28194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FF00"/>
                </a:solidFill>
              </a:rPr>
              <a:t>Урок русского языка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sz="4800" i="1" dirty="0" smtClean="0">
                <a:solidFill>
                  <a:srgbClr val="FFFF00"/>
                </a:solidFill>
              </a:rPr>
              <a:t>«Грамматическая основа предложения» </a:t>
            </a:r>
            <a:br>
              <a:rPr lang="ru-RU" sz="4800" i="1" dirty="0" smtClean="0">
                <a:solidFill>
                  <a:srgbClr val="FFFF00"/>
                </a:solidFill>
              </a:rPr>
            </a:br>
            <a:r>
              <a:rPr lang="ru-RU" sz="4800" i="1" dirty="0" smtClean="0">
                <a:solidFill>
                  <a:srgbClr val="FFFF00"/>
                </a:solidFill>
              </a:rPr>
              <a:t>2 класс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-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434"/>
            <a:ext cx="8153400" cy="4988688"/>
          </a:xfrm>
          <a:prstGeom prst="rect">
            <a:avLst/>
          </a:prstGeom>
          <a:ln w="76200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4" name="TextBox 3"/>
          <p:cNvSpPr txBox="1"/>
          <p:nvPr/>
        </p:nvSpPr>
        <p:spPr>
          <a:xfrm>
            <a:off x="609600" y="4948297"/>
            <a:ext cx="8534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</a:rPr>
              <a:t>Осень наступила. Урожай созрел. Машины работают. Грибы растут. Дети набрали целые корзины.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Творческая работа</a:t>
            </a:r>
            <a:endParaRPr lang="ru-RU" sz="5400" b="1" i="1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1524000"/>
            <a:ext cx="8534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Осеннее </a:t>
            </a:r>
            <a:r>
              <a:rPr kumimoji="0" lang="ru-RU" sz="4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солнце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(светит, </a:t>
            </a:r>
            <a:r>
              <a:rPr kumimoji="0" lang="ru-RU" sz="4000" b="1" i="1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выглядывает,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выходит ) 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из-за туч.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Иногда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(идёт, </a:t>
            </a:r>
            <a:r>
              <a:rPr kumimoji="0" lang="ru-RU" sz="4000" b="1" i="1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моросит,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льёт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 мелкий </a:t>
            </a:r>
            <a:r>
              <a:rPr kumimoji="0" lang="ru-RU" sz="4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дождик.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Холодный </a:t>
            </a:r>
            <a:r>
              <a:rPr kumimoji="0" lang="ru-RU" sz="4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ветер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4000" b="1" i="1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срывает,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кружит, дует)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последние листья.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/>
          <p:nvPr/>
        </p:nvCxnSpPr>
        <p:spPr>
          <a:xfrm>
            <a:off x="3276600" y="4646612"/>
            <a:ext cx="1371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876800" y="4799012"/>
            <a:ext cx="2057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876800" y="4648200"/>
            <a:ext cx="2057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9600" y="39624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Холодный ветер срывает последние листья. </a:t>
            </a:r>
            <a:endParaRPr lang="ru-RU" sz="4000" i="1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438400" y="3503612"/>
            <a:ext cx="2057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38400" y="3352800"/>
            <a:ext cx="2057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553200" y="3429000"/>
            <a:ext cx="1676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495800" y="2362200"/>
            <a:ext cx="3352800" cy="158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667000" y="2209800"/>
            <a:ext cx="1600200" cy="158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Творческая работа</a:t>
            </a:r>
            <a:endParaRPr lang="ru-RU" sz="5400" b="1" i="1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1524000"/>
            <a:ext cx="8534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Осеннее </a:t>
            </a:r>
            <a:r>
              <a:rPr kumimoji="0" lang="ru-RU" sz="4000" b="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солнце </a:t>
            </a:r>
            <a:r>
              <a:rPr kumimoji="0" lang="ru-RU" sz="400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выглядывает 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из-за туч.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Иногда </a:t>
            </a:r>
            <a:r>
              <a:rPr kumimoji="0" lang="ru-RU" sz="400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моросит</a:t>
            </a:r>
            <a:r>
              <a:rPr kumimoji="0" lang="ru-RU" sz="4000" b="1" i="1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мелкий </a:t>
            </a:r>
            <a:r>
              <a:rPr kumimoji="0" lang="ru-RU" sz="4000" b="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дождик.</a:t>
            </a:r>
            <a:endParaRPr kumimoji="0" lang="ru-RU" sz="4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495800" y="2209800"/>
            <a:ext cx="3352800" cy="158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3400" y="1676400"/>
            <a:ext cx="8458200" cy="120032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2819400"/>
            <a:ext cx="8153400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33400" y="3962400"/>
            <a:ext cx="6858000" cy="120032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i="1" dirty="0" smtClean="0"/>
              <a:t>Что узнали?</a:t>
            </a:r>
            <a:endParaRPr lang="ru-RU" sz="54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2F4F37"/>
                </a:solidFill>
              </a:rPr>
              <a:t>ПОДЛЕЖАЩЕЕ</a:t>
            </a:r>
            <a:endParaRPr lang="ru-RU" dirty="0">
              <a:solidFill>
                <a:srgbClr val="2F4F37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2743200"/>
            <a:ext cx="4267200" cy="3951288"/>
          </a:xfrm>
        </p:spPr>
        <p:txBody>
          <a:bodyPr/>
          <a:lstStyle/>
          <a:p>
            <a:r>
              <a:rPr lang="ru-RU" sz="3200" i="1" dirty="0" smtClean="0">
                <a:solidFill>
                  <a:srgbClr val="990000"/>
                </a:solidFill>
              </a:rPr>
              <a:t>КТО? ЧТО?</a:t>
            </a:r>
          </a:p>
          <a:p>
            <a:pPr>
              <a:buNone/>
            </a:pPr>
            <a:endParaRPr lang="ru-RU" sz="3200" i="1" dirty="0" smtClean="0">
              <a:solidFill>
                <a:srgbClr val="990000"/>
              </a:solidFill>
            </a:endParaRPr>
          </a:p>
          <a:p>
            <a:pPr>
              <a:buNone/>
            </a:pPr>
            <a:endParaRPr lang="ru-RU" sz="3200" i="1" dirty="0" smtClean="0">
              <a:solidFill>
                <a:srgbClr val="990000"/>
              </a:solidFill>
            </a:endParaRPr>
          </a:p>
          <a:p>
            <a:r>
              <a:rPr lang="ru-RU" sz="3200" i="1" dirty="0" smtClean="0">
                <a:solidFill>
                  <a:srgbClr val="990000"/>
                </a:solidFill>
              </a:rPr>
              <a:t>О КОМ ИЛИ О ЧЁМ ГОВОРИТСЯ В ПРЕДЛОЖЕНИИ. </a:t>
            </a:r>
            <a:endParaRPr lang="ru-RU" sz="3200" i="1" dirty="0">
              <a:solidFill>
                <a:srgbClr val="99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2F4F37"/>
                </a:solidFill>
              </a:rPr>
              <a:t>СКАЗУЕМОЕ</a:t>
            </a:r>
            <a:endParaRPr lang="ru-RU" dirty="0">
              <a:solidFill>
                <a:srgbClr val="2F4F37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2743200"/>
            <a:ext cx="4270375" cy="3951288"/>
          </a:xfrm>
        </p:spPr>
        <p:txBody>
          <a:bodyPr/>
          <a:lstStyle/>
          <a:p>
            <a:r>
              <a:rPr lang="ru-RU" sz="3200" i="1" dirty="0" smtClean="0">
                <a:solidFill>
                  <a:srgbClr val="0070C0"/>
                </a:solidFill>
              </a:rPr>
              <a:t>ЧТО ДЕЛАЕТ?           ЧТО ДЕЛАЮТ?</a:t>
            </a:r>
          </a:p>
          <a:p>
            <a:pPr>
              <a:buNone/>
            </a:pPr>
            <a:endParaRPr lang="ru-RU" sz="3200" i="1" dirty="0" smtClean="0">
              <a:solidFill>
                <a:srgbClr val="0070C0"/>
              </a:solidFill>
            </a:endParaRPr>
          </a:p>
          <a:p>
            <a:r>
              <a:rPr lang="ru-RU" sz="3200" i="1" dirty="0" smtClean="0">
                <a:solidFill>
                  <a:srgbClr val="0070C0"/>
                </a:solidFill>
              </a:rPr>
              <a:t>ЧТО ГОВОРИТСЯ О ПОДЛЕЖАЩЕМ.</a:t>
            </a:r>
            <a:endParaRPr lang="ru-RU" sz="3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914400" y="609600"/>
            <a:ext cx="7772400" cy="2033587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800000"/>
                </a:solidFill>
              </a:rPr>
              <a:t>Автор работы –</a:t>
            </a:r>
          </a:p>
          <a:p>
            <a:pPr algn="ctr"/>
            <a:r>
              <a:rPr lang="ru-RU" sz="2400" dirty="0" smtClean="0">
                <a:solidFill>
                  <a:srgbClr val="800000"/>
                </a:solidFill>
              </a:rPr>
              <a:t>учитель начальных классов МОУ СОШ №9</a:t>
            </a:r>
          </a:p>
          <a:p>
            <a:pPr algn="ctr"/>
            <a:r>
              <a:rPr lang="ru-RU" sz="2400" dirty="0" smtClean="0">
                <a:solidFill>
                  <a:srgbClr val="800000"/>
                </a:solidFill>
              </a:rPr>
              <a:t>г.Сафоново Смоленской области</a:t>
            </a:r>
          </a:p>
          <a:p>
            <a:pPr algn="ctr"/>
            <a:r>
              <a:rPr lang="ru-RU" sz="2800" b="1" dirty="0" smtClean="0">
                <a:solidFill>
                  <a:srgbClr val="800000"/>
                </a:solidFill>
              </a:rPr>
              <a:t>Коровина Ирина Николаевна</a:t>
            </a:r>
            <a:endParaRPr lang="ru-RU" sz="2800" b="1" dirty="0">
              <a:solidFill>
                <a:srgbClr val="8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4724400"/>
            <a:ext cx="7010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 скачали презентацию на сайте –</a:t>
            </a:r>
            <a:endParaRPr lang="en-US" dirty="0" smtClean="0"/>
          </a:p>
          <a:p>
            <a:pPr algn="ctr"/>
            <a:r>
              <a:rPr lang="ru-RU" dirty="0" smtClean="0"/>
              <a:t> </a:t>
            </a:r>
            <a:r>
              <a:rPr lang="en-US" sz="2800" b="1" u="sng" dirty="0" smtClean="0"/>
              <a:t>viki.rdf.ru</a:t>
            </a:r>
            <a:endParaRPr lang="ru-RU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oo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52400"/>
            <a:ext cx="8998583" cy="5562600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533400" y="6019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Василий Поленов. Золотая осень. 1893г.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i="1" dirty="0" smtClean="0"/>
              <a:t>Минутка чистописания</a:t>
            </a:r>
            <a:endParaRPr lang="ru-RU" sz="5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371600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0" b="1" dirty="0" err="1" smtClean="0">
                <a:latin typeface="Propisi" pitchFamily="2" charset="0"/>
              </a:rPr>
              <a:t>Лл</a:t>
            </a:r>
            <a:r>
              <a:rPr lang="ru-RU" sz="12000" b="1" dirty="0" smtClean="0">
                <a:latin typeface="Propisi" pitchFamily="2" charset="0"/>
              </a:rPr>
              <a:t>       Мм</a:t>
            </a:r>
            <a:endParaRPr lang="ru-RU" sz="12000" b="1" dirty="0">
              <a:latin typeface="Propisi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35814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0" dirty="0">
                <a:latin typeface="Propisi" pitchFamily="2" charset="0"/>
              </a:rPr>
              <a:t>л</a:t>
            </a:r>
            <a:r>
              <a:rPr lang="ru-RU" sz="12000" dirty="0" smtClean="0">
                <a:latin typeface="Propisi" pitchFamily="2" charset="0"/>
              </a:rPr>
              <a:t>и   ля   мо  мя</a:t>
            </a:r>
            <a:endParaRPr lang="ru-RU" sz="12000" dirty="0">
              <a:latin typeface="Propisi" pitchFamily="2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62000" y="2819400"/>
            <a:ext cx="7924800" cy="158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62000" y="1752600"/>
            <a:ext cx="7924800" cy="158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85800" y="5029200"/>
            <a:ext cx="8229600" cy="158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85800" y="3962400"/>
            <a:ext cx="8229600" cy="158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sz="5400" i="1" dirty="0" smtClean="0"/>
              <a:t>Словарная работа</a:t>
            </a:r>
            <a:endParaRPr lang="ru-RU" sz="5400" i="1" dirty="0"/>
          </a:p>
        </p:txBody>
      </p:sp>
      <p:pic>
        <p:nvPicPr>
          <p:cNvPr id="3" name="Рисунок 2" descr="94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066800"/>
            <a:ext cx="5689600" cy="426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5029200"/>
            <a:ext cx="571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0" b="1" dirty="0" smtClean="0">
                <a:latin typeface="Propisi" pitchFamily="2" charset="0"/>
              </a:rPr>
              <a:t>воробей</a:t>
            </a:r>
            <a:endParaRPr lang="ru-RU" sz="12000" b="1" dirty="0">
              <a:latin typeface="Propisi" pitchFamily="2" charset="0"/>
            </a:endParaRPr>
          </a:p>
        </p:txBody>
      </p:sp>
      <p:pic>
        <p:nvPicPr>
          <p:cNvPr id="5" name="воробей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2000" y="5715000"/>
            <a:ext cx="533400" cy="53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29000" y="5867400"/>
            <a:ext cx="4572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5867400"/>
            <a:ext cx="4572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505200" y="6553200"/>
            <a:ext cx="16002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20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roka_Pica_Pica_I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4800"/>
            <a:ext cx="6496050" cy="50101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47800" y="4953000"/>
            <a:ext cx="685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0" b="1" dirty="0" smtClean="0">
                <a:latin typeface="Propisi" pitchFamily="2" charset="0"/>
              </a:rPr>
              <a:t>сорока</a:t>
            </a:r>
            <a:endParaRPr lang="ru-RU" sz="12000" b="1" dirty="0">
              <a:latin typeface="Propisi" pitchFamily="2" charset="0"/>
            </a:endParaRPr>
          </a:p>
        </p:txBody>
      </p:sp>
      <p:pic>
        <p:nvPicPr>
          <p:cNvPr id="5" name="sorok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2000" y="5715000"/>
            <a:ext cx="685800" cy="685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57600" y="5791200"/>
            <a:ext cx="4572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657600" y="6477000"/>
            <a:ext cx="144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6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7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28600"/>
            <a:ext cx="5658255" cy="4432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47244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0" b="1" dirty="0" smtClean="0">
                <a:latin typeface="Propisi" pitchFamily="2" charset="0"/>
              </a:rPr>
              <a:t>ворона</a:t>
            </a:r>
            <a:endParaRPr lang="ru-RU" sz="12000" b="1" dirty="0">
              <a:latin typeface="Propisi" pitchFamily="2" charset="0"/>
            </a:endParaRPr>
          </a:p>
        </p:txBody>
      </p:sp>
      <p:pic>
        <p:nvPicPr>
          <p:cNvPr id="5" name="voron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85800" y="5638800"/>
            <a:ext cx="762000" cy="762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0" y="5562600"/>
            <a:ext cx="4572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810000" y="6246812"/>
            <a:ext cx="1524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6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4038600" y="3124200"/>
            <a:ext cx="381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905000" y="4572000"/>
            <a:ext cx="304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90600" y="3124200"/>
            <a:ext cx="381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33400" y="19050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Propisi" pitchFamily="2" charset="0"/>
              </a:rPr>
              <a:t>Сорока летит к дереву.</a:t>
            </a:r>
            <a:endParaRPr lang="ru-RU" sz="9600" b="1" dirty="0">
              <a:latin typeface="Propisi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i="1" dirty="0" smtClean="0"/>
              <a:t>Работа над предложением</a:t>
            </a:r>
            <a:endParaRPr lang="ru-RU" sz="4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590800"/>
            <a:ext cx="381000" cy="461665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2590800"/>
            <a:ext cx="381000" cy="461665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4038600"/>
            <a:ext cx="457200" cy="461665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209800"/>
            <a:ext cx="7772400" cy="3139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-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50" y="1219200"/>
            <a:ext cx="8966850" cy="5486400"/>
          </a:xfrm>
          <a:prstGeom prst="rect">
            <a:avLst/>
          </a:prstGeom>
          <a:ln w="76200">
            <a:solidFill>
              <a:srgbClr val="C58A4F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914400" y="152400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 smtClean="0"/>
              <a:t>Опиши картину</a:t>
            </a:r>
            <a:endParaRPr lang="ru-RU" sz="6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-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28600"/>
            <a:ext cx="6476058" cy="3962400"/>
          </a:xfrm>
          <a:prstGeom prst="rect">
            <a:avLst/>
          </a:prstGeom>
          <a:ln w="76200">
            <a:solidFill>
              <a:srgbClr val="C58A4F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685800" y="42672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</a:rPr>
              <a:t>что? что сделала?</a:t>
            </a:r>
            <a:endParaRPr lang="ru-RU" sz="2800" b="1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526798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</a:rPr>
              <a:t>что? что делают? </a:t>
            </a:r>
            <a:endParaRPr lang="ru-RU" sz="2800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572518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</a:rPr>
              <a:t>что? что делают? </a:t>
            </a:r>
            <a:endParaRPr lang="ru-RU" sz="2800" dirty="0">
              <a:solidFill>
                <a:srgbClr val="8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618238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</a:rPr>
              <a:t>кто? что сделали? </a:t>
            </a:r>
            <a:r>
              <a:rPr lang="ru-RU" sz="2800" dirty="0" smtClean="0">
                <a:solidFill>
                  <a:srgbClr val="800000"/>
                </a:solidFill>
              </a:rPr>
              <a:t>целые корзины.</a:t>
            </a:r>
            <a:endParaRPr lang="ru-RU" sz="2800" dirty="0">
              <a:solidFill>
                <a:srgbClr val="8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4800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</a:rPr>
              <a:t>что? что сделал?</a:t>
            </a:r>
            <a:endParaRPr lang="ru-RU" sz="28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187</Words>
  <Application>Microsoft PowerPoint</Application>
  <PresentationFormat>Экран (4:3)</PresentationFormat>
  <Paragraphs>58</Paragraphs>
  <Slides>14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 Урок русского языка «Грамматическая основа предложения»  2 класс </vt:lpstr>
      <vt:lpstr>Слайд 2</vt:lpstr>
      <vt:lpstr>Минутка чистописания</vt:lpstr>
      <vt:lpstr>Словарная работа</vt:lpstr>
      <vt:lpstr>Слайд 5</vt:lpstr>
      <vt:lpstr>Слайд 6</vt:lpstr>
      <vt:lpstr>Работа над предложением</vt:lpstr>
      <vt:lpstr>Слайд 8</vt:lpstr>
      <vt:lpstr>Слайд 9</vt:lpstr>
      <vt:lpstr>Слайд 10</vt:lpstr>
      <vt:lpstr>Творческая работа</vt:lpstr>
      <vt:lpstr>Творческая работа</vt:lpstr>
      <vt:lpstr>Что узнали?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Елена Ивановна</dc:creator>
  <cp:lastModifiedBy>Елена Ивановна</cp:lastModifiedBy>
  <cp:revision>34</cp:revision>
  <cp:lastPrinted>1601-01-01T00:00:00Z</cp:lastPrinted>
  <dcterms:created xsi:type="dcterms:W3CDTF">1601-01-01T00:00:00Z</dcterms:created>
  <dcterms:modified xsi:type="dcterms:W3CDTF">2022-04-03T13:22:00Z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