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2" r:id="rId5"/>
    <p:sldId id="264" r:id="rId6"/>
    <p:sldId id="266" r:id="rId7"/>
    <p:sldId id="267" r:id="rId8"/>
    <p:sldId id="268" r:id="rId9"/>
    <p:sldId id="269" r:id="rId10"/>
    <p:sldId id="270" r:id="rId11"/>
    <p:sldId id="286" r:id="rId12"/>
    <p:sldId id="279" r:id="rId13"/>
    <p:sldId id="287" r:id="rId14"/>
    <p:sldId id="280" r:id="rId15"/>
    <p:sldId id="281" r:id="rId16"/>
    <p:sldId id="284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94653-3FF4-4926-8EB8-EB2D55427691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92FD0-0150-4A7B-B8D2-460F9BFDCC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763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92FD0-0150-4A7B-B8D2-460F9BFDCC91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56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dirty="0" smtClean="0">
                <a:latin typeface="Arial" charset="0"/>
              </a:rPr>
              <a:t>Правильный ответ появляется при нажатии на звёздочку (*).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0384C69-9956-467D-A85C-1E3931BC8A91}" type="slidenum">
              <a:rPr lang="ru-RU" altLang="ru-RU" sz="1200"/>
              <a:pPr eaLnBrk="1" hangingPunct="1"/>
              <a:t>5</a:t>
            </a:fld>
            <a:endParaRPr lang="ru-RU" altLang="ru-RU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5B33AD5-E297-4665-8992-95772967C0C2}" type="slidenum">
              <a:rPr lang="ru-RU" altLang="ru-RU" sz="1200"/>
              <a:pPr eaLnBrk="1" hangingPunct="1"/>
              <a:t>6</a:t>
            </a:fld>
            <a:endParaRPr lang="ru-RU" altLang="ru-RU" sz="12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D2CA650-D04C-4749-A38F-E4109559DFCA}" type="slidenum">
              <a:rPr lang="ru-RU" altLang="ru-RU" sz="1200"/>
              <a:pPr eaLnBrk="1" hangingPunct="1"/>
              <a:t>7</a:t>
            </a:fld>
            <a:endParaRPr lang="ru-RU" altLang="ru-RU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E9BFA7C-ED62-470D-A47E-77ACCA134B27}" type="slidenum">
              <a:rPr lang="ru-RU" altLang="ru-RU" sz="1200"/>
              <a:pPr eaLnBrk="1" hangingPunct="1"/>
              <a:t>8</a:t>
            </a:fld>
            <a:endParaRPr lang="ru-RU" altLang="ru-RU" sz="12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3E8C876-3850-4EF6-85D8-09785208FF57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BB80FD-65EE-4B96-904F-B35CC87078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7406640" cy="14721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916832"/>
            <a:ext cx="7406640" cy="446449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74+13                                   90-13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13+37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33+25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82-25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80-17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56-29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60+26                       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19+41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90-5               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40-32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16+16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34+26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25+15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28+7  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32-16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55+18   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100-80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58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Фрекен Бок испекла 13 плюшек. </a:t>
            </a:r>
            <a:r>
              <a:rPr lang="ru-RU" dirty="0" err="1" smtClean="0"/>
              <a:t>Карлсон</a:t>
            </a:r>
            <a:r>
              <a:rPr lang="ru-RU" dirty="0" smtClean="0"/>
              <a:t> утащил  9 плюшек. Сколько плюшек у нее осталось?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188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3059832" y="1844675"/>
            <a:ext cx="2879725" cy="5762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altLang="ru-RU" sz="4000" b="0" dirty="0">
                <a:solidFill>
                  <a:srgbClr val="FF3300"/>
                </a:solidFill>
                <a:latin typeface="Arial" pitchFamily="34" charset="0"/>
              </a:rPr>
              <a:t>3 ТОН</a:t>
            </a: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1331913" y="5589588"/>
            <a:ext cx="280670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altLang="ru-RU" sz="4000" b="0">
                <a:solidFill>
                  <a:srgbClr val="FF3300"/>
                </a:solidFill>
                <a:latin typeface="Arial" pitchFamily="34" charset="0"/>
              </a:rPr>
              <a:t>40 А</a:t>
            </a: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1173692" y="3068638"/>
            <a:ext cx="2879725" cy="5762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altLang="ru-RU" sz="4000" b="0">
                <a:solidFill>
                  <a:srgbClr val="FF3300"/>
                </a:solidFill>
                <a:latin typeface="Arial" pitchFamily="34" charset="0"/>
              </a:rPr>
              <a:t>100 ЛБ</a:t>
            </a:r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2735263" y="4292600"/>
            <a:ext cx="4068985" cy="6477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altLang="ru-RU" sz="4000" b="0" dirty="0">
                <a:solidFill>
                  <a:srgbClr val="FF3300"/>
                </a:solidFill>
                <a:latin typeface="Arial" pitchFamily="34" charset="0"/>
              </a:rPr>
              <a:t>ЯЯЯЯЯЯЯ</a:t>
            </a:r>
          </a:p>
        </p:txBody>
      </p:sp>
    </p:spTree>
    <p:extLst>
      <p:ext uri="{BB962C8B-B14F-4D97-AF65-F5344CB8AC3E}">
        <p14:creationId xmlns:p14="http://schemas.microsoft.com/office/powerpoint/2010/main" xmlns="" val="3034306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50, 70, 90, 20, 36, 40, 10, 80, 60.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294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86354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10,2,030,40,50,60,70,80,90,100.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12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23+77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48+52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36+14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76+14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65+35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48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9452406" cy="681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674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8050"/>
            <a:ext cx="8385175" cy="4826000"/>
          </a:xfrm>
        </p:spPr>
        <p:txBody>
          <a:bodyPr/>
          <a:lstStyle/>
          <a:p>
            <a:pPr eaLnBrk="1" hangingPunct="1">
              <a:defRPr/>
            </a:pPr>
            <a:r>
              <a:rPr lang="ru-RU" sz="8000" dirty="0" smtClean="0">
                <a:solidFill>
                  <a:srgbClr val="FF0000"/>
                </a:solidFill>
              </a:rPr>
              <a:t>Спасибо </a:t>
            </a:r>
            <a:br>
              <a:rPr lang="ru-RU" sz="8000" dirty="0" smtClean="0">
                <a:solidFill>
                  <a:srgbClr val="FF0000"/>
                </a:solidFill>
              </a:rPr>
            </a:br>
            <a:r>
              <a:rPr lang="ru-RU" sz="8000" dirty="0" smtClean="0">
                <a:solidFill>
                  <a:srgbClr val="FF0000"/>
                </a:solidFill>
              </a:rPr>
              <a:t>за урок!</a:t>
            </a:r>
          </a:p>
        </p:txBody>
      </p:sp>
    </p:spTree>
    <p:extLst>
      <p:ext uri="{BB962C8B-B14F-4D97-AF65-F5344CB8AC3E}">
        <p14:creationId xmlns:p14="http://schemas.microsoft.com/office/powerpoint/2010/main" xmlns="" val="2933006207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0001537"/>
              </p:ext>
            </p:extLst>
          </p:nvPr>
        </p:nvGraphicFramePr>
        <p:xfrm>
          <a:off x="1403648" y="2132855"/>
          <a:ext cx="7499348" cy="3486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4837"/>
                <a:gridCol w="1874837"/>
                <a:gridCol w="1874837"/>
                <a:gridCol w="1874837"/>
              </a:tblGrid>
              <a:tr h="116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Слагаемое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  <a:tr h="116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Слагаемое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  <a:tr h="116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87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5179447"/>
              </p:ext>
            </p:extLst>
          </p:nvPr>
        </p:nvGraphicFramePr>
        <p:xfrm>
          <a:off x="1115616" y="1844824"/>
          <a:ext cx="7499348" cy="3204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4837"/>
                <a:gridCol w="1874837"/>
                <a:gridCol w="1874837"/>
                <a:gridCol w="187483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Уменьшаемое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  <a:tr h="343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Вычитаемое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  <a:tr h="343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Разность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9064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636963" y="3717925"/>
            <a:ext cx="576262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6600" dirty="0">
                <a:solidFill>
                  <a:srgbClr val="CC3300"/>
                </a:solidFill>
                <a:latin typeface="Comic Sans MS" pitchFamily="66" charset="0"/>
              </a:rPr>
              <a:t>&gt;</a:t>
            </a:r>
            <a:endParaRPr lang="ru-RU" altLang="ru-RU" sz="6600" dirty="0">
              <a:solidFill>
                <a:srgbClr val="CC3300"/>
              </a:solidFill>
              <a:latin typeface="Comic Sans MS" pitchFamily="66" charset="0"/>
            </a:endParaRPr>
          </a:p>
        </p:txBody>
      </p:sp>
      <p:sp>
        <p:nvSpPr>
          <p:cNvPr id="13315" name="Text Box 15"/>
          <p:cNvSpPr txBox="1">
            <a:spLocks noChangeArrowheads="1"/>
          </p:cNvSpPr>
          <p:nvPr/>
        </p:nvSpPr>
        <p:spPr bwMode="auto">
          <a:xfrm>
            <a:off x="2484438" y="1341438"/>
            <a:ext cx="4608512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ru-RU" altLang="ru-RU" b="1" dirty="0">
              <a:solidFill>
                <a:srgbClr val="9F257F"/>
              </a:solidFill>
              <a:latin typeface="Comic Sans MS" pitchFamily="66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ru-RU" altLang="ru-RU" sz="4400" b="1" dirty="0">
                <a:solidFill>
                  <a:srgbClr val="339933"/>
                </a:solidFill>
                <a:latin typeface="Comic Sans MS" pitchFamily="66" charset="0"/>
              </a:rPr>
              <a:t>12 мм</a:t>
            </a:r>
            <a:r>
              <a:rPr lang="ru-RU" altLang="ru-RU" sz="4400" b="1" dirty="0">
                <a:solidFill>
                  <a:srgbClr val="9F257F"/>
                </a:solidFill>
                <a:latin typeface="Comic Sans MS" pitchFamily="66" charset="0"/>
              </a:rPr>
              <a:t>    </a:t>
            </a:r>
            <a:r>
              <a:rPr lang="ru-RU" altLang="ru-RU" sz="4400" b="1" dirty="0">
                <a:solidFill>
                  <a:srgbClr val="339933"/>
                </a:solidFill>
                <a:latin typeface="Comic Sans MS" pitchFamily="66" charset="0"/>
              </a:rPr>
              <a:t>2 см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altLang="ru-RU" sz="4400" b="1" dirty="0">
                <a:solidFill>
                  <a:srgbClr val="339933"/>
                </a:solidFill>
                <a:latin typeface="Comic Sans MS" pitchFamily="66" charset="0"/>
              </a:rPr>
              <a:t>76 см</a:t>
            </a:r>
            <a:r>
              <a:rPr lang="ru-RU" altLang="ru-RU" sz="4400" b="1" dirty="0">
                <a:solidFill>
                  <a:srgbClr val="9F257F"/>
                </a:solidFill>
                <a:latin typeface="Comic Sans MS" pitchFamily="66" charset="0"/>
              </a:rPr>
              <a:t>   </a:t>
            </a:r>
            <a:r>
              <a:rPr lang="en-US" altLang="ru-RU" sz="4400" b="1" dirty="0">
                <a:solidFill>
                  <a:srgbClr val="9F257F"/>
                </a:solidFill>
                <a:latin typeface="Comic Sans MS" pitchFamily="66" charset="0"/>
              </a:rPr>
              <a:t> </a:t>
            </a:r>
            <a:r>
              <a:rPr lang="ru-RU" altLang="ru-RU" sz="4400" b="1" dirty="0">
                <a:solidFill>
                  <a:srgbClr val="339933"/>
                </a:solidFill>
                <a:latin typeface="Comic Sans MS" pitchFamily="66" charset="0"/>
              </a:rPr>
              <a:t>67 см</a:t>
            </a:r>
          </a:p>
          <a:p>
            <a:pPr algn="l" eaLnBrk="1" hangingPunct="1">
              <a:spcBef>
                <a:spcPct val="50000"/>
              </a:spcBef>
            </a:pPr>
            <a:r>
              <a:rPr lang="ru-RU" altLang="ru-RU" sz="4400" b="1" dirty="0">
                <a:solidFill>
                  <a:srgbClr val="339933"/>
                </a:solidFill>
                <a:latin typeface="Comic Sans MS" pitchFamily="66" charset="0"/>
              </a:rPr>
              <a:t>1м</a:t>
            </a:r>
            <a:r>
              <a:rPr lang="ru-RU" altLang="ru-RU" sz="4400" b="1" dirty="0">
                <a:solidFill>
                  <a:srgbClr val="9F257F"/>
                </a:solidFill>
                <a:latin typeface="Comic Sans MS" pitchFamily="66" charset="0"/>
              </a:rPr>
              <a:t>     </a:t>
            </a:r>
            <a:r>
              <a:rPr lang="ru-RU" altLang="ru-RU" sz="4400" b="1" dirty="0">
                <a:solidFill>
                  <a:srgbClr val="339933"/>
                </a:solidFill>
                <a:latin typeface="Comic Sans MS" pitchFamily="66" charset="0"/>
              </a:rPr>
              <a:t>59 см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4645025" y="2062163"/>
            <a:ext cx="36036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4800" b="1" dirty="0">
                <a:solidFill>
                  <a:srgbClr val="339933"/>
                </a:solidFill>
                <a:latin typeface="Comic Sans MS" pitchFamily="66" charset="0"/>
              </a:rPr>
              <a:t>*</a:t>
            </a:r>
            <a:endParaRPr lang="ru-RU" altLang="ru-RU" sz="4800" b="1" dirty="0">
              <a:solidFill>
                <a:srgbClr val="339933"/>
              </a:solidFill>
              <a:latin typeface="Comic Sans MS" pitchFamily="66" charset="0"/>
            </a:endParaRP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4572000" y="1773238"/>
            <a:ext cx="57626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6600" dirty="0">
                <a:solidFill>
                  <a:srgbClr val="CC3300"/>
                </a:solidFill>
                <a:latin typeface="Comic Sans MS" pitchFamily="66" charset="0"/>
              </a:rPr>
              <a:t>&lt;</a:t>
            </a:r>
            <a:endParaRPr lang="ru-RU" altLang="ru-RU" sz="6600" dirty="0">
              <a:solidFill>
                <a:srgbClr val="CC3300"/>
              </a:solidFill>
              <a:latin typeface="Comic Sans MS" pitchFamily="66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4643438" y="1989138"/>
            <a:ext cx="503237" cy="6477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4500563" y="3141663"/>
            <a:ext cx="3603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4800" b="1" dirty="0">
                <a:solidFill>
                  <a:srgbClr val="339933"/>
                </a:solidFill>
                <a:latin typeface="Comic Sans MS" pitchFamily="66" charset="0"/>
              </a:rPr>
              <a:t>*</a:t>
            </a:r>
            <a:endParaRPr lang="ru-RU" altLang="ru-RU" sz="4800" b="1" dirty="0">
              <a:solidFill>
                <a:srgbClr val="339933"/>
              </a:solidFill>
              <a:latin typeface="Comic Sans MS" pitchFamily="66" charset="0"/>
            </a:endParaRP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4572000" y="2852738"/>
            <a:ext cx="57626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6600" dirty="0">
                <a:solidFill>
                  <a:srgbClr val="CC3300"/>
                </a:solidFill>
                <a:latin typeface="Comic Sans MS" pitchFamily="66" charset="0"/>
              </a:rPr>
              <a:t>&gt;</a:t>
            </a:r>
            <a:endParaRPr lang="ru-RU" altLang="ru-RU" sz="6600" dirty="0">
              <a:solidFill>
                <a:srgbClr val="CC3300"/>
              </a:solidFill>
              <a:latin typeface="Comic Sans MS" pitchFamily="66" charset="0"/>
            </a:endParaRP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4427538" y="3068638"/>
            <a:ext cx="719137" cy="6477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708400" y="4076700"/>
            <a:ext cx="36036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4800" b="1" dirty="0">
                <a:solidFill>
                  <a:srgbClr val="339933"/>
                </a:solidFill>
                <a:latin typeface="Comic Sans MS" pitchFamily="66" charset="0"/>
              </a:rPr>
              <a:t>*</a:t>
            </a:r>
            <a:endParaRPr lang="ru-RU" altLang="ru-RU" sz="4800" b="1" dirty="0">
              <a:solidFill>
                <a:srgbClr val="339933"/>
              </a:solidFill>
              <a:latin typeface="Comic Sans MS" pitchFamily="66" charset="0"/>
            </a:endParaRPr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3708400" y="3933825"/>
            <a:ext cx="503238" cy="6477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20521" name="AutoShape 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360362" cy="287337"/>
          </a:xfrm>
          <a:prstGeom prst="actionButtonForwardNext">
            <a:avLst/>
          </a:prstGeom>
          <a:solidFill>
            <a:srgbClr val="2C987C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0606840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9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5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0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8"/>
                  </p:tgtEl>
                </p:cond>
              </p:nextCondLst>
            </p:seq>
          </p:childTnLst>
        </p:cTn>
      </p:par>
    </p:tnLst>
    <p:bldLst>
      <p:bldP spid="20510" grpId="0"/>
      <p:bldP spid="20496" grpId="0"/>
      <p:bldP spid="20497" grpId="0"/>
      <p:bldP spid="20498" grpId="0" animBg="1"/>
      <p:bldP spid="20503" grpId="0"/>
      <p:bldP spid="20505" grpId="0"/>
      <p:bldP spid="20504" grpId="0" animBg="1"/>
      <p:bldP spid="20509" grpId="0"/>
      <p:bldP spid="20508" grpId="0" animBg="1"/>
      <p:bldP spid="205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064500" cy="2808288"/>
          </a:xfrm>
        </p:spPr>
        <p:txBody>
          <a:bodyPr/>
          <a:lstStyle/>
          <a:p>
            <a:pPr algn="l" eaLnBrk="1" hangingPunct="1"/>
            <a:r>
              <a:rPr lang="ru-RU" altLang="ru-RU" sz="3600" dirty="0" smtClean="0">
                <a:solidFill>
                  <a:schemeClr val="folHlink"/>
                </a:solidFill>
              </a:rPr>
              <a:t>Саша, Коля и Женя участвовали в соревнованиях по стрельбе. Кто из них набрал больше всего очков, и кто занял второе и третье места?</a:t>
            </a:r>
          </a:p>
        </p:txBody>
      </p:sp>
      <p:pic>
        <p:nvPicPr>
          <p:cNvPr id="8195" name="Picture 5" descr="Imag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284538"/>
            <a:ext cx="28797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6" descr="Im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284538"/>
            <a:ext cx="2730500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0" y="5300663"/>
            <a:ext cx="2390775" cy="155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pic>
        <p:nvPicPr>
          <p:cNvPr id="8198" name="Picture 4" descr="Image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23850" y="3213100"/>
            <a:ext cx="2816225" cy="3000375"/>
          </a:xfrm>
        </p:spPr>
      </p:pic>
    </p:spTree>
    <p:extLst>
      <p:ext uri="{BB962C8B-B14F-4D97-AF65-F5344CB8AC3E}">
        <p14:creationId xmlns:p14="http://schemas.microsoft.com/office/powerpoint/2010/main" xmlns="" val="4989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20713"/>
            <a:ext cx="8569325" cy="7969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dirty="0" smtClean="0">
                <a:solidFill>
                  <a:srgbClr val="FF3300"/>
                </a:solidFill>
              </a:rPr>
              <a:t>По каким признакам можно разделить эти фигуры на группы?</a:t>
            </a:r>
          </a:p>
        </p:txBody>
      </p:sp>
      <p:pic>
        <p:nvPicPr>
          <p:cNvPr id="10243" name="Picture 4" descr="Image1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835150" y="1989138"/>
            <a:ext cx="5761038" cy="4727575"/>
          </a:xfrm>
          <a:noFill/>
        </p:spPr>
      </p:pic>
    </p:spTree>
    <p:extLst>
      <p:ext uri="{BB962C8B-B14F-4D97-AF65-F5344CB8AC3E}">
        <p14:creationId xmlns:p14="http://schemas.microsoft.com/office/powerpoint/2010/main" xmlns="" val="14747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b="1" dirty="0" smtClean="0">
                <a:solidFill>
                  <a:schemeClr val="folHlink"/>
                </a:solidFill>
              </a:rPr>
              <a:t>Определи, какая фигура пропущена?</a:t>
            </a:r>
          </a:p>
        </p:txBody>
      </p:sp>
      <p:sp>
        <p:nvSpPr>
          <p:cNvPr id="11267" name="AutoShape 4"/>
          <p:cNvSpPr>
            <a:spLocks noChangeArrowheads="1"/>
          </p:cNvSpPr>
          <p:nvPr/>
        </p:nvSpPr>
        <p:spPr bwMode="auto">
          <a:xfrm>
            <a:off x="684213" y="2997200"/>
            <a:ext cx="1871662" cy="1512888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3059113" y="2997200"/>
            <a:ext cx="1441450" cy="151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11269" name="AutoShape 6"/>
          <p:cNvSpPr>
            <a:spLocks noChangeArrowheads="1"/>
          </p:cNvSpPr>
          <p:nvPr/>
        </p:nvSpPr>
        <p:spPr bwMode="auto">
          <a:xfrm>
            <a:off x="6659563" y="2924175"/>
            <a:ext cx="1800225" cy="1584325"/>
          </a:xfrm>
          <a:prstGeom prst="hexagon">
            <a:avLst>
              <a:gd name="adj" fmla="val 2840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5364163" y="3141663"/>
            <a:ext cx="69215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altLang="ru-RU" sz="7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57895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6000" b="1" dirty="0" smtClean="0">
                <a:solidFill>
                  <a:schemeClr val="folHlink"/>
                </a:solidFill>
              </a:rPr>
              <a:t>Правильно!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684213" y="2997200"/>
            <a:ext cx="1871662" cy="1512888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843213" y="2997200"/>
            <a:ext cx="1441450" cy="151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659563" y="2924175"/>
            <a:ext cx="1800225" cy="1584325"/>
          </a:xfrm>
          <a:prstGeom prst="hexagon">
            <a:avLst>
              <a:gd name="adj" fmla="val 2840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  <p:sp>
        <p:nvSpPr>
          <p:cNvPr id="12294" name="AutoShape 7"/>
          <p:cNvSpPr>
            <a:spLocks noChangeArrowheads="1"/>
          </p:cNvSpPr>
          <p:nvPr/>
        </p:nvSpPr>
        <p:spPr bwMode="auto">
          <a:xfrm>
            <a:off x="4716463" y="2924175"/>
            <a:ext cx="1584325" cy="1584325"/>
          </a:xfrm>
          <a:prstGeom prst="pentagon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42827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 два дня </a:t>
            </a:r>
            <a:r>
              <a:rPr lang="ru-RU" dirty="0" err="1" smtClean="0"/>
              <a:t>Карлсон</a:t>
            </a:r>
            <a:r>
              <a:rPr lang="ru-RU" dirty="0" smtClean="0"/>
              <a:t> сломал 12 игрушек. В первый день он сломал 5 игрушек сколько игрушек он сломал во второй день?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883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</TotalTime>
  <Words>185</Words>
  <Application>Microsoft Office PowerPoint</Application>
  <PresentationFormat>Экран (4:3)</PresentationFormat>
  <Paragraphs>68</Paragraphs>
  <Slides>17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Слайд 1</vt:lpstr>
      <vt:lpstr>Слайд 2</vt:lpstr>
      <vt:lpstr>Слайд 3</vt:lpstr>
      <vt:lpstr>Слайд 4</vt:lpstr>
      <vt:lpstr>Саша, Коля и Женя участвовали в соревнованиях по стрельбе. Кто из них набрал больше всего очков, и кто занял второе и третье места?</vt:lpstr>
      <vt:lpstr>По каким признакам можно разделить эти фигуры на группы?</vt:lpstr>
      <vt:lpstr>Определи, какая фигура пропущена?</vt:lpstr>
      <vt:lpstr>Правильно!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Спасибо 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Ивановна</dc:creator>
  <cp:lastModifiedBy>Елена Ивановна</cp:lastModifiedBy>
  <cp:revision>9</cp:revision>
  <dcterms:created xsi:type="dcterms:W3CDTF">2018-01-27T11:24:15Z</dcterms:created>
  <dcterms:modified xsi:type="dcterms:W3CDTF">2022-03-29T17:13:07Z</dcterms:modified>
</cp:coreProperties>
</file>