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3" r:id="rId6"/>
    <p:sldId id="270" r:id="rId7"/>
    <p:sldId id="271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4A2DE57-86A8-4B74-B2E7-B46477AA7227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A2139-9DE7-443C-A316-C66ED0F6A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C62A-6DDB-479A-B742-DD6E3F9BD39D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0B40-89F6-40E9-9313-428B7C137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CE43-6546-4E1F-A5C7-C7D417D3FAF0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A07B-B28F-41E7-AC21-D65EBDB9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52400"/>
            <a:ext cx="8229600" cy="597693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D34A3-3B65-4E15-A846-B5711CE37A44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D4C6-096E-423B-BE71-F9040F640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4D7C-3FA5-486D-883A-9091BD443D43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CFB37-BC5A-498E-86D4-1AC57D516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8FB48-08DD-4580-8CA3-4648496F30E0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CAD04-4FA6-4669-B023-1644CA63F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3DF7-38AA-42B4-8EC4-0FF07B8F1DEE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9EA8F-A867-48AD-9DFD-465E2ACA9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2069-D314-42EA-9A38-D95628268A92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34D2-46F0-4ADA-9A43-5B4A3417F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4281-62DB-4FB2-97E7-3242952717AF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CA12-D59D-43C9-818E-16BDDCE27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E6A71-3448-4158-908A-D58C0DC3EFEE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0C58D-42C7-49B9-AACC-72214F627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96E8-87D6-4A78-9C79-E74C491826BA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22BA-0294-4329-B616-26FD09F7D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955-136D-4AC9-A206-F0A4F4A7FD50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2102-B457-4726-B111-7C3DCA35C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4ED1B7-0007-4259-A86A-916246B3DF36}" type="datetimeFigureOut">
              <a:rPr lang="ru-RU"/>
              <a:pPr>
                <a:defRPr/>
              </a:pPr>
              <a:t>25.08.2015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F2AB3D-5E63-4832-B9C7-2978D6269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2" r:id="rId2"/>
    <p:sldLayoutId id="2147483854" r:id="rId3"/>
    <p:sldLayoutId id="2147483851" r:id="rId4"/>
    <p:sldLayoutId id="2147483850" r:id="rId5"/>
    <p:sldLayoutId id="2147483855" r:id="rId6"/>
    <p:sldLayoutId id="2147483856" r:id="rId7"/>
    <p:sldLayoutId id="2147483857" r:id="rId8"/>
    <p:sldLayoutId id="2147483858" r:id="rId9"/>
    <p:sldLayoutId id="2147483849" r:id="rId10"/>
    <p:sldLayoutId id="2147483859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39750" y="908050"/>
            <a:ext cx="7704138" cy="396875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Итоги ЕГЭ в </a:t>
            </a:r>
            <a:r>
              <a:rPr lang="ru-RU" sz="3600" b="1" dirty="0" err="1" smtClean="0"/>
              <a:t>Ижморском</a:t>
            </a:r>
            <a:r>
              <a:rPr lang="ru-RU" sz="3600" b="1" dirty="0" smtClean="0"/>
              <a:t> районе </a:t>
            </a:r>
            <a:br>
              <a:rPr lang="ru-RU" sz="3600" b="1" dirty="0" smtClean="0"/>
            </a:br>
            <a:r>
              <a:rPr lang="ru-RU" sz="3600" b="1" dirty="0" smtClean="0"/>
              <a:t>в 2015 году.</a:t>
            </a:r>
            <a:r>
              <a:rPr lang="ru-RU" sz="3600" b="1" dirty="0" smtClean="0">
                <a:latin typeface="Arial" charset="0"/>
              </a:rPr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endParaRPr lang="ru-RU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Алексеева Н.П. - методист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Выпускники сдавали ЕГЭ по </a:t>
            </a:r>
            <a:r>
              <a:rPr lang="ru-RU" dirty="0" smtClean="0"/>
              <a:t>9 </a:t>
            </a:r>
            <a:r>
              <a:rPr lang="ru-RU" dirty="0" smtClean="0"/>
              <a:t>предметам: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3"/>
            <a:ext cx="8401080" cy="39290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русский язык – 46 (100 %), сдали – 100 %.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(базовый) – 28 (61 %), не набрали мин. – 3 (11 %)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математика (профильный) – 43 (94 %), не набрали мин. – 12 (28%)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обществознание – 26 (57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физика – 12  (26 %)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история – 9 (20 %)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химия – 8 (17 %)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биология – 8 (17 %)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география – 2 (4 %)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информатика – 1 (2 %) не набрал мин.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Результаты ЕГЭ в сравнении с областными и Российскими</a:t>
            </a:r>
          </a:p>
        </p:txBody>
      </p:sp>
      <p:graphicFrame>
        <p:nvGraphicFramePr>
          <p:cNvPr id="16449" name="Group 6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442643" cy="4803458"/>
        </p:xfrm>
        <a:graphic>
          <a:graphicData uri="http://schemas.openxmlformats.org/drawingml/2006/table">
            <a:tbl>
              <a:tblPr/>
              <a:tblGrid>
                <a:gridCol w="2828916"/>
                <a:gridCol w="1857388"/>
                <a:gridCol w="1998993"/>
                <a:gridCol w="1757346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району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области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(64,6)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68,1 (66,4)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65,9 (62,7)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(базовый)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(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профильн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(42,3)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 (48,5)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49,56 (44,1)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 (59,4)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57,8 (60,1)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 (54,4)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45,3 (53,4)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60,9 (58,1)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 (55,7)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 (47)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61,3 (65,7)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(53,1)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48,1 (50,3)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50,9 (53,4)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 (45,8)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56,4 (62,7)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(57,2)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 (40,4)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 (48,2)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51,1 (45,8)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59,2 (57,7)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 (54,9)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58,6 (53,1)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277937"/>
          </a:xfrm>
        </p:spPr>
        <p:txBody>
          <a:bodyPr/>
          <a:lstStyle/>
          <a:p>
            <a:pPr eaLnBrk="1" hangingPunct="1"/>
            <a:r>
              <a:rPr lang="ru-RU" sz="2800" smtClean="0"/>
              <a:t>Образовательные организации, результаты ЕГЭ которых выше областных по следующим предметам:</a:t>
            </a:r>
          </a:p>
        </p:txBody>
      </p:sp>
      <p:graphicFrame>
        <p:nvGraphicFramePr>
          <p:cNvPr id="17463" name="Group 55"/>
          <p:cNvGraphicFramePr>
            <a:graphicFrameLocks noGrp="1"/>
          </p:cNvGraphicFramePr>
          <p:nvPr>
            <p:ph sz="quarter" idx="1"/>
          </p:nvPr>
        </p:nvGraphicFramePr>
        <p:xfrm>
          <a:off x="468313" y="2276475"/>
          <a:ext cx="8229600" cy="2926715"/>
        </p:xfrm>
        <a:graphic>
          <a:graphicData uri="http://schemas.openxmlformats.org/drawingml/2006/table">
            <a:tbl>
              <a:tblPr/>
              <a:tblGrid>
                <a:gridCol w="2303462"/>
                <a:gridCol w="1585911"/>
                <a:gridCol w="1643074"/>
                <a:gridCol w="2697153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области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О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Красноярская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Обществознание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Троицкая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Святославская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152525"/>
          </a:xfrm>
        </p:spPr>
        <p:txBody>
          <a:bodyPr/>
          <a:lstStyle/>
          <a:p>
            <a:r>
              <a:rPr lang="ru-RU" sz="2800" smtClean="0"/>
              <a:t>Образовательные организации, результаты ЕГЭ которых выше Российских по следующим предметам:</a:t>
            </a:r>
          </a:p>
        </p:txBody>
      </p:sp>
      <p:graphicFrame>
        <p:nvGraphicFramePr>
          <p:cNvPr id="18511" name="Group 79"/>
          <p:cNvGraphicFramePr>
            <a:graphicFrameLocks noGrp="1"/>
          </p:cNvGraphicFramePr>
          <p:nvPr>
            <p:ph sz="quarter" idx="1"/>
          </p:nvPr>
        </p:nvGraphicFramePr>
        <p:xfrm>
          <a:off x="107950" y="1412875"/>
          <a:ext cx="8893175" cy="4724400"/>
        </p:xfrm>
        <a:graphic>
          <a:graphicData uri="http://schemas.openxmlformats.org/drawingml/2006/table">
            <a:tbl>
              <a:tblPr/>
              <a:tblGrid>
                <a:gridCol w="2555875"/>
                <a:gridCol w="1800225"/>
                <a:gridCol w="1944688"/>
                <a:gridCol w="259238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ОО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 ОО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Красноярская СОШ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Колыонская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Красноярская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Колыонская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Обществознание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Троицкая СОШ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Святославская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Рейтинг образовательных организаций по результатам ЕГЭ (математика, русский язык)</a:t>
            </a:r>
          </a:p>
        </p:txBody>
      </p:sp>
      <p:graphicFrame>
        <p:nvGraphicFramePr>
          <p:cNvPr id="36143" name="Group 303"/>
          <p:cNvGraphicFramePr>
            <a:graphicFrameLocks noGrp="1"/>
          </p:cNvGraphicFramePr>
          <p:nvPr>
            <p:ph type="body" idx="1"/>
          </p:nvPr>
        </p:nvGraphicFramePr>
        <p:xfrm>
          <a:off x="395288" y="2133600"/>
          <a:ext cx="8424862" cy="3708403"/>
        </p:xfrm>
        <a:graphic>
          <a:graphicData uri="http://schemas.openxmlformats.org/drawingml/2006/table">
            <a:tbl>
              <a:tblPr/>
              <a:tblGrid>
                <a:gridCol w="820737"/>
                <a:gridCol w="3860800"/>
                <a:gridCol w="2159000"/>
                <a:gridCol w="1584325"/>
              </a:tblGrid>
              <a:tr h="1366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Образовательные организации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(русский яз, математика)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Место в рейтинге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Ижморская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 № 1»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 (55,7)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МКОУ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Святославская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МКОУ «Красноярская СОШ»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45,7 (41,2)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МБОУ «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Колыонская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СОШ»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 (60,5)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МБОУ «Троицкая СОШ»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Низкие результаты ЕГЭ по следующим предметам</a:t>
            </a:r>
          </a:p>
        </p:txBody>
      </p:sp>
      <p:graphicFrame>
        <p:nvGraphicFramePr>
          <p:cNvPr id="38134" name="Group 246"/>
          <p:cNvGraphicFramePr>
            <a:graphicFrameLocks noGrp="1"/>
          </p:cNvGraphicFramePr>
          <p:nvPr>
            <p:ph type="body" idx="1"/>
          </p:nvPr>
        </p:nvGraphicFramePr>
        <p:xfrm>
          <a:off x="468313" y="2420938"/>
          <a:ext cx="8229600" cy="3301367"/>
        </p:xfrm>
        <a:graphic>
          <a:graphicData uri="http://schemas.openxmlformats.org/drawingml/2006/table">
            <a:tbl>
              <a:tblPr/>
              <a:tblGrid>
                <a:gridCol w="2889241"/>
                <a:gridCol w="1785950"/>
                <a:gridCol w="1785950"/>
                <a:gridCol w="1768459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району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области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СТБ по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Математика (профильный уровень)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Результаты участников ЕГЭ ОО </a:t>
            </a:r>
            <a:r>
              <a:rPr lang="ru-RU" sz="2800" dirty="0" err="1" smtClean="0"/>
              <a:t>Ижморского</a:t>
            </a:r>
            <a:r>
              <a:rPr lang="ru-RU" sz="2800" dirty="0" smtClean="0"/>
              <a:t> района с 2009 по 2015</a:t>
            </a:r>
          </a:p>
        </p:txBody>
      </p:sp>
      <p:graphicFrame>
        <p:nvGraphicFramePr>
          <p:cNvPr id="19585" name="Group 129"/>
          <p:cNvGraphicFramePr>
            <a:graphicFrameLocks noGrp="1"/>
          </p:cNvGraphicFramePr>
          <p:nvPr>
            <p:ph sz="quarter" idx="1"/>
          </p:nvPr>
        </p:nvGraphicFramePr>
        <p:xfrm>
          <a:off x="285720" y="793744"/>
          <a:ext cx="8640763" cy="6064256"/>
        </p:xfrm>
        <a:graphic>
          <a:graphicData uri="http://schemas.openxmlformats.org/drawingml/2006/table">
            <a:tbl>
              <a:tblPr/>
              <a:tblGrid>
                <a:gridCol w="1749425"/>
                <a:gridCol w="990600"/>
                <a:gridCol w="1050925"/>
                <a:gridCol w="1014413"/>
                <a:gridCol w="1031875"/>
                <a:gridCol w="958850"/>
                <a:gridCol w="960437"/>
                <a:gridCol w="884238"/>
              </a:tblGrid>
              <a:tr h="4889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Средний тестовый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2009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Математика 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Математика 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Английский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Обществозн.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Информатик.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Литература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1214</TotalTime>
  <Words>597</Words>
  <Application>Microsoft Office PowerPoint</Application>
  <PresentationFormat>Экран (4:3)</PresentationFormat>
  <Paragraphs>267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Итоги ЕГЭ в Ижморском районе  в 2015 году.    </vt:lpstr>
      <vt:lpstr>Выпускники сдавали ЕГЭ по 9 предметам:</vt:lpstr>
      <vt:lpstr>Результаты ЕГЭ в сравнении с областными и Российскими</vt:lpstr>
      <vt:lpstr>Образовательные организации, результаты ЕГЭ которых выше областных по следующим предметам:</vt:lpstr>
      <vt:lpstr>Образовательные организации, результаты ЕГЭ которых выше Российских по следующим предметам:</vt:lpstr>
      <vt:lpstr>Рейтинг образовательных организаций по результатам ЕГЭ (математика, русский язык)</vt:lpstr>
      <vt:lpstr>Низкие результаты ЕГЭ по следующим предметам</vt:lpstr>
      <vt:lpstr>Результаты участников ЕГЭ ОО Ижморского района с 2009 по 2015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– современный подход к оценке качества образования. Результаты 2012 – 2013 учебного года, проблемы качества.</dc:title>
  <dc:creator>Admin</dc:creator>
  <cp:lastModifiedBy>usaer</cp:lastModifiedBy>
  <cp:revision>93</cp:revision>
  <dcterms:created xsi:type="dcterms:W3CDTF">2013-08-24T01:22:01Z</dcterms:created>
  <dcterms:modified xsi:type="dcterms:W3CDTF">2015-08-25T10:28:21Z</dcterms:modified>
</cp:coreProperties>
</file>