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9" r:id="rId3"/>
    <p:sldId id="290" r:id="rId4"/>
    <p:sldId id="291" r:id="rId5"/>
    <p:sldId id="292" r:id="rId6"/>
    <p:sldId id="295" r:id="rId7"/>
    <p:sldId id="296" r:id="rId8"/>
    <p:sldId id="293" r:id="rId9"/>
    <p:sldId id="262" r:id="rId10"/>
    <p:sldId id="297" r:id="rId11"/>
    <p:sldId id="264" r:id="rId12"/>
    <p:sldId id="265" r:id="rId13"/>
    <p:sldId id="294" r:id="rId14"/>
    <p:sldId id="298" r:id="rId15"/>
    <p:sldId id="28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DB3"/>
    <a:srgbClr val="575DD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736"/>
            <a:ext cx="8358214" cy="1555628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 Без знания дробей никто не может быть сведущим в математике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95936" y="436510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603421" y="4653136"/>
            <a:ext cx="5062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Марк Туллий Цицерон</a:t>
            </a:r>
          </a:p>
          <a:p>
            <a:pPr algn="ctr"/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(древнеримский оратор и философ)</a:t>
            </a:r>
            <a:endParaRPr lang="ru-RU" sz="24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60389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4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4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358246" cy="4429156"/>
          </a:xfrm>
        </p:spPr>
        <p:txBody>
          <a:bodyPr>
            <a:normAutofit/>
          </a:bodyPr>
          <a:lstStyle/>
          <a:p>
            <a:pPr fontAlgn="base"/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46,24 </a:t>
            </a:r>
            <a:r>
              <a:rPr lang="ru-RU" sz="4400" i="1" dirty="0" smtClean="0">
                <a:solidFill>
                  <a:srgbClr val="150DB3"/>
                </a:solidFill>
                <a:latin typeface="Monotype Corsiva" pitchFamily="66" charset="0"/>
              </a:rPr>
              <a:t>и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 33,1 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- Алексей и Роман – </a:t>
            </a:r>
            <a:r>
              <a:rPr lang="ru-RU" sz="4400" b="1" i="1" dirty="0" smtClean="0">
                <a:solidFill>
                  <a:srgbClr val="FF0000"/>
                </a:solidFill>
                <a:latin typeface="Monotype Corsiva" pitchFamily="66" charset="0"/>
              </a:rPr>
              <a:t>79,34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33,08 </a:t>
            </a:r>
            <a:r>
              <a:rPr lang="ru-RU" sz="4400" i="1" dirty="0" smtClean="0">
                <a:solidFill>
                  <a:srgbClr val="150DB3"/>
                </a:solidFill>
                <a:latin typeface="Monotype Corsiva" pitchFamily="66" charset="0"/>
              </a:rPr>
              <a:t>и 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64,6 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– Семён и Виталий– </a:t>
            </a:r>
            <a:r>
              <a:rPr lang="ru-RU" sz="4400" b="1" i="1" dirty="0" smtClean="0">
                <a:solidFill>
                  <a:srgbClr val="FF0000"/>
                </a:solidFill>
                <a:latin typeface="Monotype Corsiva" pitchFamily="66" charset="0"/>
              </a:rPr>
              <a:t>97,68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40,13 </a:t>
            </a:r>
            <a:r>
              <a:rPr lang="ru-RU" sz="4400" i="1" dirty="0" smtClean="0">
                <a:solidFill>
                  <a:srgbClr val="150DB3"/>
                </a:solidFill>
                <a:latin typeface="Monotype Corsiva" pitchFamily="66" charset="0"/>
              </a:rPr>
              <a:t>и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 40,9 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– Тимур и Богдан – </a:t>
            </a:r>
            <a:r>
              <a:rPr lang="ru-RU" sz="4400" b="1" i="1" dirty="0" smtClean="0">
                <a:solidFill>
                  <a:srgbClr val="FF0000"/>
                </a:solidFill>
                <a:latin typeface="Monotype Corsiva" pitchFamily="66" charset="0"/>
              </a:rPr>
              <a:t>81,03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endParaRPr lang="ru-RU" b="1" dirty="0">
              <a:solidFill>
                <a:srgbClr val="150DB3"/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72330" y="928670"/>
            <a:ext cx="164307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215206" y="2500306"/>
            <a:ext cx="121444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43768" y="3786190"/>
            <a:ext cx="1500230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70728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7615" y="54868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Алгоритм сложения</a:t>
            </a:r>
            <a:b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 десятичных дробей</a:t>
            </a:r>
            <a:endParaRPr lang="ru-RU" b="1" dirty="0">
              <a:solidFill>
                <a:srgbClr val="150DB3"/>
              </a:solidFill>
              <a:latin typeface="Monotype Corsiva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770" y="1916832"/>
            <a:ext cx="7200916" cy="96133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1. </a:t>
            </a:r>
            <a:r>
              <a:rPr lang="ru-RU" dirty="0">
                <a:solidFill>
                  <a:schemeClr val="tx1"/>
                </a:solidFill>
              </a:rPr>
              <a:t>Уравнять в дробях количество знаков после </a:t>
            </a:r>
            <a:r>
              <a:rPr lang="ru-RU" dirty="0" smtClean="0">
                <a:solidFill>
                  <a:schemeClr val="tx1"/>
                </a:solidFill>
              </a:rPr>
              <a:t>запятой;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5770" y="2773473"/>
            <a:ext cx="6552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2. Записать числа друг под другом так, чтобы запятая была </a:t>
            </a:r>
            <a:r>
              <a:rPr lang="ru-RU" sz="2400" dirty="0"/>
              <a:t>под </a:t>
            </a:r>
            <a:r>
              <a:rPr lang="ru-RU" sz="2400" dirty="0" smtClean="0"/>
              <a:t>запятой</a:t>
            </a:r>
            <a:endParaRPr lang="ru-RU" sz="2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85786" y="3786190"/>
            <a:ext cx="6849325" cy="961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3. Выполнить сложение, не </a:t>
            </a:r>
            <a:r>
              <a:rPr lang="ru-RU" dirty="0">
                <a:solidFill>
                  <a:schemeClr val="tx1"/>
                </a:solidFill>
              </a:rPr>
              <a:t>обращая внимание на </a:t>
            </a:r>
            <a:r>
              <a:rPr lang="ru-RU" dirty="0" smtClean="0">
                <a:solidFill>
                  <a:schemeClr val="tx1"/>
                </a:solidFill>
              </a:rPr>
              <a:t>запятую;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4714884"/>
            <a:ext cx="6624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4. </a:t>
            </a:r>
            <a:r>
              <a:rPr lang="ru-RU" sz="2400" dirty="0"/>
              <a:t>Поставить в ответе запятую под запятой в данных </a:t>
            </a:r>
            <a:r>
              <a:rPr lang="ru-RU" sz="2400" dirty="0" smtClean="0"/>
              <a:t>дробях.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1627483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5102225"/>
          </a:xfrm>
        </p:spPr>
        <p:txBody>
          <a:bodyPr/>
          <a:lstStyle/>
          <a:p>
            <a:pPr>
              <a:buNone/>
            </a:pPr>
            <a:r>
              <a:rPr lang="ru-RU" altLang="ru-RU" sz="1800" b="1" dirty="0" smtClean="0"/>
              <a:t>46,24+33,1</a:t>
            </a:r>
            <a:r>
              <a:rPr lang="ru-RU" altLang="ru-RU" dirty="0" smtClean="0"/>
              <a:t> </a:t>
            </a:r>
            <a:r>
              <a:rPr lang="ru-RU" altLang="ru-RU" sz="1800" b="1" dirty="0" smtClean="0"/>
              <a:t>=</a:t>
            </a:r>
            <a:r>
              <a:rPr lang="ru-RU" altLang="ru-RU" dirty="0"/>
              <a:t> </a:t>
            </a:r>
            <a:r>
              <a:rPr lang="ru-RU" altLang="ru-RU" b="1" dirty="0" smtClean="0"/>
              <a:t>?</a:t>
            </a:r>
            <a:r>
              <a:rPr lang="ru-RU" altLang="ru-RU" dirty="0" smtClean="0"/>
              <a:t>        </a:t>
            </a:r>
            <a:r>
              <a:rPr lang="ru-RU" altLang="ru-RU" sz="1800" b="1" dirty="0" smtClean="0"/>
              <a:t>33,08+64,6= ?                    40,13+40,9=?</a:t>
            </a:r>
          </a:p>
          <a:p>
            <a:pPr eaLnBrk="1" hangingPunct="1">
              <a:buFontTx/>
              <a:buNone/>
            </a:pPr>
            <a:endParaRPr lang="ru-RU" altLang="ru-RU" b="1" dirty="0" smtClean="0"/>
          </a:p>
          <a:p>
            <a:pPr eaLnBrk="1" hangingPunct="1">
              <a:buFontTx/>
              <a:buNone/>
            </a:pPr>
            <a:r>
              <a:rPr lang="ru-RU" altLang="ru-RU" dirty="0" smtClean="0"/>
              <a:t> </a:t>
            </a:r>
          </a:p>
        </p:txBody>
      </p:sp>
      <p:sp>
        <p:nvSpPr>
          <p:cNvPr id="15364" name="WordArt 5"/>
          <p:cNvSpPr>
            <a:spLocks noChangeArrowheads="1" noChangeShapeType="1" noTextEdit="1"/>
          </p:cNvSpPr>
          <p:nvPr/>
        </p:nvSpPr>
        <p:spPr bwMode="auto">
          <a:xfrm>
            <a:off x="142844" y="2786058"/>
            <a:ext cx="319060" cy="38099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194566" name="WordArt 6"/>
          <p:cNvSpPr>
            <a:spLocks noChangeArrowheads="1" noChangeShapeType="1" noTextEdit="1"/>
          </p:cNvSpPr>
          <p:nvPr/>
        </p:nvSpPr>
        <p:spPr bwMode="auto">
          <a:xfrm>
            <a:off x="642910" y="3071810"/>
            <a:ext cx="714380" cy="5778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8476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33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4567" name="WordArt 7"/>
          <p:cNvSpPr>
            <a:spLocks noChangeArrowheads="1" noChangeShapeType="1" noTextEdit="1"/>
          </p:cNvSpPr>
          <p:nvPr/>
        </p:nvSpPr>
        <p:spPr bwMode="auto">
          <a:xfrm>
            <a:off x="1428728" y="3429000"/>
            <a:ext cx="142876" cy="28575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</a:t>
            </a:r>
          </a:p>
        </p:txBody>
      </p:sp>
      <p:sp>
        <p:nvSpPr>
          <p:cNvPr id="194568" name="WordArt 8"/>
          <p:cNvSpPr>
            <a:spLocks noChangeArrowheads="1" noChangeShapeType="1" noTextEdit="1"/>
          </p:cNvSpPr>
          <p:nvPr/>
        </p:nvSpPr>
        <p:spPr bwMode="auto">
          <a:xfrm>
            <a:off x="1643042" y="3071810"/>
            <a:ext cx="285752" cy="57150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</a:p>
        </p:txBody>
      </p:sp>
      <p:sp>
        <p:nvSpPr>
          <p:cNvPr id="194569" name="WordArt 9"/>
          <p:cNvSpPr>
            <a:spLocks noChangeArrowheads="1" noChangeShapeType="1" noTextEdit="1"/>
          </p:cNvSpPr>
          <p:nvPr/>
        </p:nvSpPr>
        <p:spPr bwMode="auto">
          <a:xfrm>
            <a:off x="2071670" y="3071810"/>
            <a:ext cx="428628" cy="57150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194571" name="Line 11"/>
          <p:cNvSpPr>
            <a:spLocks noChangeShapeType="1"/>
          </p:cNvSpPr>
          <p:nvPr/>
        </p:nvSpPr>
        <p:spPr bwMode="auto">
          <a:xfrm>
            <a:off x="500034" y="3857628"/>
            <a:ext cx="2881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94596" name="Group 36"/>
          <p:cNvGrpSpPr>
            <a:grpSpLocks/>
          </p:cNvGrpSpPr>
          <p:nvPr/>
        </p:nvGrpSpPr>
        <p:grpSpPr bwMode="auto">
          <a:xfrm>
            <a:off x="500034" y="3929066"/>
            <a:ext cx="2000264" cy="500066"/>
            <a:chOff x="585" y="3060"/>
            <a:chExt cx="1819" cy="497"/>
          </a:xfrm>
        </p:grpSpPr>
        <p:sp>
          <p:nvSpPr>
            <p:cNvPr id="15391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1519" y="3067"/>
              <a:ext cx="326" cy="45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5393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585" y="3060"/>
              <a:ext cx="1819" cy="45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solidFill>
                    <a:srgbClr val="150DB3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79 34</a:t>
              </a:r>
              <a:endPara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5394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485" y="3330"/>
              <a:ext cx="91" cy="22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solidFill>
                    <a:srgbClr val="FF000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,</a:t>
              </a:r>
              <a:endParaRPr lang="ru-RU" sz="3600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194578" name="Group 18"/>
          <p:cNvGrpSpPr>
            <a:grpSpLocks/>
          </p:cNvGrpSpPr>
          <p:nvPr/>
        </p:nvGrpSpPr>
        <p:grpSpPr bwMode="auto">
          <a:xfrm>
            <a:off x="642910" y="2357430"/>
            <a:ext cx="1785928" cy="642941"/>
            <a:chOff x="899" y="1616"/>
            <a:chExt cx="1391" cy="589"/>
          </a:xfrm>
        </p:grpSpPr>
        <p:sp>
          <p:nvSpPr>
            <p:cNvPr id="15388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899" y="1616"/>
              <a:ext cx="1391" cy="58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solidFill>
                    <a:srgbClr val="150DB3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46,24</a:t>
              </a:r>
              <a:endPara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5389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1292" y="2024"/>
              <a:ext cx="72" cy="18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kern="10" dirty="0">
                <a:solidFill>
                  <a:srgbClr val="3399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194606" name="Rectangle 46"/>
          <p:cNvSpPr>
            <a:spLocks noChangeArrowheads="1"/>
          </p:cNvSpPr>
          <p:nvPr/>
        </p:nvSpPr>
        <p:spPr bwMode="auto">
          <a:xfrm>
            <a:off x="1990716" y="1500174"/>
            <a:ext cx="795334" cy="35719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/>
              <a:t>79,34</a:t>
            </a:r>
            <a:endParaRPr lang="ru-RU" altLang="ru-RU" sz="1800" b="1" dirty="0"/>
          </a:p>
        </p:txBody>
      </p:sp>
      <p:sp>
        <p:nvSpPr>
          <p:cNvPr id="194608" name="Rectangle 48"/>
          <p:cNvSpPr>
            <a:spLocks noChangeArrowheads="1"/>
          </p:cNvSpPr>
          <p:nvPr/>
        </p:nvSpPr>
        <p:spPr bwMode="auto">
          <a:xfrm>
            <a:off x="4214810" y="1500175"/>
            <a:ext cx="785818" cy="35718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/>
              <a:t>97,68</a:t>
            </a:r>
            <a:endParaRPr lang="ru-RU" altLang="ru-RU" sz="1800" b="1" dirty="0"/>
          </a:p>
        </p:txBody>
      </p:sp>
      <p:sp>
        <p:nvSpPr>
          <p:cNvPr id="38" name="WordArt 9"/>
          <p:cNvSpPr>
            <a:spLocks noChangeArrowheads="1" noChangeShapeType="1" noTextEdit="1"/>
          </p:cNvSpPr>
          <p:nvPr/>
        </p:nvSpPr>
        <p:spPr bwMode="auto">
          <a:xfrm>
            <a:off x="3357223" y="3591321"/>
            <a:ext cx="413430" cy="82788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solidFill>
                <a:srgbClr val="80008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643174" y="3571876"/>
            <a:ext cx="857256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85" name="Line 39"/>
          <p:cNvSpPr>
            <a:spLocks noChangeShapeType="1"/>
          </p:cNvSpPr>
          <p:nvPr/>
        </p:nvSpPr>
        <p:spPr bwMode="auto">
          <a:xfrm>
            <a:off x="2786050" y="1500174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2" name="WordArt 5"/>
          <p:cNvSpPr>
            <a:spLocks noChangeArrowheads="1" noChangeShapeType="1" noTextEdit="1"/>
          </p:cNvSpPr>
          <p:nvPr/>
        </p:nvSpPr>
        <p:spPr bwMode="auto">
          <a:xfrm>
            <a:off x="2786050" y="2786058"/>
            <a:ext cx="319060" cy="38099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53" name="WordArt 6"/>
          <p:cNvSpPr>
            <a:spLocks noChangeArrowheads="1" noChangeShapeType="1" noTextEdit="1"/>
          </p:cNvSpPr>
          <p:nvPr/>
        </p:nvSpPr>
        <p:spPr bwMode="auto">
          <a:xfrm>
            <a:off x="3214678" y="3071810"/>
            <a:ext cx="714380" cy="5778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8476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4" name="WordArt 7"/>
          <p:cNvSpPr>
            <a:spLocks noChangeArrowheads="1" noChangeShapeType="1" noTextEdit="1"/>
          </p:cNvSpPr>
          <p:nvPr/>
        </p:nvSpPr>
        <p:spPr bwMode="auto">
          <a:xfrm>
            <a:off x="4000496" y="3429000"/>
            <a:ext cx="142876" cy="28575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</a:t>
            </a:r>
          </a:p>
        </p:txBody>
      </p:sp>
      <p:sp>
        <p:nvSpPr>
          <p:cNvPr id="55" name="WordArt 8"/>
          <p:cNvSpPr>
            <a:spLocks noChangeArrowheads="1" noChangeShapeType="1" noTextEdit="1"/>
          </p:cNvSpPr>
          <p:nvPr/>
        </p:nvSpPr>
        <p:spPr bwMode="auto">
          <a:xfrm>
            <a:off x="4214810" y="3071810"/>
            <a:ext cx="285752" cy="57150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6" name="WordArt 9"/>
          <p:cNvSpPr>
            <a:spLocks noChangeArrowheads="1" noChangeShapeType="1" noTextEdit="1"/>
          </p:cNvSpPr>
          <p:nvPr/>
        </p:nvSpPr>
        <p:spPr bwMode="auto">
          <a:xfrm>
            <a:off x="4643438" y="3071810"/>
            <a:ext cx="428628" cy="57150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sp>
        <p:nvSpPr>
          <p:cNvPr id="57" name="Line 11"/>
          <p:cNvSpPr>
            <a:spLocks noChangeShapeType="1"/>
          </p:cNvSpPr>
          <p:nvPr/>
        </p:nvSpPr>
        <p:spPr bwMode="auto">
          <a:xfrm>
            <a:off x="3071802" y="3857628"/>
            <a:ext cx="2881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8" name="Group 36"/>
          <p:cNvGrpSpPr>
            <a:grpSpLocks/>
          </p:cNvGrpSpPr>
          <p:nvPr/>
        </p:nvGrpSpPr>
        <p:grpSpPr bwMode="auto">
          <a:xfrm>
            <a:off x="3143240" y="3929066"/>
            <a:ext cx="2000264" cy="500066"/>
            <a:chOff x="585" y="3060"/>
            <a:chExt cx="1819" cy="497"/>
          </a:xfrm>
        </p:grpSpPr>
        <p:sp>
          <p:nvSpPr>
            <p:cNvPr id="59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1519" y="3067"/>
              <a:ext cx="326" cy="45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60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585" y="3060"/>
              <a:ext cx="1819" cy="45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solidFill>
                    <a:srgbClr val="150DB3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97 68</a:t>
              </a:r>
              <a:endPara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61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485" y="3330"/>
              <a:ext cx="91" cy="22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solidFill>
                    <a:srgbClr val="FF000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,</a:t>
              </a:r>
              <a:endParaRPr lang="ru-RU" sz="3600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62" name="Group 18"/>
          <p:cNvGrpSpPr>
            <a:grpSpLocks/>
          </p:cNvGrpSpPr>
          <p:nvPr/>
        </p:nvGrpSpPr>
        <p:grpSpPr bwMode="auto">
          <a:xfrm>
            <a:off x="3214678" y="2357430"/>
            <a:ext cx="1785928" cy="642941"/>
            <a:chOff x="899" y="1616"/>
            <a:chExt cx="1391" cy="589"/>
          </a:xfrm>
        </p:grpSpPr>
        <p:sp>
          <p:nvSpPr>
            <p:cNvPr id="63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899" y="1616"/>
              <a:ext cx="1391" cy="58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solidFill>
                    <a:srgbClr val="150DB3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33,08</a:t>
              </a:r>
              <a:endPara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64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1292" y="2024"/>
              <a:ext cx="72" cy="18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kern="10" dirty="0">
                <a:solidFill>
                  <a:srgbClr val="3399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67" name="WordArt 5"/>
          <p:cNvSpPr>
            <a:spLocks noChangeArrowheads="1" noChangeShapeType="1" noTextEdit="1"/>
          </p:cNvSpPr>
          <p:nvPr/>
        </p:nvSpPr>
        <p:spPr bwMode="auto">
          <a:xfrm>
            <a:off x="5572132" y="2786058"/>
            <a:ext cx="319060" cy="38099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68" name="WordArt 6"/>
          <p:cNvSpPr>
            <a:spLocks noChangeArrowheads="1" noChangeShapeType="1" noTextEdit="1"/>
          </p:cNvSpPr>
          <p:nvPr/>
        </p:nvSpPr>
        <p:spPr bwMode="auto">
          <a:xfrm>
            <a:off x="6072198" y="3071810"/>
            <a:ext cx="714380" cy="57784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8476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9" name="WordArt 7"/>
          <p:cNvSpPr>
            <a:spLocks noChangeArrowheads="1" noChangeShapeType="1" noTextEdit="1"/>
          </p:cNvSpPr>
          <p:nvPr/>
        </p:nvSpPr>
        <p:spPr bwMode="auto">
          <a:xfrm>
            <a:off x="6858016" y="3429000"/>
            <a:ext cx="142876" cy="28575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</a:t>
            </a:r>
          </a:p>
        </p:txBody>
      </p:sp>
      <p:sp>
        <p:nvSpPr>
          <p:cNvPr id="70" name="WordArt 8"/>
          <p:cNvSpPr>
            <a:spLocks noChangeArrowheads="1" noChangeShapeType="1" noTextEdit="1"/>
          </p:cNvSpPr>
          <p:nvPr/>
        </p:nvSpPr>
        <p:spPr bwMode="auto">
          <a:xfrm>
            <a:off x="7072330" y="3071810"/>
            <a:ext cx="285752" cy="57150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9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1" name="WordArt 9"/>
          <p:cNvSpPr>
            <a:spLocks noChangeArrowheads="1" noChangeShapeType="1" noTextEdit="1"/>
          </p:cNvSpPr>
          <p:nvPr/>
        </p:nvSpPr>
        <p:spPr bwMode="auto">
          <a:xfrm>
            <a:off x="7500958" y="3071810"/>
            <a:ext cx="428628" cy="57150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</a:p>
        </p:txBody>
      </p:sp>
      <p:grpSp>
        <p:nvGrpSpPr>
          <p:cNvPr id="72" name="Group 36"/>
          <p:cNvGrpSpPr>
            <a:grpSpLocks/>
          </p:cNvGrpSpPr>
          <p:nvPr/>
        </p:nvGrpSpPr>
        <p:grpSpPr bwMode="auto">
          <a:xfrm>
            <a:off x="5929322" y="3929066"/>
            <a:ext cx="2000264" cy="500066"/>
            <a:chOff x="585" y="3060"/>
            <a:chExt cx="1819" cy="497"/>
          </a:xfrm>
        </p:grpSpPr>
        <p:sp>
          <p:nvSpPr>
            <p:cNvPr id="73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1519" y="3067"/>
              <a:ext cx="326" cy="45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74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585" y="3060"/>
              <a:ext cx="1819" cy="454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solidFill>
                    <a:srgbClr val="150DB3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81 03</a:t>
              </a:r>
              <a:endPara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75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485" y="3330"/>
              <a:ext cx="91" cy="227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solidFill>
                    <a:srgbClr val="FF000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,</a:t>
              </a:r>
              <a:endParaRPr lang="ru-RU" sz="3600" kern="10" dirty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grpSp>
        <p:nvGrpSpPr>
          <p:cNvPr id="76" name="Group 18"/>
          <p:cNvGrpSpPr>
            <a:grpSpLocks/>
          </p:cNvGrpSpPr>
          <p:nvPr/>
        </p:nvGrpSpPr>
        <p:grpSpPr bwMode="auto">
          <a:xfrm>
            <a:off x="6072198" y="2357430"/>
            <a:ext cx="1785928" cy="642941"/>
            <a:chOff x="899" y="1616"/>
            <a:chExt cx="1391" cy="589"/>
          </a:xfrm>
        </p:grpSpPr>
        <p:sp>
          <p:nvSpPr>
            <p:cNvPr id="77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899" y="1616"/>
              <a:ext cx="1391" cy="58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 smtClean="0">
                  <a:solidFill>
                    <a:srgbClr val="150DB3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40,13</a:t>
              </a:r>
              <a:endPara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78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1292" y="2024"/>
              <a:ext cx="72" cy="181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ru-RU" sz="3600" kern="10" dirty="0">
                <a:solidFill>
                  <a:srgbClr val="3399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82" name="Line 11"/>
          <p:cNvSpPr>
            <a:spLocks noChangeShapeType="1"/>
          </p:cNvSpPr>
          <p:nvPr/>
        </p:nvSpPr>
        <p:spPr bwMode="auto">
          <a:xfrm>
            <a:off x="5857884" y="3857628"/>
            <a:ext cx="2881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 rot="16200000">
            <a:off x="8001024" y="3714752"/>
            <a:ext cx="857256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Rectangle 48"/>
          <p:cNvSpPr>
            <a:spLocks noChangeArrowheads="1"/>
          </p:cNvSpPr>
          <p:nvPr/>
        </p:nvSpPr>
        <p:spPr bwMode="auto">
          <a:xfrm>
            <a:off x="6975513" y="1476590"/>
            <a:ext cx="857256" cy="35719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smtClean="0"/>
              <a:t>31,03</a:t>
            </a:r>
            <a:endParaRPr lang="ru-RU" altLang="ru-RU" sz="1800" b="1" dirty="0"/>
          </a:p>
        </p:txBody>
      </p:sp>
      <p:sp>
        <p:nvSpPr>
          <p:cNvPr id="81" name="Прямоугольник 80"/>
          <p:cNvSpPr/>
          <p:nvPr/>
        </p:nvSpPr>
        <p:spPr>
          <a:xfrm rot="16200000">
            <a:off x="5572132" y="3571876"/>
            <a:ext cx="14287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Line 39"/>
          <p:cNvSpPr>
            <a:spLocks noChangeShapeType="1"/>
          </p:cNvSpPr>
          <p:nvPr/>
        </p:nvSpPr>
        <p:spPr bwMode="auto">
          <a:xfrm>
            <a:off x="5572132" y="1500174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571472" y="2285992"/>
            <a:ext cx="2143140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3143240" y="2285992"/>
            <a:ext cx="2143140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5929322" y="2357430"/>
            <a:ext cx="2143140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02552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9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9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6" grpId="0" animBg="1"/>
      <p:bldP spid="84" grpId="0" animBg="1"/>
      <p:bldP spid="51" grpId="0" animBg="1"/>
      <p:bldP spid="65" grpId="0" animBg="1"/>
      <p:bldP spid="6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785794"/>
            <a:ext cx="7024744" cy="238500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150DB3"/>
                </a:solidFill>
                <a:latin typeface="Monotype Corsiva" pitchFamily="66" charset="0"/>
              </a:rPr>
              <a:t>1 ряд </a:t>
            </a: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-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23, 09+1,246= 24,336</a:t>
            </a: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sz="3600" b="1" i="1" dirty="0" smtClean="0">
                <a:solidFill>
                  <a:srgbClr val="150DB3"/>
                </a:solidFill>
                <a:latin typeface="Monotype Corsiva" pitchFamily="66" charset="0"/>
              </a:rPr>
              <a:t>2 ряд 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-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73,067+0,4= 73,467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sz="3600" b="1" i="1" dirty="0" smtClean="0">
                <a:solidFill>
                  <a:srgbClr val="150DB3"/>
                </a:solidFill>
                <a:latin typeface="Monotype Corsiva" pitchFamily="66" charset="0"/>
              </a:rPr>
              <a:t>3 ряд 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-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34,57 +0,2 = 34,87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WordArt 19"/>
          <p:cNvSpPr>
            <a:spLocks noChangeArrowheads="1" noChangeShapeType="1" noTextEdit="1"/>
          </p:cNvSpPr>
          <p:nvPr/>
        </p:nvSpPr>
        <p:spPr bwMode="auto">
          <a:xfrm>
            <a:off x="785786" y="2857496"/>
            <a:ext cx="2214578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23,09</a:t>
            </a:r>
            <a:r>
              <a:rPr lang="ru-RU" sz="3600" kern="10" dirty="0" smtClean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  <a:endParaRPr lang="ru-RU" sz="3600" kern="10" dirty="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WordArt 19"/>
          <p:cNvSpPr>
            <a:spLocks noChangeArrowheads="1" noChangeShapeType="1" noTextEdit="1"/>
          </p:cNvSpPr>
          <p:nvPr/>
        </p:nvSpPr>
        <p:spPr bwMode="auto">
          <a:xfrm>
            <a:off x="1285852" y="3429000"/>
            <a:ext cx="1785928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1,246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14348" y="4071942"/>
            <a:ext cx="242889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WordArt 19"/>
          <p:cNvSpPr>
            <a:spLocks noChangeArrowheads="1" noChangeShapeType="1" noTextEdit="1"/>
          </p:cNvSpPr>
          <p:nvPr/>
        </p:nvSpPr>
        <p:spPr bwMode="auto">
          <a:xfrm>
            <a:off x="928662" y="4214818"/>
            <a:ext cx="2214578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24,336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19"/>
          <p:cNvSpPr>
            <a:spLocks noChangeArrowheads="1" noChangeShapeType="1" noTextEdit="1"/>
          </p:cNvSpPr>
          <p:nvPr/>
        </p:nvSpPr>
        <p:spPr bwMode="auto">
          <a:xfrm>
            <a:off x="3857620" y="2857496"/>
            <a:ext cx="2071702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73,067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19"/>
          <p:cNvSpPr>
            <a:spLocks noChangeArrowheads="1" noChangeShapeType="1" noTextEdit="1"/>
          </p:cNvSpPr>
          <p:nvPr/>
        </p:nvSpPr>
        <p:spPr bwMode="auto">
          <a:xfrm>
            <a:off x="4143372" y="3429000"/>
            <a:ext cx="1785928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0,4</a:t>
            </a:r>
            <a:r>
              <a:rPr lang="ru-RU" sz="3600" kern="10" dirty="0" smtClean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00</a:t>
            </a:r>
            <a:endParaRPr lang="ru-RU" sz="3600" kern="10" dirty="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WordArt 19"/>
          <p:cNvSpPr>
            <a:spLocks noChangeArrowheads="1" noChangeShapeType="1" noTextEdit="1"/>
          </p:cNvSpPr>
          <p:nvPr/>
        </p:nvSpPr>
        <p:spPr bwMode="auto">
          <a:xfrm>
            <a:off x="3929058" y="4214818"/>
            <a:ext cx="2071702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73,467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WordArt 19"/>
          <p:cNvSpPr>
            <a:spLocks noChangeArrowheads="1" noChangeShapeType="1" noTextEdit="1"/>
          </p:cNvSpPr>
          <p:nvPr/>
        </p:nvSpPr>
        <p:spPr bwMode="auto">
          <a:xfrm>
            <a:off x="6786578" y="2786058"/>
            <a:ext cx="1785928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34,57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WordArt 19"/>
          <p:cNvSpPr>
            <a:spLocks noChangeArrowheads="1" noChangeShapeType="1" noTextEdit="1"/>
          </p:cNvSpPr>
          <p:nvPr/>
        </p:nvSpPr>
        <p:spPr bwMode="auto">
          <a:xfrm>
            <a:off x="7143768" y="3429000"/>
            <a:ext cx="1500176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0,2</a:t>
            </a:r>
            <a:r>
              <a:rPr lang="ru-RU" sz="3600" kern="10" dirty="0" smtClean="0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</a:t>
            </a:r>
            <a:endParaRPr lang="ru-RU" sz="3600" kern="10" dirty="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WordArt 19"/>
          <p:cNvSpPr>
            <a:spLocks noChangeArrowheads="1" noChangeShapeType="1" noTextEdit="1"/>
          </p:cNvSpPr>
          <p:nvPr/>
        </p:nvSpPr>
        <p:spPr bwMode="auto">
          <a:xfrm>
            <a:off x="6858016" y="4143380"/>
            <a:ext cx="1785928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34,87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857620" y="4071942"/>
            <a:ext cx="221457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58016" y="4071942"/>
            <a:ext cx="178595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500034" y="3357562"/>
            <a:ext cx="319060" cy="38099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20" name="WordArt 5"/>
          <p:cNvSpPr>
            <a:spLocks noChangeArrowheads="1" noChangeShapeType="1" noTextEdit="1"/>
          </p:cNvSpPr>
          <p:nvPr/>
        </p:nvSpPr>
        <p:spPr bwMode="auto">
          <a:xfrm>
            <a:off x="3571868" y="3286124"/>
            <a:ext cx="319060" cy="38099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21" name="WordArt 5"/>
          <p:cNvSpPr>
            <a:spLocks noChangeArrowheads="1" noChangeShapeType="1" noTextEdit="1"/>
          </p:cNvSpPr>
          <p:nvPr/>
        </p:nvSpPr>
        <p:spPr bwMode="auto">
          <a:xfrm>
            <a:off x="6500826" y="3286124"/>
            <a:ext cx="319060" cy="38099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00034" y="2714620"/>
            <a:ext cx="2928958" cy="22145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857752" y="785794"/>
            <a:ext cx="2143140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3560830" y="2714620"/>
            <a:ext cx="2928958" cy="22145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500562" y="1447283"/>
            <a:ext cx="2071702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500826" y="2714620"/>
            <a:ext cx="2143140" cy="22145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572000" y="2071678"/>
            <a:ext cx="2000264" cy="4286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857232"/>
            <a:ext cx="7024744" cy="585791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1</a:t>
            </a:r>
            <a:r>
              <a:rPr lang="ru-RU" dirty="0" smtClean="0">
                <a:solidFill>
                  <a:srgbClr val="150DB3"/>
                </a:solidFill>
                <a:latin typeface="Monotype Corsiva" pitchFamily="66" charset="0"/>
              </a:rPr>
              <a:t>.  </a:t>
            </a: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Рабочая тетрадь, стр. 101, №2</a:t>
            </a:r>
            <a:r>
              <a:rPr lang="ru-RU" dirty="0" smtClean="0">
                <a:solidFill>
                  <a:srgbClr val="150DB3"/>
                </a:solidFill>
                <a:latin typeface="Monotype Corsiva" pitchFamily="66" charset="0"/>
              </a:rPr>
              <a:t> </a:t>
            </a:r>
            <a:br>
              <a:rPr lang="ru-RU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2. Учебник, стр. 193, №1215</a:t>
            </a:r>
            <a:b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 3. Учебник, стр. 192, №1213 -</a:t>
            </a:r>
            <a:b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150DB3"/>
                </a:solidFill>
                <a:latin typeface="Monotype Corsiva" pitchFamily="66" charset="0"/>
              </a:rPr>
              <a:t> 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1 вариант - </a:t>
            </a:r>
            <a:r>
              <a:rPr lang="ru-RU" b="1" i="1" dirty="0" err="1" smtClean="0">
                <a:solidFill>
                  <a:srgbClr val="150DB3"/>
                </a:solidFill>
                <a:latin typeface="Monotype Corsiva" pitchFamily="66" charset="0"/>
              </a:rPr>
              <a:t>а,в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, </a:t>
            </a:r>
            <a:r>
              <a:rPr lang="ru-RU" b="1" i="1" dirty="0" err="1" smtClean="0">
                <a:solidFill>
                  <a:srgbClr val="150DB3"/>
                </a:solidFill>
                <a:latin typeface="Monotype Corsiva" pitchFamily="66" charset="0"/>
              </a:rPr>
              <a:t>д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;  </a:t>
            </a:r>
            <a:b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2 вариант - </a:t>
            </a:r>
            <a:r>
              <a:rPr lang="ru-RU" b="1" i="1" dirty="0" err="1" smtClean="0">
                <a:solidFill>
                  <a:srgbClr val="150DB3"/>
                </a:solidFill>
                <a:latin typeface="Monotype Corsiva" pitchFamily="66" charset="0"/>
              </a:rPr>
              <a:t>б,г,е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.</a:t>
            </a:r>
            <a:r>
              <a:rPr lang="ru-RU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84124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Домашнее задание</a:t>
            </a:r>
            <a:endParaRPr lang="ru-RU" b="1" dirty="0">
              <a:solidFill>
                <a:srgbClr val="150DB3"/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47664" y="2204864"/>
            <a:ext cx="6048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Monotype Corsiva" pitchFamily="66" charset="0"/>
                <a:cs typeface="Times New Roman" pitchFamily="18" charset="0"/>
              </a:rPr>
              <a:t>1. Найти суммарный рост членов своей семьи.</a:t>
            </a:r>
          </a:p>
          <a:p>
            <a:endPara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 №1255, стр. 197</a:t>
            </a:r>
            <a:endParaRPr lang="ru-RU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169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357166"/>
            <a:ext cx="392909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В добрый путь!</a:t>
            </a:r>
            <a:endParaRPr lang="ru-RU" i="1" dirty="0">
              <a:solidFill>
                <a:srgbClr val="150DB3"/>
              </a:solidFill>
              <a:cs typeface="Arabic Typesetting" pitchFamily="66" charset="-78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1538" y="2285992"/>
          <a:ext cx="7358116" cy="1390650"/>
        </p:xfrm>
        <a:graphic>
          <a:graphicData uri="http://schemas.openxmlformats.org/drawingml/2006/table">
            <a:tbl>
              <a:tblPr/>
              <a:tblGrid>
                <a:gridCol w="925538"/>
                <a:gridCol w="584031"/>
                <a:gridCol w="584855"/>
                <a:gridCol w="584855"/>
                <a:gridCol w="701165"/>
                <a:gridCol w="819127"/>
                <a:gridCol w="584031"/>
                <a:gridCol w="701991"/>
                <a:gridCol w="470193"/>
                <a:gridCol w="701165"/>
                <a:gridCol w="701165"/>
              </a:tblGrid>
              <a:tr h="354965">
                <a:tc>
                  <a:txBody>
                    <a:bodyPr/>
                    <a:lstStyle/>
                    <a:p>
                      <a:pPr marL="81915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marL="81915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0,012 </a:t>
                      </a:r>
                    </a:p>
                    <a:p>
                      <a:pPr marL="81915" fontAlgn="base">
                        <a:lnSpc>
                          <a:spcPts val="1690"/>
                        </a:lnSpc>
                      </a:pP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marL="59055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0,1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0,3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0,01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0,13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3,001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1,1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marL="36195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0,03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2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1,09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ts val="16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marL="0" marR="0" indent="0" algn="l" defTabSz="914400" rtl="0" eaLnBrk="1" fontAlgn="base" latinLnBrk="0" hangingPunct="1">
                        <a:lnSpc>
                          <a:spcPts val="16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0,045</a:t>
                      </a:r>
                      <a:endParaRPr lang="ru-RU" sz="1600" b="1" dirty="0" smtClean="0">
                        <a:latin typeface="Calibri"/>
                        <a:ea typeface="Times New Roman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Д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Р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Й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В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Ы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Ь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У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О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Т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П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ts val="16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base" latinLnBrk="0" hangingPunct="1">
                        <a:lnSpc>
                          <a:spcPts val="16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Б</a:t>
                      </a:r>
                      <a:endParaRPr lang="ru-RU" sz="1600" b="1" dirty="0" smtClean="0">
                        <a:latin typeface="Calibri"/>
                        <a:ea typeface="Times New Roman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6" y="4286256"/>
          <a:ext cx="7572427" cy="1671320"/>
        </p:xfrm>
        <a:graphic>
          <a:graphicData uri="http://schemas.openxmlformats.org/drawingml/2006/table">
            <a:tbl>
              <a:tblPr/>
              <a:tblGrid>
                <a:gridCol w="674771"/>
                <a:gridCol w="749745"/>
                <a:gridCol w="696898"/>
                <a:gridCol w="652643"/>
                <a:gridCol w="720907"/>
                <a:gridCol w="758729"/>
                <a:gridCol w="697507"/>
                <a:gridCol w="605089"/>
                <a:gridCol w="727215"/>
                <a:gridCol w="645980"/>
                <a:gridCol w="642943"/>
              </a:tblGrid>
              <a:tr h="442959"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0,01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</a:t>
                      </a:r>
                    </a:p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1915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marL="81915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0,012 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marL="36195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0,03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0,045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9055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marL="59055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0,1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00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0,13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0,3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00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1,09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1,1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00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2,</a:t>
                      </a:r>
                      <a:r>
                        <a:rPr lang="ru-RU" sz="1600" b="1" i="1" dirty="0" smtClean="0">
                          <a:solidFill>
                            <a:srgbClr val="FF0000"/>
                          </a:solidFill>
                          <a:latin typeface="inherit"/>
                          <a:ea typeface="Times New Roman"/>
                          <a:cs typeface="Arial"/>
                        </a:rPr>
                        <a:t>000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000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0000"/>
                          </a:solidFill>
                          <a:latin typeface="inherit"/>
                          <a:ea typeface="Times New Roman"/>
                          <a:cs typeface="Arial"/>
                        </a:rPr>
                        <a:t>3,001</a:t>
                      </a:r>
                      <a:endParaRPr lang="ru-RU" sz="1600" b="1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049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150DB3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150DB3"/>
                          </a:solidFill>
                          <a:latin typeface="inherit"/>
                          <a:ea typeface="Times New Roman"/>
                          <a:cs typeface="Arial"/>
                        </a:rPr>
                        <a:t>В</a:t>
                      </a:r>
                      <a:endParaRPr lang="ru-RU" sz="1600" b="1" dirty="0">
                        <a:solidFill>
                          <a:srgbClr val="150DB3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575DD1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575DD1"/>
                          </a:solidFill>
                          <a:latin typeface="inherit"/>
                          <a:ea typeface="Times New Roman"/>
                          <a:cs typeface="Arial"/>
                        </a:rPr>
                        <a:t>Д</a:t>
                      </a:r>
                      <a:endParaRPr lang="ru-RU" sz="1600" b="1" dirty="0">
                        <a:solidFill>
                          <a:srgbClr val="575DD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575DD1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575DD1"/>
                          </a:solidFill>
                          <a:latin typeface="inherit"/>
                          <a:ea typeface="Times New Roman"/>
                          <a:cs typeface="Arial"/>
                        </a:rPr>
                        <a:t>О</a:t>
                      </a:r>
                      <a:endParaRPr lang="ru-RU" sz="1600" b="1" dirty="0">
                        <a:solidFill>
                          <a:srgbClr val="575DD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1" dirty="0" smtClean="0">
                        <a:solidFill>
                          <a:srgbClr val="575DD1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2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rgbClr val="575DD1"/>
                          </a:solidFill>
                          <a:latin typeface="inherit"/>
                          <a:ea typeface="Times New Roman"/>
                          <a:cs typeface="Arial"/>
                        </a:rPr>
                        <a:t>Б</a:t>
                      </a:r>
                      <a:endParaRPr lang="ru-RU" sz="1600" b="1" dirty="0" smtClean="0">
                        <a:solidFill>
                          <a:srgbClr val="575DD1"/>
                        </a:solidFill>
                        <a:latin typeface="Calibri"/>
                        <a:ea typeface="Times New Roman"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2250"/>
                        </a:spcAft>
                      </a:pPr>
                      <a:endParaRPr lang="ru-RU" sz="1600" b="1" dirty="0">
                        <a:solidFill>
                          <a:srgbClr val="575DD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575DD1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575DD1"/>
                          </a:solidFill>
                          <a:latin typeface="inherit"/>
                          <a:ea typeface="Times New Roman"/>
                          <a:cs typeface="Arial"/>
                        </a:rPr>
                        <a:t>Р</a:t>
                      </a:r>
                      <a:endParaRPr lang="ru-RU" sz="1600" b="1" dirty="0">
                        <a:solidFill>
                          <a:srgbClr val="575DD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575DD1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575DD1"/>
                          </a:solidFill>
                          <a:latin typeface="inherit"/>
                          <a:ea typeface="Times New Roman"/>
                          <a:cs typeface="Arial"/>
                        </a:rPr>
                        <a:t>Ы</a:t>
                      </a:r>
                      <a:endParaRPr lang="ru-RU" sz="1600" b="1" dirty="0">
                        <a:solidFill>
                          <a:srgbClr val="575DD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575DD1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575DD1"/>
                          </a:solidFill>
                          <a:latin typeface="inherit"/>
                          <a:ea typeface="Times New Roman"/>
                          <a:cs typeface="Arial"/>
                        </a:rPr>
                        <a:t>Й</a:t>
                      </a:r>
                      <a:endParaRPr lang="ru-RU" sz="1600" b="1" dirty="0">
                        <a:solidFill>
                          <a:srgbClr val="575DD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B0F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B0F0"/>
                          </a:solidFill>
                          <a:latin typeface="inherit"/>
                          <a:ea typeface="Times New Roman"/>
                          <a:cs typeface="Arial"/>
                        </a:rPr>
                        <a:t>П</a:t>
                      </a:r>
                      <a:endParaRPr lang="ru-RU" sz="1600" b="1" dirty="0">
                        <a:solidFill>
                          <a:srgbClr val="00B0F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B0F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B0F0"/>
                          </a:solidFill>
                          <a:latin typeface="inherit"/>
                          <a:ea typeface="Times New Roman"/>
                          <a:cs typeface="Arial"/>
                        </a:rPr>
                        <a:t>У</a:t>
                      </a:r>
                      <a:endParaRPr lang="ru-RU" sz="1600" b="1" dirty="0">
                        <a:solidFill>
                          <a:srgbClr val="00B0F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B0F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B0F0"/>
                          </a:solidFill>
                          <a:latin typeface="inherit"/>
                          <a:ea typeface="Times New Roman"/>
                          <a:cs typeface="Arial"/>
                        </a:rPr>
                        <a:t>Т</a:t>
                      </a:r>
                      <a:endParaRPr lang="ru-RU" sz="1600" b="1" dirty="0">
                        <a:solidFill>
                          <a:srgbClr val="00B0F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90"/>
                        </a:lnSpc>
                      </a:pPr>
                      <a:endParaRPr lang="ru-RU" sz="1600" b="1" i="1" dirty="0" smtClean="0">
                        <a:solidFill>
                          <a:srgbClr val="00B0F0"/>
                        </a:solidFill>
                        <a:latin typeface="inherit"/>
                        <a:ea typeface="Times New Roman"/>
                        <a:cs typeface="Arial"/>
                      </a:endParaRPr>
                    </a:p>
                    <a:p>
                      <a:pPr algn="ctr" fontAlgn="base">
                        <a:lnSpc>
                          <a:spcPts val="1690"/>
                        </a:lnSpc>
                      </a:pPr>
                      <a:r>
                        <a:rPr lang="ru-RU" sz="1600" b="1" i="1" dirty="0" smtClean="0">
                          <a:solidFill>
                            <a:srgbClr val="00B0F0"/>
                          </a:solidFill>
                          <a:latin typeface="inherit"/>
                          <a:ea typeface="Times New Roman"/>
                          <a:cs typeface="Arial"/>
                        </a:rPr>
                        <a:t>Ь</a:t>
                      </a:r>
                      <a:endParaRPr lang="ru-RU" sz="1600" b="1" dirty="0">
                        <a:solidFill>
                          <a:srgbClr val="00B0F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643042" y="928670"/>
            <a:ext cx="678661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rgbClr val="150DB3"/>
                </a:solidFill>
                <a:latin typeface="+mj-lt"/>
                <a:ea typeface="+mj-ea"/>
                <a:cs typeface="+mj-cs"/>
              </a:rPr>
              <a:t>Расположите дроби в порядке возрастания</a:t>
            </a: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rgbClr val="150DB3"/>
              </a:solidFill>
              <a:effectLst/>
              <a:uLnTx/>
              <a:uFillTx/>
              <a:latin typeface="+mj-lt"/>
              <a:ea typeface="+mj-ea"/>
              <a:cs typeface="Arabic Typesetting" pitchFamily="66" charset="-78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500174"/>
            <a:ext cx="8001056" cy="1643074"/>
          </a:xfrm>
        </p:spPr>
        <p:txBody>
          <a:bodyPr>
            <a:normAutofit/>
          </a:bodyPr>
          <a:lstStyle/>
          <a:p>
            <a:pPr fontAlgn="base"/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 7651;   23, 09;    38</a:t>
            </a:r>
            <a:r>
              <a:rPr lang="ru-RU" i="1" dirty="0" smtClean="0">
                <a:solidFill>
                  <a:srgbClr val="150DB3"/>
                </a:solidFill>
                <a:latin typeface="Monotype Corsiva" pitchFamily="66" charset="0"/>
              </a:rPr>
              <a:t>9; 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  34,57;     1246 ; 1,</a:t>
            </a:r>
            <a:r>
              <a:rPr lang="ru-RU" i="1" dirty="0" smtClean="0">
                <a:solidFill>
                  <a:srgbClr val="150DB3"/>
                </a:solidFill>
                <a:latin typeface="Monotype Corsiva" pitchFamily="66" charset="0"/>
              </a:rPr>
              <a:t>246;</a:t>
            </a: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      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0,4;       0,2;    73,067;</a:t>
            </a:r>
            <a:r>
              <a:rPr lang="ru-RU" i="1" dirty="0" smtClean="0">
                <a:solidFill>
                  <a:srgbClr val="150DB3"/>
                </a:solidFill>
                <a:latin typeface="Monotype Corsiva" pitchFamily="66" charset="0"/>
              </a:rPr>
              <a:t>      </a:t>
            </a:r>
            <a:r>
              <a:rPr lang="ru-RU" b="1" i="1" dirty="0" smtClean="0">
                <a:solidFill>
                  <a:srgbClr val="150DB3"/>
                </a:solidFill>
                <a:latin typeface="Monotype Corsiva" pitchFamily="66" charset="0"/>
              </a:rPr>
              <a:t>3437</a:t>
            </a:r>
            <a:endParaRPr lang="ru-RU" dirty="0">
              <a:solidFill>
                <a:srgbClr val="150DB3"/>
              </a:solidFill>
              <a:latin typeface="Monotype Corsiva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71736" y="1071546"/>
            <a:ext cx="5096608" cy="5714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solidFill>
                  <a:srgbClr val="150DB3"/>
                </a:solidFill>
                <a:latin typeface="Monotype Corsiva" panose="03010101010201010101" pitchFamily="66" charset="0"/>
                <a:ea typeface="+mj-ea"/>
                <a:cs typeface="+mj-cs"/>
              </a:rPr>
              <a:t>Разбейте числа на группы</a:t>
            </a: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srgbClr val="150DB3"/>
              </a:solidFill>
              <a:effectLst/>
              <a:uLnTx/>
              <a:uFillTx/>
              <a:latin typeface="Monotype Corsiva" panose="03010101010201010101" pitchFamily="66" charset="0"/>
              <a:ea typeface="+mj-ea"/>
              <a:cs typeface="Arabic Typesetting" pitchFamily="66" charset="-78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57290" y="3643314"/>
            <a:ext cx="1285884" cy="178595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/>
          <a:p>
            <a:pPr lvl="0">
              <a:spcBef>
                <a:spcPct val="0"/>
              </a:spcBef>
            </a:pPr>
            <a:r>
              <a:rPr lang="ru-RU" sz="2800" b="1" i="1" dirty="0" smtClean="0">
                <a:solidFill>
                  <a:srgbClr val="150DB3"/>
                </a:solidFill>
                <a:latin typeface="Monotype Corsiva" pitchFamily="66" charset="0"/>
              </a:rPr>
              <a:t>7651</a:t>
            </a:r>
          </a:p>
          <a:p>
            <a:pPr lvl="0">
              <a:spcBef>
                <a:spcPct val="0"/>
              </a:spcBef>
            </a:pPr>
            <a:r>
              <a:rPr lang="ru-RU" sz="2800" b="1" i="1" dirty="0" smtClean="0">
                <a:solidFill>
                  <a:srgbClr val="150DB3"/>
                </a:solidFill>
                <a:latin typeface="Monotype Corsiva" pitchFamily="66" charset="0"/>
              </a:rPr>
              <a:t>38</a:t>
            </a:r>
            <a:r>
              <a:rPr lang="ru-RU" sz="2800" i="1" dirty="0" smtClean="0">
                <a:solidFill>
                  <a:srgbClr val="150DB3"/>
                </a:solidFill>
                <a:latin typeface="Monotype Corsiva" pitchFamily="66" charset="0"/>
              </a:rPr>
              <a:t>9</a:t>
            </a:r>
          </a:p>
          <a:p>
            <a:pPr lvl="0">
              <a:spcBef>
                <a:spcPct val="0"/>
              </a:spcBef>
            </a:pPr>
            <a:r>
              <a:rPr lang="ru-RU" sz="2800" b="1" i="1" dirty="0" smtClean="0">
                <a:solidFill>
                  <a:srgbClr val="150DB3"/>
                </a:solidFill>
                <a:latin typeface="Monotype Corsiva" pitchFamily="66" charset="0"/>
              </a:rPr>
              <a:t>1246</a:t>
            </a:r>
          </a:p>
          <a:p>
            <a:pPr lvl="0">
              <a:spcBef>
                <a:spcPct val="0"/>
              </a:spcBef>
            </a:pPr>
            <a:r>
              <a:rPr lang="ru-RU" sz="2800" b="1" i="1" dirty="0" smtClean="0">
                <a:solidFill>
                  <a:srgbClr val="150DB3"/>
                </a:solidFill>
                <a:latin typeface="Monotype Corsiva" pitchFamily="66" charset="0"/>
              </a:rPr>
              <a:t>3437 </a:t>
            </a:r>
          </a:p>
          <a:p>
            <a:pPr lvl="0">
              <a:spcBef>
                <a:spcPct val="0"/>
              </a:spcBef>
            </a:pP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rgbClr val="150DB3"/>
              </a:solidFill>
              <a:effectLst/>
              <a:uLnTx/>
              <a:uFillTx/>
              <a:latin typeface="+mj-lt"/>
              <a:ea typeface="+mj-ea"/>
              <a:cs typeface="Arabic Typesetting" pitchFamily="66" charset="-78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143636" y="3357562"/>
            <a:ext cx="1857388" cy="27146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50DB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23, 09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50DB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34,57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50DB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1,</a:t>
            </a:r>
            <a:r>
              <a:rPr kumimoji="0" lang="ru-RU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50DB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246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50DB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0,4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50DB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0,2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50DB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73,067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150DB3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544212"/>
          </a:xfrm>
        </p:spPr>
        <p:txBody>
          <a:bodyPr>
            <a:normAutofit/>
          </a:bodyPr>
          <a:lstStyle/>
          <a:p>
            <a:pPr fontAlgn="base"/>
            <a:r>
              <a:rPr lang="ru-RU" sz="6600" b="1" i="1" dirty="0" smtClean="0">
                <a:solidFill>
                  <a:srgbClr val="150DB3"/>
                </a:solidFill>
                <a:latin typeface="Monotype Corsiva" pitchFamily="66" charset="0"/>
              </a:rPr>
              <a:t>389 + 7651 = 8040;  </a:t>
            </a:r>
            <a:br>
              <a:rPr lang="ru-RU" sz="6600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sz="6600" b="1" i="1" dirty="0" smtClean="0">
                <a:solidFill>
                  <a:srgbClr val="150DB3"/>
                </a:solidFill>
                <a:latin typeface="Monotype Corsiva" pitchFamily="66" charset="0"/>
              </a:rPr>
              <a:t>3437 + 1246 = 4683 </a:t>
            </a:r>
            <a:endParaRPr lang="ru-RU" sz="6600" dirty="0">
              <a:solidFill>
                <a:srgbClr val="150DB3"/>
              </a:solidFill>
              <a:latin typeface="Monotype Corsiva" pitchFamily="66" charset="0"/>
            </a:endParaRPr>
          </a:p>
        </p:txBody>
      </p:sp>
      <p:sp>
        <p:nvSpPr>
          <p:cNvPr id="5" name="WordArt 19"/>
          <p:cNvSpPr>
            <a:spLocks noChangeArrowheads="1" noChangeShapeType="1" noTextEdit="1"/>
          </p:cNvSpPr>
          <p:nvPr/>
        </p:nvSpPr>
        <p:spPr bwMode="auto">
          <a:xfrm>
            <a:off x="1214414" y="3571876"/>
            <a:ext cx="1785928" cy="50006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7651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9"/>
          <p:cNvSpPr>
            <a:spLocks noChangeArrowheads="1" noChangeShapeType="1" noTextEdit="1"/>
          </p:cNvSpPr>
          <p:nvPr/>
        </p:nvSpPr>
        <p:spPr bwMode="auto">
          <a:xfrm>
            <a:off x="1714480" y="4214818"/>
            <a:ext cx="1285862" cy="50006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389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85852" y="4786322"/>
            <a:ext cx="17859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WordArt 19"/>
          <p:cNvSpPr>
            <a:spLocks noChangeArrowheads="1" noChangeShapeType="1" noTextEdit="1"/>
          </p:cNvSpPr>
          <p:nvPr/>
        </p:nvSpPr>
        <p:spPr bwMode="auto">
          <a:xfrm>
            <a:off x="1285852" y="4929198"/>
            <a:ext cx="1785928" cy="42862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8040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5"/>
          <p:cNvSpPr>
            <a:spLocks noChangeArrowheads="1" noChangeShapeType="1" noTextEdit="1"/>
          </p:cNvSpPr>
          <p:nvPr/>
        </p:nvSpPr>
        <p:spPr bwMode="auto">
          <a:xfrm>
            <a:off x="857224" y="4000504"/>
            <a:ext cx="319060" cy="38099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11" name="WordArt 19"/>
          <p:cNvSpPr>
            <a:spLocks noChangeArrowheads="1" noChangeShapeType="1" noTextEdit="1"/>
          </p:cNvSpPr>
          <p:nvPr/>
        </p:nvSpPr>
        <p:spPr bwMode="auto">
          <a:xfrm>
            <a:off x="4357686" y="3643314"/>
            <a:ext cx="1785928" cy="50006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3437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WordArt 19"/>
          <p:cNvSpPr>
            <a:spLocks noChangeArrowheads="1" noChangeShapeType="1" noTextEdit="1"/>
          </p:cNvSpPr>
          <p:nvPr/>
        </p:nvSpPr>
        <p:spPr bwMode="auto">
          <a:xfrm>
            <a:off x="4357686" y="4214818"/>
            <a:ext cx="1785928" cy="50006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1246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4286248" y="4786322"/>
            <a:ext cx="17859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WordArt 19"/>
          <p:cNvSpPr>
            <a:spLocks noChangeArrowheads="1" noChangeShapeType="1" noTextEdit="1"/>
          </p:cNvSpPr>
          <p:nvPr/>
        </p:nvSpPr>
        <p:spPr bwMode="auto">
          <a:xfrm>
            <a:off x="4286248" y="4929198"/>
            <a:ext cx="1785928" cy="42862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4683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" name="WordArt 5"/>
          <p:cNvSpPr>
            <a:spLocks noChangeArrowheads="1" noChangeShapeType="1" noTextEdit="1"/>
          </p:cNvSpPr>
          <p:nvPr/>
        </p:nvSpPr>
        <p:spPr bwMode="auto">
          <a:xfrm>
            <a:off x="3857620" y="4000504"/>
            <a:ext cx="319060" cy="380999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3500438"/>
            <a:ext cx="2571768" cy="20717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364088" y="1301189"/>
            <a:ext cx="2000286" cy="10358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707903" y="3470688"/>
            <a:ext cx="2656327" cy="2101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715008" y="2571744"/>
            <a:ext cx="207170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Расположите числа в порядке возрастания</a:t>
            </a:r>
            <a:endParaRPr lang="ru-RU" b="1" dirty="0">
              <a:solidFill>
                <a:srgbClr val="150DB3"/>
              </a:solidFill>
              <a:latin typeface="Monotype Corsiva" pitchFamily="66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714480" y="2714620"/>
            <a:ext cx="4857784" cy="714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50DB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7651; 389; 1246 ; 3437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150DB3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43042" y="3857628"/>
            <a:ext cx="4857784" cy="7143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fontAlgn="base">
              <a:spcBef>
                <a:spcPct val="0"/>
              </a:spcBef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50DB3"/>
                </a:solidFill>
                <a:effectLst/>
                <a:uLnTx/>
                <a:uFillTx/>
                <a:latin typeface="Monotype Corsiva" pitchFamily="66" charset="0"/>
                <a:ea typeface="+mj-ea"/>
                <a:cs typeface="+mj-cs"/>
              </a:rPr>
              <a:t> 389; 1246 ; 3437;</a:t>
            </a:r>
            <a:r>
              <a:rPr lang="ru-RU" sz="4000" b="1" i="1" dirty="0" smtClean="0">
                <a:solidFill>
                  <a:srgbClr val="150DB3"/>
                </a:solidFill>
                <a:latin typeface="Monotype Corsiva" pitchFamily="66" charset="0"/>
              </a:rPr>
              <a:t> 7651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150DB3"/>
              </a:solidFill>
              <a:effectLst/>
              <a:uLnTx/>
              <a:uFillTx/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3714752"/>
            <a:ext cx="457203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9"/>
          <p:cNvSpPr>
            <a:spLocks noChangeArrowheads="1" noChangeShapeType="1" noTextEdit="1"/>
          </p:cNvSpPr>
          <p:nvPr/>
        </p:nvSpPr>
        <p:spPr bwMode="auto">
          <a:xfrm>
            <a:off x="539552" y="870150"/>
            <a:ext cx="1785928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23,09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9"/>
          <p:cNvSpPr>
            <a:spLocks noChangeArrowheads="1" noChangeShapeType="1" noTextEdit="1"/>
          </p:cNvSpPr>
          <p:nvPr/>
        </p:nvSpPr>
        <p:spPr bwMode="auto">
          <a:xfrm>
            <a:off x="666693" y="1786524"/>
            <a:ext cx="1785928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34,57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WordArt 19"/>
          <p:cNvSpPr>
            <a:spLocks noChangeArrowheads="1" noChangeShapeType="1" noTextEdit="1"/>
          </p:cNvSpPr>
          <p:nvPr/>
        </p:nvSpPr>
        <p:spPr bwMode="auto">
          <a:xfrm>
            <a:off x="679300" y="2632723"/>
            <a:ext cx="1785928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1,246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" name="WordArt 19"/>
          <p:cNvSpPr>
            <a:spLocks noChangeArrowheads="1" noChangeShapeType="1" noTextEdit="1"/>
          </p:cNvSpPr>
          <p:nvPr/>
        </p:nvSpPr>
        <p:spPr bwMode="auto">
          <a:xfrm>
            <a:off x="679300" y="3501008"/>
            <a:ext cx="936104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19"/>
          <p:cNvSpPr>
            <a:spLocks noChangeArrowheads="1" noChangeShapeType="1" noTextEdit="1"/>
          </p:cNvSpPr>
          <p:nvPr/>
        </p:nvSpPr>
        <p:spPr bwMode="auto">
          <a:xfrm>
            <a:off x="679300" y="4365104"/>
            <a:ext cx="892964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0,2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19"/>
          <p:cNvSpPr>
            <a:spLocks noChangeArrowheads="1" noChangeShapeType="1" noTextEdit="1"/>
          </p:cNvSpPr>
          <p:nvPr/>
        </p:nvSpPr>
        <p:spPr bwMode="auto">
          <a:xfrm>
            <a:off x="679300" y="5406654"/>
            <a:ext cx="2082495" cy="6429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73,067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WordArt 19"/>
          <p:cNvSpPr>
            <a:spLocks noChangeArrowheads="1" noChangeShapeType="1" noTextEdit="1"/>
          </p:cNvSpPr>
          <p:nvPr/>
        </p:nvSpPr>
        <p:spPr bwMode="auto">
          <a:xfrm>
            <a:off x="2465228" y="870150"/>
            <a:ext cx="1242676" cy="614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=23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5" name="WordArt 19"/>
          <p:cNvSpPr>
            <a:spLocks noChangeArrowheads="1" noChangeShapeType="1" noTextEdit="1"/>
          </p:cNvSpPr>
          <p:nvPr/>
        </p:nvSpPr>
        <p:spPr bwMode="auto">
          <a:xfrm>
            <a:off x="3887924" y="855796"/>
            <a:ext cx="360040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9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6" name="WordArt 19"/>
          <p:cNvSpPr>
            <a:spLocks noChangeArrowheads="1" noChangeShapeType="1" noTextEdit="1"/>
          </p:cNvSpPr>
          <p:nvPr/>
        </p:nvSpPr>
        <p:spPr bwMode="auto">
          <a:xfrm>
            <a:off x="3719601" y="1191620"/>
            <a:ext cx="89296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9" name="WordArt 19"/>
          <p:cNvSpPr>
            <a:spLocks noChangeArrowheads="1" noChangeShapeType="1" noTextEdit="1"/>
          </p:cNvSpPr>
          <p:nvPr/>
        </p:nvSpPr>
        <p:spPr bwMode="auto">
          <a:xfrm>
            <a:off x="2516806" y="1704792"/>
            <a:ext cx="1242676" cy="614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=34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" name="WordArt 19"/>
          <p:cNvSpPr>
            <a:spLocks noChangeArrowheads="1" noChangeShapeType="1" noTextEdit="1"/>
          </p:cNvSpPr>
          <p:nvPr/>
        </p:nvSpPr>
        <p:spPr bwMode="auto">
          <a:xfrm>
            <a:off x="3887924" y="1704792"/>
            <a:ext cx="650539" cy="28217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1" name="WordArt 19"/>
          <p:cNvSpPr>
            <a:spLocks noChangeArrowheads="1" noChangeShapeType="1" noTextEdit="1"/>
          </p:cNvSpPr>
          <p:nvPr/>
        </p:nvSpPr>
        <p:spPr bwMode="auto">
          <a:xfrm>
            <a:off x="3846917" y="2107994"/>
            <a:ext cx="89296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3872001" y="2029775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746376" y="1177267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WordArt 19"/>
          <p:cNvSpPr>
            <a:spLocks noChangeArrowheads="1" noChangeShapeType="1" noTextEdit="1"/>
          </p:cNvSpPr>
          <p:nvPr/>
        </p:nvSpPr>
        <p:spPr bwMode="auto">
          <a:xfrm>
            <a:off x="2596488" y="2632723"/>
            <a:ext cx="751376" cy="61090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=1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6" name="WordArt 19"/>
          <p:cNvSpPr>
            <a:spLocks noChangeArrowheads="1" noChangeShapeType="1" noTextEdit="1"/>
          </p:cNvSpPr>
          <p:nvPr/>
        </p:nvSpPr>
        <p:spPr bwMode="auto">
          <a:xfrm>
            <a:off x="3463779" y="2632723"/>
            <a:ext cx="853082" cy="3037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246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7" name="WordArt 19"/>
          <p:cNvSpPr>
            <a:spLocks noChangeArrowheads="1" noChangeShapeType="1" noTextEdit="1"/>
          </p:cNvSpPr>
          <p:nvPr/>
        </p:nvSpPr>
        <p:spPr bwMode="auto">
          <a:xfrm>
            <a:off x="3443837" y="2954193"/>
            <a:ext cx="1094625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3475957" y="2929790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WordArt 19"/>
          <p:cNvSpPr>
            <a:spLocks noChangeArrowheads="1" noChangeShapeType="1" noTextEdit="1"/>
          </p:cNvSpPr>
          <p:nvPr/>
        </p:nvSpPr>
        <p:spPr bwMode="auto">
          <a:xfrm>
            <a:off x="2370284" y="3501008"/>
            <a:ext cx="242296" cy="3071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33" name="WordArt 19"/>
          <p:cNvSpPr>
            <a:spLocks noChangeArrowheads="1" noChangeShapeType="1" noTextEdit="1"/>
          </p:cNvSpPr>
          <p:nvPr/>
        </p:nvSpPr>
        <p:spPr bwMode="auto">
          <a:xfrm>
            <a:off x="2201961" y="3822478"/>
            <a:ext cx="52653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2228736" y="3808125"/>
            <a:ext cx="5330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WordArt 19"/>
          <p:cNvSpPr>
            <a:spLocks noChangeArrowheads="1" noChangeShapeType="1" noTextEdit="1"/>
          </p:cNvSpPr>
          <p:nvPr/>
        </p:nvSpPr>
        <p:spPr bwMode="auto">
          <a:xfrm>
            <a:off x="1682872" y="3742110"/>
            <a:ext cx="440856" cy="1607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36" name="WordArt 19"/>
          <p:cNvSpPr>
            <a:spLocks noChangeArrowheads="1" noChangeShapeType="1" noTextEdit="1"/>
          </p:cNvSpPr>
          <p:nvPr/>
        </p:nvSpPr>
        <p:spPr bwMode="auto">
          <a:xfrm>
            <a:off x="1677271" y="4525839"/>
            <a:ext cx="440856" cy="1607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37" name="WordArt 19"/>
          <p:cNvSpPr>
            <a:spLocks noChangeArrowheads="1" noChangeShapeType="1" noTextEdit="1"/>
          </p:cNvSpPr>
          <p:nvPr/>
        </p:nvSpPr>
        <p:spPr bwMode="auto">
          <a:xfrm>
            <a:off x="2364683" y="4284737"/>
            <a:ext cx="242296" cy="3071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8" name="WordArt 19"/>
          <p:cNvSpPr>
            <a:spLocks noChangeArrowheads="1" noChangeShapeType="1" noTextEdit="1"/>
          </p:cNvSpPr>
          <p:nvPr/>
        </p:nvSpPr>
        <p:spPr bwMode="auto">
          <a:xfrm>
            <a:off x="2196360" y="4606207"/>
            <a:ext cx="52653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2223135" y="4591854"/>
            <a:ext cx="5330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WordArt 19"/>
          <p:cNvSpPr>
            <a:spLocks noChangeArrowheads="1" noChangeShapeType="1" noTextEdit="1"/>
          </p:cNvSpPr>
          <p:nvPr/>
        </p:nvSpPr>
        <p:spPr bwMode="auto">
          <a:xfrm>
            <a:off x="2781725" y="5406654"/>
            <a:ext cx="1242676" cy="614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=73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5" name="WordArt 19"/>
          <p:cNvSpPr>
            <a:spLocks noChangeArrowheads="1" noChangeShapeType="1" noTextEdit="1"/>
          </p:cNvSpPr>
          <p:nvPr/>
        </p:nvSpPr>
        <p:spPr bwMode="auto">
          <a:xfrm>
            <a:off x="4152843" y="5406654"/>
            <a:ext cx="650539" cy="28217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6" name="WordArt 19"/>
          <p:cNvSpPr>
            <a:spLocks noChangeArrowheads="1" noChangeShapeType="1" noTextEdit="1"/>
          </p:cNvSpPr>
          <p:nvPr/>
        </p:nvSpPr>
        <p:spPr bwMode="auto">
          <a:xfrm>
            <a:off x="4111836" y="5809856"/>
            <a:ext cx="1100992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4136920" y="5731637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2928018" y="785792"/>
            <a:ext cx="2126262" cy="727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3086566" y="2545125"/>
            <a:ext cx="2126262" cy="9003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WordArt 19"/>
          <p:cNvSpPr>
            <a:spLocks noChangeArrowheads="1" noChangeShapeType="1" noTextEdit="1"/>
          </p:cNvSpPr>
          <p:nvPr/>
        </p:nvSpPr>
        <p:spPr bwMode="auto">
          <a:xfrm>
            <a:off x="2516806" y="1690438"/>
            <a:ext cx="1242676" cy="614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=34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0" name="WordArt 19"/>
          <p:cNvSpPr>
            <a:spLocks noChangeArrowheads="1" noChangeShapeType="1" noTextEdit="1"/>
          </p:cNvSpPr>
          <p:nvPr/>
        </p:nvSpPr>
        <p:spPr bwMode="auto">
          <a:xfrm>
            <a:off x="3887924" y="1690438"/>
            <a:ext cx="650539" cy="28217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" name="WordArt 19"/>
          <p:cNvSpPr>
            <a:spLocks noChangeArrowheads="1" noChangeShapeType="1" noTextEdit="1"/>
          </p:cNvSpPr>
          <p:nvPr/>
        </p:nvSpPr>
        <p:spPr bwMode="auto">
          <a:xfrm>
            <a:off x="3846917" y="2093640"/>
            <a:ext cx="89296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3872001" y="2015421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/>
          <p:cNvSpPr/>
          <p:nvPr/>
        </p:nvSpPr>
        <p:spPr>
          <a:xfrm>
            <a:off x="2928796" y="1649281"/>
            <a:ext cx="2126262" cy="8887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WordArt 19"/>
          <p:cNvSpPr>
            <a:spLocks noChangeArrowheads="1" noChangeShapeType="1" noTextEdit="1"/>
          </p:cNvSpPr>
          <p:nvPr/>
        </p:nvSpPr>
        <p:spPr bwMode="auto">
          <a:xfrm>
            <a:off x="2390887" y="3486655"/>
            <a:ext cx="242296" cy="3071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66" name="WordArt 19"/>
          <p:cNvSpPr>
            <a:spLocks noChangeArrowheads="1" noChangeShapeType="1" noTextEdit="1"/>
          </p:cNvSpPr>
          <p:nvPr/>
        </p:nvSpPr>
        <p:spPr bwMode="auto">
          <a:xfrm>
            <a:off x="2222564" y="3808125"/>
            <a:ext cx="52653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2249339" y="3793772"/>
            <a:ext cx="5330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WordArt 19"/>
          <p:cNvSpPr>
            <a:spLocks noChangeArrowheads="1" noChangeShapeType="1" noTextEdit="1"/>
          </p:cNvSpPr>
          <p:nvPr/>
        </p:nvSpPr>
        <p:spPr bwMode="auto">
          <a:xfrm>
            <a:off x="1703475" y="3727757"/>
            <a:ext cx="440856" cy="1607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2273427" y="3297697"/>
            <a:ext cx="2123281" cy="8601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2208848" y="4263710"/>
            <a:ext cx="2187860" cy="917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3184833" y="5334808"/>
            <a:ext cx="2126262" cy="902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01305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63" grpId="0" animBg="1"/>
      <p:bldP spid="68" grpId="0" animBg="1"/>
      <p:bldP spid="73" grpId="0" animBg="1"/>
      <p:bldP spid="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19"/>
          <p:cNvSpPr>
            <a:spLocks noChangeArrowheads="1" noChangeShapeType="1" noTextEdit="1"/>
          </p:cNvSpPr>
          <p:nvPr/>
        </p:nvSpPr>
        <p:spPr bwMode="auto">
          <a:xfrm>
            <a:off x="764373" y="1149964"/>
            <a:ext cx="1242676" cy="614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23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WordArt 19"/>
          <p:cNvSpPr>
            <a:spLocks noChangeArrowheads="1" noChangeShapeType="1" noTextEdit="1"/>
          </p:cNvSpPr>
          <p:nvPr/>
        </p:nvSpPr>
        <p:spPr bwMode="auto">
          <a:xfrm>
            <a:off x="2187069" y="1135610"/>
            <a:ext cx="360040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9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" name="WordArt 19"/>
          <p:cNvSpPr>
            <a:spLocks noChangeArrowheads="1" noChangeShapeType="1" noTextEdit="1"/>
          </p:cNvSpPr>
          <p:nvPr/>
        </p:nvSpPr>
        <p:spPr bwMode="auto">
          <a:xfrm>
            <a:off x="2018746" y="1471434"/>
            <a:ext cx="89296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045521" y="1457081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WordArt 19"/>
          <p:cNvSpPr>
            <a:spLocks noChangeArrowheads="1" noChangeShapeType="1" noTextEdit="1"/>
          </p:cNvSpPr>
          <p:nvPr/>
        </p:nvSpPr>
        <p:spPr bwMode="auto">
          <a:xfrm>
            <a:off x="3793292" y="1135558"/>
            <a:ext cx="1242676" cy="614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WordArt 19"/>
          <p:cNvSpPr>
            <a:spLocks noChangeArrowheads="1" noChangeShapeType="1" noTextEdit="1"/>
          </p:cNvSpPr>
          <p:nvPr/>
        </p:nvSpPr>
        <p:spPr bwMode="auto">
          <a:xfrm>
            <a:off x="5164410" y="1135558"/>
            <a:ext cx="650539" cy="28217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3" name="WordArt 19"/>
          <p:cNvSpPr>
            <a:spLocks noChangeArrowheads="1" noChangeShapeType="1" noTextEdit="1"/>
          </p:cNvSpPr>
          <p:nvPr/>
        </p:nvSpPr>
        <p:spPr bwMode="auto">
          <a:xfrm>
            <a:off x="5123403" y="1538760"/>
            <a:ext cx="89296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148487" y="1460541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WordArt 19"/>
          <p:cNvSpPr>
            <a:spLocks noChangeArrowheads="1" noChangeShapeType="1" noTextEdit="1"/>
          </p:cNvSpPr>
          <p:nvPr/>
        </p:nvSpPr>
        <p:spPr bwMode="auto">
          <a:xfrm>
            <a:off x="5164410" y="1121204"/>
            <a:ext cx="650539" cy="28217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7" name="WordArt 19"/>
          <p:cNvSpPr>
            <a:spLocks noChangeArrowheads="1" noChangeShapeType="1" noTextEdit="1"/>
          </p:cNvSpPr>
          <p:nvPr/>
        </p:nvSpPr>
        <p:spPr bwMode="auto">
          <a:xfrm>
            <a:off x="5123403" y="1524406"/>
            <a:ext cx="89296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5148487" y="1446187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WordArt 19"/>
          <p:cNvSpPr>
            <a:spLocks noChangeArrowheads="1" noChangeShapeType="1" noTextEdit="1"/>
          </p:cNvSpPr>
          <p:nvPr/>
        </p:nvSpPr>
        <p:spPr bwMode="auto">
          <a:xfrm>
            <a:off x="971599" y="2327271"/>
            <a:ext cx="381319" cy="64294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" name="WordArt 19"/>
          <p:cNvSpPr>
            <a:spLocks noChangeArrowheads="1" noChangeShapeType="1" noTextEdit="1"/>
          </p:cNvSpPr>
          <p:nvPr/>
        </p:nvSpPr>
        <p:spPr bwMode="auto">
          <a:xfrm>
            <a:off x="1459304" y="2327270"/>
            <a:ext cx="853082" cy="30378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246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1" name="WordArt 19"/>
          <p:cNvSpPr>
            <a:spLocks noChangeArrowheads="1" noChangeShapeType="1" noTextEdit="1"/>
          </p:cNvSpPr>
          <p:nvPr/>
        </p:nvSpPr>
        <p:spPr bwMode="auto">
          <a:xfrm>
            <a:off x="1439362" y="2648740"/>
            <a:ext cx="1094625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471482" y="2624337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WordArt 19"/>
          <p:cNvSpPr>
            <a:spLocks noChangeArrowheads="1" noChangeShapeType="1" noTextEdit="1"/>
          </p:cNvSpPr>
          <p:nvPr/>
        </p:nvSpPr>
        <p:spPr bwMode="auto">
          <a:xfrm>
            <a:off x="1210846" y="3633037"/>
            <a:ext cx="242296" cy="3071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29" name="WordArt 19"/>
          <p:cNvSpPr>
            <a:spLocks noChangeArrowheads="1" noChangeShapeType="1" noTextEdit="1"/>
          </p:cNvSpPr>
          <p:nvPr/>
        </p:nvSpPr>
        <p:spPr bwMode="auto">
          <a:xfrm>
            <a:off x="1042523" y="3954507"/>
            <a:ext cx="52653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1069298" y="3940154"/>
            <a:ext cx="5330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WordArt 19"/>
          <p:cNvSpPr>
            <a:spLocks noChangeArrowheads="1" noChangeShapeType="1" noTextEdit="1"/>
          </p:cNvSpPr>
          <p:nvPr/>
        </p:nvSpPr>
        <p:spPr bwMode="auto">
          <a:xfrm>
            <a:off x="1231449" y="3618684"/>
            <a:ext cx="242296" cy="3071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</a:p>
        </p:txBody>
      </p:sp>
      <p:sp>
        <p:nvSpPr>
          <p:cNvPr id="33" name="WordArt 19"/>
          <p:cNvSpPr>
            <a:spLocks noChangeArrowheads="1" noChangeShapeType="1" noTextEdit="1"/>
          </p:cNvSpPr>
          <p:nvPr/>
        </p:nvSpPr>
        <p:spPr bwMode="auto">
          <a:xfrm>
            <a:off x="1063126" y="3940154"/>
            <a:ext cx="52653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089901" y="3925801"/>
            <a:ext cx="5330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WordArt 19"/>
          <p:cNvSpPr>
            <a:spLocks noChangeArrowheads="1" noChangeShapeType="1" noTextEdit="1"/>
          </p:cNvSpPr>
          <p:nvPr/>
        </p:nvSpPr>
        <p:spPr bwMode="auto">
          <a:xfrm>
            <a:off x="2783468" y="3618628"/>
            <a:ext cx="242296" cy="3071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2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0" name="WordArt 19"/>
          <p:cNvSpPr>
            <a:spLocks noChangeArrowheads="1" noChangeShapeType="1" noTextEdit="1"/>
          </p:cNvSpPr>
          <p:nvPr/>
        </p:nvSpPr>
        <p:spPr bwMode="auto">
          <a:xfrm>
            <a:off x="2615145" y="3940098"/>
            <a:ext cx="52653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2641920" y="3925745"/>
            <a:ext cx="5330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WordArt 19"/>
          <p:cNvSpPr>
            <a:spLocks noChangeArrowheads="1" noChangeShapeType="1" noTextEdit="1"/>
          </p:cNvSpPr>
          <p:nvPr/>
        </p:nvSpPr>
        <p:spPr bwMode="auto">
          <a:xfrm>
            <a:off x="2804071" y="3604275"/>
            <a:ext cx="242296" cy="3071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3" name="WordArt 19"/>
          <p:cNvSpPr>
            <a:spLocks noChangeArrowheads="1" noChangeShapeType="1" noTextEdit="1"/>
          </p:cNvSpPr>
          <p:nvPr/>
        </p:nvSpPr>
        <p:spPr bwMode="auto">
          <a:xfrm>
            <a:off x="2635748" y="3925745"/>
            <a:ext cx="52653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2662523" y="3911392"/>
            <a:ext cx="5330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WordArt 19"/>
          <p:cNvSpPr>
            <a:spLocks noChangeArrowheads="1" noChangeShapeType="1" noTextEdit="1"/>
          </p:cNvSpPr>
          <p:nvPr/>
        </p:nvSpPr>
        <p:spPr bwMode="auto">
          <a:xfrm>
            <a:off x="3748167" y="2406273"/>
            <a:ext cx="807101" cy="614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73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0" name="WordArt 19"/>
          <p:cNvSpPr>
            <a:spLocks noChangeArrowheads="1" noChangeShapeType="1" noTextEdit="1"/>
          </p:cNvSpPr>
          <p:nvPr/>
        </p:nvSpPr>
        <p:spPr bwMode="auto">
          <a:xfrm>
            <a:off x="4683711" y="2406273"/>
            <a:ext cx="650539" cy="28217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1" name="WordArt 19"/>
          <p:cNvSpPr>
            <a:spLocks noChangeArrowheads="1" noChangeShapeType="1" noTextEdit="1"/>
          </p:cNvSpPr>
          <p:nvPr/>
        </p:nvSpPr>
        <p:spPr bwMode="auto">
          <a:xfrm>
            <a:off x="4642703" y="2809475"/>
            <a:ext cx="1011567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4667788" y="2731256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WordArt 19"/>
          <p:cNvSpPr>
            <a:spLocks noChangeArrowheads="1" noChangeShapeType="1" noTextEdit="1"/>
          </p:cNvSpPr>
          <p:nvPr/>
        </p:nvSpPr>
        <p:spPr bwMode="auto">
          <a:xfrm>
            <a:off x="3215465" y="1296345"/>
            <a:ext cx="446482" cy="4269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4" name="WordArt 19"/>
          <p:cNvSpPr>
            <a:spLocks noChangeArrowheads="1" noChangeShapeType="1" noTextEdit="1"/>
          </p:cNvSpPr>
          <p:nvPr/>
        </p:nvSpPr>
        <p:spPr bwMode="auto">
          <a:xfrm>
            <a:off x="2992224" y="2431308"/>
            <a:ext cx="446482" cy="4269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5" name="WordArt 19"/>
          <p:cNvSpPr>
            <a:spLocks noChangeArrowheads="1" noChangeShapeType="1" noTextEdit="1"/>
          </p:cNvSpPr>
          <p:nvPr/>
        </p:nvSpPr>
        <p:spPr bwMode="auto">
          <a:xfrm>
            <a:off x="1920607" y="3726639"/>
            <a:ext cx="446482" cy="42691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+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6" name="WordArt 19"/>
          <p:cNvSpPr>
            <a:spLocks noChangeArrowheads="1" noChangeShapeType="1" noTextEdit="1"/>
          </p:cNvSpPr>
          <p:nvPr/>
        </p:nvSpPr>
        <p:spPr bwMode="auto">
          <a:xfrm>
            <a:off x="6228184" y="1178670"/>
            <a:ext cx="1458700" cy="614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=57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7" name="WordArt 19"/>
          <p:cNvSpPr>
            <a:spLocks noChangeArrowheads="1" noChangeShapeType="1" noTextEdit="1"/>
          </p:cNvSpPr>
          <p:nvPr/>
        </p:nvSpPr>
        <p:spPr bwMode="auto">
          <a:xfrm>
            <a:off x="7866904" y="1164316"/>
            <a:ext cx="521520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63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8" name="WordArt 19"/>
          <p:cNvSpPr>
            <a:spLocks noChangeArrowheads="1" noChangeShapeType="1" noTextEdit="1"/>
          </p:cNvSpPr>
          <p:nvPr/>
        </p:nvSpPr>
        <p:spPr bwMode="auto">
          <a:xfrm>
            <a:off x="7698581" y="1500140"/>
            <a:ext cx="892964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7725356" y="1485787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WordArt 19"/>
          <p:cNvSpPr>
            <a:spLocks noChangeArrowheads="1" noChangeShapeType="1" noTextEdit="1"/>
          </p:cNvSpPr>
          <p:nvPr/>
        </p:nvSpPr>
        <p:spPr bwMode="auto">
          <a:xfrm>
            <a:off x="5814949" y="2406272"/>
            <a:ext cx="1655911" cy="61423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=74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" name="WordArt 19"/>
          <p:cNvSpPr>
            <a:spLocks noChangeArrowheads="1" noChangeShapeType="1" noTextEdit="1"/>
          </p:cNvSpPr>
          <p:nvPr/>
        </p:nvSpPr>
        <p:spPr bwMode="auto">
          <a:xfrm>
            <a:off x="7650880" y="2327272"/>
            <a:ext cx="650540" cy="38611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313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2" name="WordArt 19"/>
          <p:cNvSpPr>
            <a:spLocks noChangeArrowheads="1" noChangeShapeType="1" noTextEdit="1"/>
          </p:cNvSpPr>
          <p:nvPr/>
        </p:nvSpPr>
        <p:spPr bwMode="auto">
          <a:xfrm>
            <a:off x="7482556" y="2727742"/>
            <a:ext cx="1034887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1000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7509332" y="2713389"/>
            <a:ext cx="7920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WordArt 19"/>
          <p:cNvSpPr>
            <a:spLocks noChangeArrowheads="1" noChangeShapeType="1" noTextEdit="1"/>
          </p:cNvSpPr>
          <p:nvPr/>
        </p:nvSpPr>
        <p:spPr bwMode="auto">
          <a:xfrm>
            <a:off x="3318883" y="3845404"/>
            <a:ext cx="429284" cy="189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</a:t>
            </a:r>
          </a:p>
        </p:txBody>
      </p:sp>
      <p:sp>
        <p:nvSpPr>
          <p:cNvPr id="65" name="WordArt 19"/>
          <p:cNvSpPr>
            <a:spLocks noChangeArrowheads="1" noChangeShapeType="1" noTextEdit="1"/>
          </p:cNvSpPr>
          <p:nvPr/>
        </p:nvSpPr>
        <p:spPr bwMode="auto">
          <a:xfrm>
            <a:off x="3978065" y="3656939"/>
            <a:ext cx="360040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66" name="WordArt 19"/>
          <p:cNvSpPr>
            <a:spLocks noChangeArrowheads="1" noChangeShapeType="1" noTextEdit="1"/>
          </p:cNvSpPr>
          <p:nvPr/>
        </p:nvSpPr>
        <p:spPr bwMode="auto">
          <a:xfrm>
            <a:off x="3847066" y="3992820"/>
            <a:ext cx="609301" cy="32147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solidFill>
                  <a:srgbClr val="150DB3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10</a:t>
            </a:r>
            <a:endParaRPr lang="ru-RU" sz="3600" kern="10" dirty="0">
              <a:solidFill>
                <a:srgbClr val="150DB3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3873841" y="3964057"/>
            <a:ext cx="582526" cy="287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6804248" y="1092878"/>
            <a:ext cx="1872208" cy="895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6432921" y="2327270"/>
            <a:ext cx="2158623" cy="819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3847066" y="3624731"/>
            <a:ext cx="221457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57136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cualesmiip.com/media/image/noticias/16801_Foto_1.gif"/>
          <p:cNvPicPr>
            <a:picLocks noChangeAspect="1" noChangeArrowheads="1"/>
          </p:cNvPicPr>
          <p:nvPr/>
        </p:nvPicPr>
        <p:blipFill>
          <a:blip r:embed="rId2">
            <a:lum bright="40000"/>
          </a:blip>
          <a:srcRect/>
          <a:stretch>
            <a:fillRect/>
          </a:stretch>
        </p:blipFill>
        <p:spPr bwMode="auto">
          <a:xfrm rot="611141">
            <a:off x="3664966" y="1042871"/>
            <a:ext cx="4968241" cy="496824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358246" cy="400052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  <a:t>46,24 </a:t>
            </a:r>
            <a:r>
              <a:rPr lang="ru-RU" sz="4800" i="1" dirty="0" smtClean="0">
                <a:solidFill>
                  <a:srgbClr val="150DB3"/>
                </a:solidFill>
                <a:latin typeface="Monotype Corsiva" pitchFamily="66" charset="0"/>
              </a:rPr>
              <a:t>и</a:t>
            </a:r>
            <a: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  <a:t> 33,1 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- Алексей и Роман – </a:t>
            </a:r>
            <a: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  <a:t>1 ряд</a:t>
            </a:r>
            <a:b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  <a:t>33,08 </a:t>
            </a:r>
            <a:r>
              <a:rPr lang="ru-RU" sz="4800" i="1" dirty="0" smtClean="0">
                <a:solidFill>
                  <a:srgbClr val="150DB3"/>
                </a:solidFill>
                <a:latin typeface="Monotype Corsiva" pitchFamily="66" charset="0"/>
              </a:rPr>
              <a:t>и </a:t>
            </a:r>
            <a: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  <a:t>64,6 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– Семён и Виталий– 2ряд</a:t>
            </a:r>
            <a: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/>
            </a:r>
            <a:b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  <a:t>40,13 </a:t>
            </a:r>
            <a:r>
              <a:rPr lang="ru-RU" sz="4800" i="1" dirty="0" smtClean="0">
                <a:solidFill>
                  <a:srgbClr val="150DB3"/>
                </a:solidFill>
                <a:latin typeface="Monotype Corsiva" pitchFamily="66" charset="0"/>
              </a:rPr>
              <a:t>и</a:t>
            </a:r>
            <a:r>
              <a:rPr lang="ru-RU" sz="4800" b="1" i="1" dirty="0" smtClean="0">
                <a:solidFill>
                  <a:srgbClr val="150DB3"/>
                </a:solidFill>
                <a:latin typeface="Monotype Corsiva" pitchFamily="66" charset="0"/>
              </a:rPr>
              <a:t> 40,9 </a:t>
            </a:r>
            <a:r>
              <a:rPr lang="ru-RU" sz="4400" b="1" i="1" dirty="0" smtClean="0">
                <a:solidFill>
                  <a:srgbClr val="150DB3"/>
                </a:solidFill>
                <a:latin typeface="Monotype Corsiva" pitchFamily="66" charset="0"/>
              </a:rPr>
              <a:t>– Тимур и Богдан-3 ряд</a:t>
            </a:r>
            <a:endParaRPr lang="ru-RU" b="1" dirty="0">
              <a:solidFill>
                <a:srgbClr val="150DB3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736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Сложение </a:t>
            </a:r>
            <a:b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150DB3"/>
                </a:solidFill>
                <a:latin typeface="Monotype Corsiva" pitchFamily="66" charset="0"/>
              </a:rPr>
              <a:t>десятичных дробей</a:t>
            </a:r>
            <a:endParaRPr lang="ru-RU" b="1" dirty="0">
              <a:solidFill>
                <a:srgbClr val="150DB3"/>
              </a:solidFill>
              <a:latin typeface="Monotype Corsiva" pitchFamily="66" charset="0"/>
            </a:endParaRPr>
          </a:p>
        </p:txBody>
      </p:sp>
      <p:pic>
        <p:nvPicPr>
          <p:cNvPr id="4" name="Picture 4" descr="j030125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1538" y="3214686"/>
            <a:ext cx="2742004" cy="234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WordArt 19"/>
          <p:cNvSpPr>
            <a:spLocks noChangeArrowheads="1" noChangeShapeType="1" noTextEdit="1"/>
          </p:cNvSpPr>
          <p:nvPr/>
        </p:nvSpPr>
        <p:spPr bwMode="auto">
          <a:xfrm rot="20669401">
            <a:off x="4390633" y="3437444"/>
            <a:ext cx="2017068" cy="105417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7781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54,73</a:t>
            </a:r>
          </a:p>
        </p:txBody>
      </p:sp>
      <p:sp>
        <p:nvSpPr>
          <p:cNvPr id="7" name="WordArt 6"/>
          <p:cNvSpPr>
            <a:spLocks noChangeArrowheads="1" noChangeShapeType="1" noTextEdit="1"/>
          </p:cNvSpPr>
          <p:nvPr/>
        </p:nvSpPr>
        <p:spPr bwMode="auto">
          <a:xfrm>
            <a:off x="5715008" y="4857760"/>
            <a:ext cx="2520950" cy="1042988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i="1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Times New Roman"/>
                <a:cs typeface="Times New Roman"/>
              </a:rPr>
              <a:t>46,235</a:t>
            </a:r>
          </a:p>
        </p:txBody>
      </p:sp>
      <p:sp>
        <p:nvSpPr>
          <p:cNvPr id="8" name="WordArt 8"/>
          <p:cNvSpPr>
            <a:spLocks noChangeArrowheads="1" noChangeShapeType="1" noTextEdit="1"/>
          </p:cNvSpPr>
          <p:nvPr/>
        </p:nvSpPr>
        <p:spPr bwMode="auto">
          <a:xfrm>
            <a:off x="1115616" y="3225998"/>
            <a:ext cx="1296144" cy="431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46,03+8,7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2499" y="669731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Тема урока: </a:t>
            </a:r>
            <a:endParaRPr lang="ru-RU" sz="2000" b="1" dirty="0"/>
          </a:p>
        </p:txBody>
      </p:sp>
      <p:pic>
        <p:nvPicPr>
          <p:cNvPr id="25602" name="Picture 2" descr="https://im1-tub-ru.yandex.net/i?id=17cdf36ad7da3b90929b7d4f4d15d24e&amp;n=33&amp;h=215&amp;w=3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846179">
            <a:off x="6536032" y="3453322"/>
            <a:ext cx="1820912" cy="11972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053947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1037</TotalTime>
  <Words>353</Words>
  <Application>Microsoft Office PowerPoint</Application>
  <PresentationFormat>Экран (4:3)</PresentationFormat>
  <Paragraphs>240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Остин</vt:lpstr>
      <vt:lpstr>     Без знания дробей никто не может быть сведущим в математике</vt:lpstr>
      <vt:lpstr>В добрый путь!</vt:lpstr>
      <vt:lpstr> 7651;   23, 09;    389;   34,57;     1246 ; 1,246;      0,4;       0,2;    73,067;      3437</vt:lpstr>
      <vt:lpstr>389 + 7651 = 8040;   3437 + 1246 = 4683 </vt:lpstr>
      <vt:lpstr>Расположите числа в порядке возрастания</vt:lpstr>
      <vt:lpstr>Слайд 6</vt:lpstr>
      <vt:lpstr>Слайд 7</vt:lpstr>
      <vt:lpstr>46,24 и 33,1 - Алексей и Роман – 1 ряд  33,08 и 64,6 – Семён и Виталий– 2ряд  40,13 и 40,9 – Тимур и Богдан-3 ряд</vt:lpstr>
      <vt:lpstr>Сложение  десятичных дробей</vt:lpstr>
      <vt:lpstr>46,24 и 33,1 - Алексей и Роман – 79,34  33,08 и 64,6 – Семён и Виталий– 97,68  40,13 и 40,9 – Тимур и Богдан – 81,03 </vt:lpstr>
      <vt:lpstr>Алгоритм сложения  десятичных дробей</vt:lpstr>
      <vt:lpstr>Слайд 12</vt:lpstr>
      <vt:lpstr>1 ряд -23, 09+1,246= 24,336 2 ряд -73,067+0,4= 73,467 3 ряд -34,57 +0,2 = 34,87 </vt:lpstr>
      <vt:lpstr>1.  Рабочая тетрадь, стр. 101, №2   2. Учебник, стр. 193, №1215   3. Учебник, стр. 192, №1213 -  1 вариант - а,в, д;   2 вариант - б,г,е.   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 знания дробей никто не может быть сведущим в математике </dc:title>
  <dc:creator>Мария</dc:creator>
  <cp:lastModifiedBy>valerik150119@hotmail.ru</cp:lastModifiedBy>
  <cp:revision>61</cp:revision>
  <dcterms:created xsi:type="dcterms:W3CDTF">2014-02-23T06:48:50Z</dcterms:created>
  <dcterms:modified xsi:type="dcterms:W3CDTF">2016-08-09T11:55:49Z</dcterms:modified>
</cp:coreProperties>
</file>