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76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5" r:id="rId18"/>
    <p:sldId id="258" r:id="rId19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26" y="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B150-EF3C-4962-82BD-A107606914C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3D9E-8EB2-4FE1-B5E9-0DB42CDFF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B150-EF3C-4962-82BD-A107606914C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3D9E-8EB2-4FE1-B5E9-0DB42CDFF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B150-EF3C-4962-82BD-A107606914C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3D9E-8EB2-4FE1-B5E9-0DB42CDFF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B150-EF3C-4962-82BD-A107606914C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3D9E-8EB2-4FE1-B5E9-0DB42CDFF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B150-EF3C-4962-82BD-A107606914C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3D9E-8EB2-4FE1-B5E9-0DB42CDFF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B150-EF3C-4962-82BD-A107606914C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3D9E-8EB2-4FE1-B5E9-0DB42CDFF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B150-EF3C-4962-82BD-A107606914C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3D9E-8EB2-4FE1-B5E9-0DB42CDFF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B150-EF3C-4962-82BD-A107606914C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3D9E-8EB2-4FE1-B5E9-0DB42CDFF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B150-EF3C-4962-82BD-A107606914C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3D9E-8EB2-4FE1-B5E9-0DB42CDFF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B150-EF3C-4962-82BD-A107606914C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3D9E-8EB2-4FE1-B5E9-0DB42CDFF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E5B150-EF3C-4962-82BD-A107606914C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3D3D9E-8EB2-4FE1-B5E9-0DB42CDFF7C4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17" name="Group 16"/>
          <p:cNvGrpSpPr/>
          <p:nvPr/>
        </p:nvGrpSpPr>
        <p:grpSpPr>
          <a:xfrm>
            <a:off x="4718762" y="993075"/>
            <a:ext cx="1847138" cy="1530439"/>
            <a:chOff x="4718762" y="993075"/>
            <a:chExt cx="1847138" cy="1530439"/>
          </a:xfrm>
        </p:grpSpPr>
        <p:sp>
          <p:nvSpPr>
            <p:cNvPr id="32" name="Oval 31"/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Oval 32"/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Oval 28"/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Oval 30"/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Oval 27"/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Oval 29"/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Oval 33"/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Oval 34"/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roup 134"/>
          <p:cNvGrpSpPr/>
          <p:nvPr/>
        </p:nvGrpSpPr>
        <p:grpSpPr>
          <a:xfrm>
            <a:off x="-9" y="-16"/>
            <a:ext cx="9252346" cy="6858038"/>
            <a:chOff x="-9" y="-16"/>
            <a:chExt cx="9252346" cy="6858038"/>
          </a:xfrm>
        </p:grpSpPr>
        <p:grpSp>
          <p:nvGrpSpPr>
            <p:cNvPr id="136" name="Group 638"/>
            <p:cNvGrpSpPr/>
            <p:nvPr/>
          </p:nvGrpSpPr>
          <p:grpSpPr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/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1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2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53" name="Freeform 75"/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5" name="Group 142"/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7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8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9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6" name="Group 147"/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3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4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5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7" name="Group 172"/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9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0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41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8" name="Group 177"/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5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6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7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229" name="Group 182"/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33" name="Freeform 82"/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</p:grpSp>
        <p:grpSp>
          <p:nvGrpSpPr>
            <p:cNvPr id="137" name="Group 669"/>
            <p:cNvGrpSpPr/>
            <p:nvPr/>
          </p:nvGrpSpPr>
          <p:grpSpPr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/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1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2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23" name="Freeform 82"/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0" name="Group 48"/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7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8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9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sp>
            <p:nvSpPr>
              <p:cNvPr id="213" name="Freeform 73"/>
              <p:cNvSpPr>
                <a:spLocks/>
              </p:cNvSpPr>
              <p:nvPr/>
            </p:nvSpPr>
            <p:spPr bwMode="auto">
              <a:xfrm rot="1542474">
                <a:off x="7058065" y="3702660"/>
                <a:ext cx="879" cy="175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grpSp>
            <p:nvGrpSpPr>
              <p:cNvPr id="182" name="Group 63"/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/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9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0" name="Freeform 81"/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11" name="Freeform 82"/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3" name="Group 87"/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/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5" name="Freeform 22"/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6" name="Freeform 23"/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7" name="Freeform 24"/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4" name="Group 92"/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/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1" name="Freeform 50"/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2" name="Freeform 51"/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203" name="Freeform 52"/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5" name="Group 97"/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/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7" name="Freeform 29"/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8" name="Freeform 30"/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9" name="Freeform 31"/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  <a:ex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86" name="Group 102"/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3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4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5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87" name="Group 112"/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/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89" name="Freeform 36"/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0" name="Freeform 37"/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91" name="Freeform 38"/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  <p:grpSp>
          <p:nvGrpSpPr>
            <p:cNvPr id="138" name="Group 715"/>
            <p:cNvGrpSpPr/>
            <p:nvPr/>
          </p:nvGrpSpPr>
          <p:grpSpPr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/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/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6" name="Freeform 87"/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7" name="Freeform 88"/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8" name="Freeform 89"/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26" name="Freeform 89"/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0" name="Group 134"/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/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4" name="Freeform 82"/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1" name="Group 154"/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8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9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70" name="Freeform 75"/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2" name="Group 164"/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/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4" name="Freeform 73"/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5" name="Freeform 74"/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6" name="Freeform 75"/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3" name="Group 48"/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/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0" name="Freeform 43"/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1" name="Freeform 44"/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62" name="Freeform 45"/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4" name="Group 53"/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/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6" name="Freeform 57"/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7" name="Freeform 58"/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8" name="Freeform 59"/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</p:grpSp>
          <p:grpSp>
            <p:nvGrpSpPr>
              <p:cNvPr id="145" name="Group 58"/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/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2" name="Freeform 64"/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3" name="Freeform 65"/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4" name="Freeform 66"/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  <p:grpSp>
            <p:nvGrpSpPr>
              <p:cNvPr id="146" name="Group 63"/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/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8" name="Freeform 71"/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49" name="Freeform 72"/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/>
                </a:p>
              </p:txBody>
            </p:sp>
            <p:sp>
              <p:nvSpPr>
                <p:cNvPr id="150" name="Freeform 73"/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pPr marL="0" algn="l" defTabSz="457200" rtl="0" eaLnBrk="1" latinLnBrk="0" hangingPunct="1"/>
                  <a:endParaRPr lang="en-US"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endParaRPr>
                </a:p>
              </p:txBody>
            </p:sp>
          </p:grp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09442" y="675724"/>
            <a:ext cx="7125113" cy="9244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1807361"/>
            <a:ext cx="7125112" cy="40514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37344" y="595181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ABE5B150-EF3C-4962-82BD-A107606914CD}" type="datetimeFigureOut">
              <a:rPr lang="ru-RU" smtClean="0"/>
              <a:pPr/>
              <a:t>14.04.2020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80945" y="5951810"/>
            <a:ext cx="5256399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572658" y="5951810"/>
            <a:ext cx="608287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B33D3D9E-8EB2-4FE1-B5E9-0DB42CDFF7C4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7200" rtl="0" eaLnBrk="1" latinLnBrk="0" hangingPunct="1">
        <a:spcBef>
          <a:spcPct val="0"/>
        </a:spcBef>
        <a:buNone/>
        <a:defRPr sz="3200" kern="120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>
            <a:lumMod val="75000"/>
            <a:lumOff val="25000"/>
          </a:schemeClr>
        </a:buClr>
        <a:buFont typeface="Wingdings 2" charset="2"/>
        <a:buChar char="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7" Type="http://schemas.openxmlformats.org/officeDocument/2006/relationships/image" Target="../media/image4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jpe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7" Type="http://schemas.openxmlformats.org/officeDocument/2006/relationships/image" Target="../media/image58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jpe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7" Type="http://schemas.openxmlformats.org/officeDocument/2006/relationships/image" Target="../media/image63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wmf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wmf"/><Relationship Id="rId5" Type="http://schemas.openxmlformats.org/officeDocument/2006/relationships/image" Target="../media/image69.gif"/><Relationship Id="rId4" Type="http://schemas.openxmlformats.org/officeDocument/2006/relationships/image" Target="../media/image6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6.png"/><Relationship Id="rId5" Type="http://schemas.openxmlformats.org/officeDocument/2006/relationships/image" Target="../media/image75.jpeg"/><Relationship Id="rId4" Type="http://schemas.openxmlformats.org/officeDocument/2006/relationships/image" Target="../media/image74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hyperlink" Target="http://svetlanal.narod.ru/nature/nature52.gif" TargetMode="External"/><Relationship Id="rId3" Type="http://schemas.openxmlformats.org/officeDocument/2006/relationships/hyperlink" Target="http://www.visualphotos.com/photo/2x4048920/side_profile_of_a_woman_carrying_shopping_bags_in_zz030020.jpg" TargetMode="External"/><Relationship Id="rId7" Type="http://schemas.openxmlformats.org/officeDocument/2006/relationships/hyperlink" Target="http://upload.wikimedia.org/wikipedia/commons/thumb/9/93/Nuvola_weather_snow.svg/419px-Nuvola_weather_snow.svg.png" TargetMode="External"/><Relationship Id="rId2" Type="http://schemas.openxmlformats.org/officeDocument/2006/relationships/hyperlink" Target="https://omel.ucoz.ru/index/prezentacii/0-45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img-fotki.yandex.ru/get/5114/134981595.72/0_74226_fc52ca74_XL" TargetMode="External"/><Relationship Id="rId5" Type="http://schemas.openxmlformats.org/officeDocument/2006/relationships/hyperlink" Target="http://www.goodclipart.ru/data/multiki/CARTOONS04/c1/CX3740.png" TargetMode="External"/><Relationship Id="rId10" Type="http://schemas.openxmlformats.org/officeDocument/2006/relationships/hyperlink" Target="http://dogs-dog.ru/sites/default/files/barer.gif" TargetMode="External"/><Relationship Id="rId4" Type="http://schemas.openxmlformats.org/officeDocument/2006/relationships/hyperlink" Target="http://www.goodclipart.ru/data/multiki/CARTOONS10/ac/CZ2620.png" TargetMode="External"/><Relationship Id="rId9" Type="http://schemas.openxmlformats.org/officeDocument/2006/relationships/hyperlink" Target="http://www.clker.com/cliparts/j/o/V/B/o/V/cloud-rain-hi.png" TargetMode="Externa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openxmlformats.org/officeDocument/2006/relationships/slide" Target="slide11.xml"/><Relationship Id="rId3" Type="http://schemas.openxmlformats.org/officeDocument/2006/relationships/slide" Target="slide4.xml"/><Relationship Id="rId7" Type="http://schemas.openxmlformats.org/officeDocument/2006/relationships/slide" Target="slide5.xml"/><Relationship Id="rId12" Type="http://schemas.openxmlformats.org/officeDocument/2006/relationships/slide" Target="slide12.xml"/><Relationship Id="rId2" Type="http://schemas.openxmlformats.org/officeDocument/2006/relationships/slide" Target="slide3.xml"/><Relationship Id="rId16" Type="http://schemas.openxmlformats.org/officeDocument/2006/relationships/slide" Target="slide17.xml"/><Relationship Id="rId1" Type="http://schemas.openxmlformats.org/officeDocument/2006/relationships/slideLayout" Target="../slideLayouts/slideLayout7.xml"/><Relationship Id="rId6" Type="http://schemas.openxmlformats.org/officeDocument/2006/relationships/slide" Target="slide7.xml"/><Relationship Id="rId11" Type="http://schemas.openxmlformats.org/officeDocument/2006/relationships/slide" Target="slide14.xml"/><Relationship Id="rId5" Type="http://schemas.openxmlformats.org/officeDocument/2006/relationships/slide" Target="slide6.xml"/><Relationship Id="rId15" Type="http://schemas.openxmlformats.org/officeDocument/2006/relationships/slide" Target="slide9.xml"/><Relationship Id="rId10" Type="http://schemas.openxmlformats.org/officeDocument/2006/relationships/slide" Target="slide15.xml"/><Relationship Id="rId4" Type="http://schemas.openxmlformats.org/officeDocument/2006/relationships/slide" Target="slide13.xml"/><Relationship Id="rId9" Type="http://schemas.openxmlformats.org/officeDocument/2006/relationships/slide" Target="slide16.xml"/><Relationship Id="rId14" Type="http://schemas.openxmlformats.org/officeDocument/2006/relationships/slide" Target="slide10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image" Target="../media/image2.png"/><Relationship Id="rId7" Type="http://schemas.openxmlformats.org/officeDocument/2006/relationships/image" Target="../media/image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gif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7.jpeg"/><Relationship Id="rId7" Type="http://schemas.openxmlformats.org/officeDocument/2006/relationships/image" Target="../media/image21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3" Type="http://schemas.openxmlformats.org/officeDocument/2006/relationships/image" Target="../media/image24.gif"/><Relationship Id="rId7" Type="http://schemas.openxmlformats.org/officeDocument/2006/relationships/image" Target="../media/image28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gif"/><Relationship Id="rId5" Type="http://schemas.openxmlformats.org/officeDocument/2006/relationships/image" Target="../media/image26.gif"/><Relationship Id="rId4" Type="http://schemas.openxmlformats.org/officeDocument/2006/relationships/image" Target="../media/image25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7" Type="http://schemas.openxmlformats.org/officeDocument/2006/relationships/image" Target="../media/image39.png"/><Relationship Id="rId2" Type="http://schemas.openxmlformats.org/officeDocument/2006/relationships/slide" Target="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37.jpeg"/><Relationship Id="rId4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500166" y="1214422"/>
            <a:ext cx="6429420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ru-RU" sz="5400" b="1" cap="none" spc="0" dirty="0" smtClean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Кто что делает? (2)</a:t>
            </a:r>
            <a:endParaRPr lang="ru-RU" sz="5400" b="1" cap="none" spc="0" dirty="0">
              <a:ln w="11430"/>
              <a:solidFill>
                <a:srgbClr val="0070C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19200" y="3071810"/>
            <a:ext cx="65293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24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Формирование фразы из двух слов</a:t>
            </a:r>
            <a:endParaRPr lang="ru-RU" sz="24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0" y="0"/>
            <a:ext cx="428596" cy="50004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001024" y="0"/>
            <a:ext cx="542350" cy="35716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72528" y="0"/>
            <a:ext cx="571472" cy="35716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488" y="500042"/>
            <a:ext cx="3500462" cy="7858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Прыгает кто?</a:t>
            </a:r>
            <a:endParaRPr lang="ru-RU" sz="3200" dirty="0"/>
          </a:p>
        </p:txBody>
      </p:sp>
      <p:pic>
        <p:nvPicPr>
          <p:cNvPr id="8" name="Picture 2" descr="http://dogs-dog.ru/sites/default/files/barer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14348" y="3643314"/>
            <a:ext cx="2243153" cy="2403378"/>
          </a:xfrm>
          <a:prstGeom prst="rect">
            <a:avLst/>
          </a:prstGeom>
          <a:noFill/>
        </p:spPr>
      </p:pic>
      <p:pic>
        <p:nvPicPr>
          <p:cNvPr id="3076" name="Picture 4" descr="D:\рисунки\картинки\животные\дом.животн\КОЗА\C14-10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flipH="1">
            <a:off x="4429124" y="4143380"/>
            <a:ext cx="1951042" cy="1461530"/>
          </a:xfrm>
          <a:prstGeom prst="rect">
            <a:avLst/>
          </a:prstGeom>
          <a:noFill/>
        </p:spPr>
      </p:pic>
      <p:pic>
        <p:nvPicPr>
          <p:cNvPr id="11" name="Picture 2" descr="D:\рисунки\сюжетные картинки\игрушки, игры\C09-17 копия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214678" y="1500174"/>
            <a:ext cx="1161478" cy="2071642"/>
          </a:xfrm>
          <a:prstGeom prst="rect">
            <a:avLst/>
          </a:prstGeom>
          <a:noFill/>
        </p:spPr>
      </p:pic>
      <p:pic>
        <p:nvPicPr>
          <p:cNvPr id="12" name="Picture 3" descr="D:\рисунки\сюжетные картинки\игрушки, игры\3788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286512" y="1500174"/>
            <a:ext cx="1679522" cy="228601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4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5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7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8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9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822" tmFilter="0,0; 0.14,0.31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+0.2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78">
                                          <p:stCondLst>
                                            <p:cond delay="182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664" tmFilter="0.0,0.0;0.25,0.07;0.50,0.2;0.75,0.467;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0.026"/>
                                          </p:val>
                                        </p:tav>
                                        <p:tav tm="10000">
                                          <p:val>
                                            <p:strVal val="ppt_y+0.052"/>
                                          </p:val>
                                        </p:tav>
                                        <p:tav tm="15000">
                                          <p:val>
                                            <p:strVal val="ppt_y+0.078"/>
                                          </p:val>
                                        </p:tav>
                                        <p:tav tm="20000">
                                          <p:val>
                                            <p:strVal val="ppt_y+0.103"/>
                                          </p:val>
                                        </p:tav>
                                        <p:tav tm="30000">
                                          <p:val>
                                            <p:strVal val="ppt_y+0.151"/>
                                          </p:val>
                                        </p:tav>
                                        <p:tav tm="40000">
                                          <p:val>
                                            <p:strVal val="ppt_y+0.196"/>
                                          </p:val>
                                        </p:tav>
                                        <p:tav tm="50000">
                                          <p:val>
                                            <p:strVal val="ppt_y+0.236"/>
                                          </p:val>
                                        </p:tav>
                                        <p:tav tm="60000">
                                          <p:val>
                                            <p:strVal val="ppt_y+0.270"/>
                                          </p:val>
                                        </p:tav>
                                        <p:tav tm="70000">
                                          <p:val>
                                            <p:strVal val="ppt_y+0.297"/>
                                          </p:val>
                                        </p:tav>
                                        <p:tav tm="80000">
                                          <p:val>
                                            <p:strVal val="ppt_y+0.317"/>
                                          </p:val>
                                        </p:tav>
                                        <p:tav tm="90000">
                                          <p:val>
                                            <p:strVal val="ppt_y+0.329"/>
                                          </p:val>
                                        </p:tav>
                                        <p:tav tm="100000">
                                          <p:val>
                                            <p:strVal val="ppt_y+0.33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111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106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9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65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3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37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35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3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22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11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2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3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4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50000">
                                          <p:val>
                                            <p:strVal val="ppt_y-0.0123"/>
                                          </p:val>
                                        </p:tav>
                                        <p:tav tm="60000">
                                          <p:val>
                                            <p:strVal val="ppt_y-0.012"/>
                                          </p:val>
                                        </p:tav>
                                        <p:tav tm="70000">
                                          <p:val>
                                            <p:strVal val="ppt_y-0.010"/>
                                          </p:val>
                                        </p:tav>
                                        <p:tav tm="80000">
                                          <p:val>
                                            <p:strVal val="ppt_y-0.007"/>
                                          </p:val>
                                        </p:tav>
                                        <p:tav tm="90000">
                                          <p:val>
                                            <p:strVal val="ppt_y-0.004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80" accel="50000">
                                          <p:stCondLst>
                                            <p:cond delay="18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ppt_h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62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64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0" y="0"/>
            <a:ext cx="428596" cy="50004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001024" y="0"/>
            <a:ext cx="542350" cy="35716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72528" y="0"/>
            <a:ext cx="571472" cy="35716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488" y="500042"/>
            <a:ext cx="3500462" cy="7858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Спит кто?</a:t>
            </a:r>
            <a:endParaRPr lang="ru-RU" sz="3200" dirty="0"/>
          </a:p>
        </p:txBody>
      </p:sp>
      <p:pic>
        <p:nvPicPr>
          <p:cNvPr id="4098" name="Picture 2" descr="D:\рисунки\сюжетные картинки\спать\2к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7224" y="1643050"/>
            <a:ext cx="2214578" cy="2000489"/>
          </a:xfrm>
          <a:prstGeom prst="rect">
            <a:avLst/>
          </a:prstGeom>
          <a:noFill/>
        </p:spPr>
      </p:pic>
      <p:pic>
        <p:nvPicPr>
          <p:cNvPr id="4099" name="Picture 3" descr="D:\рисунки\сюжетные картинки\спать\C2E2413D.png"/>
          <p:cNvPicPr>
            <a:picLocks noChangeAspect="1" noChangeArrowheads="1"/>
          </p:cNvPicPr>
          <p:nvPr/>
        </p:nvPicPr>
        <p:blipFill>
          <a:blip r:embed="rId4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3500430" y="1500174"/>
            <a:ext cx="2786082" cy="2340481"/>
          </a:xfrm>
          <a:prstGeom prst="rect">
            <a:avLst/>
          </a:prstGeom>
          <a:noFill/>
        </p:spPr>
      </p:pic>
      <p:pic>
        <p:nvPicPr>
          <p:cNvPr id="4101" name="Picture 5" descr="D:\рисунки\сюжетные картинки\спать\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643050"/>
            <a:ext cx="1799298" cy="1897054"/>
          </a:xfrm>
          <a:prstGeom prst="rect">
            <a:avLst/>
          </a:prstGeom>
          <a:noFill/>
        </p:spPr>
      </p:pic>
      <p:pic>
        <p:nvPicPr>
          <p:cNvPr id="4102" name="Picture 6" descr="D:\рисунки\сюжетные картинки\спать\C17-25 копия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4286256"/>
            <a:ext cx="3467058" cy="1733529"/>
          </a:xfrm>
          <a:prstGeom prst="rect">
            <a:avLst/>
          </a:prstGeom>
          <a:noFill/>
        </p:spPr>
      </p:pic>
      <p:pic>
        <p:nvPicPr>
          <p:cNvPr id="4103" name="Picture 7" descr="D:\рисунки\сюжетные картинки\спать\Копия 2BA6A3B7.png"/>
          <p:cNvPicPr>
            <a:picLocks noChangeAspect="1" noChangeArrowheads="1"/>
          </p:cNvPicPr>
          <p:nvPr/>
        </p:nvPicPr>
        <p:blipFill>
          <a:blip r:embed="rId7" cstate="print">
            <a:lum contrast="40000"/>
          </a:blip>
          <a:srcRect/>
          <a:stretch>
            <a:fillRect/>
          </a:stretch>
        </p:blipFill>
        <p:spPr bwMode="auto">
          <a:xfrm>
            <a:off x="5143504" y="4143380"/>
            <a:ext cx="2571768" cy="172945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0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0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40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9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4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4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4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4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4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03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0" y="0"/>
            <a:ext cx="428596" cy="50004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001024" y="0"/>
            <a:ext cx="542350" cy="35716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72528" y="0"/>
            <a:ext cx="571472" cy="35716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488" y="500042"/>
            <a:ext cx="3500462" cy="7858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Лежит кто?</a:t>
            </a:r>
            <a:endParaRPr lang="ru-RU" sz="3200" dirty="0"/>
          </a:p>
        </p:txBody>
      </p:sp>
      <p:pic>
        <p:nvPicPr>
          <p:cNvPr id="5122" name="Picture 2" descr="D:\рисунки\сюжетные картинки\спать\10.05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28662" y="4143380"/>
            <a:ext cx="1741721" cy="2071702"/>
          </a:xfrm>
          <a:prstGeom prst="rect">
            <a:avLst/>
          </a:prstGeom>
          <a:noFill/>
        </p:spPr>
      </p:pic>
      <p:pic>
        <p:nvPicPr>
          <p:cNvPr id="5124" name="Picture 4" descr="D:\рисунки\сюжетные картинки\спать\C17-26 копи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7290" y="1428736"/>
            <a:ext cx="3286148" cy="2134710"/>
          </a:xfrm>
          <a:prstGeom prst="rect">
            <a:avLst/>
          </a:prstGeom>
          <a:noFill/>
        </p:spPr>
      </p:pic>
      <p:pic>
        <p:nvPicPr>
          <p:cNvPr id="5125" name="Picture 5" descr="D:\рисунки\сюжетные картинки\спать\Копия (в2) 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72132" y="1785926"/>
            <a:ext cx="2714644" cy="1769500"/>
          </a:xfrm>
          <a:prstGeom prst="rect">
            <a:avLst/>
          </a:prstGeom>
          <a:noFill/>
        </p:spPr>
      </p:pic>
      <p:pic>
        <p:nvPicPr>
          <p:cNvPr id="5126" name="Picture 6" descr="D:\рисунки\картинки\животные\дом.животн\ЛОШАДЬ\45606880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643570" y="4071942"/>
            <a:ext cx="2643206" cy="2367942"/>
          </a:xfrm>
          <a:prstGeom prst="rect">
            <a:avLst/>
          </a:prstGeom>
          <a:noFill/>
        </p:spPr>
      </p:pic>
      <p:pic>
        <p:nvPicPr>
          <p:cNvPr id="5127" name="Picture 7" descr="D:\рисунки\картинки\животные\дом.животн\СОБАКА\C14-03 копия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428992" y="4357694"/>
            <a:ext cx="2000264" cy="184234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1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2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4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1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8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4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1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0" dur="500"/>
                                        <p:tgtEl>
                                          <p:spTgt spid="51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0" y="0"/>
            <a:ext cx="428596" cy="50004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001024" y="0"/>
            <a:ext cx="542350" cy="35716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72528" y="0"/>
            <a:ext cx="571472" cy="35716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488" y="500042"/>
            <a:ext cx="3500462" cy="7858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Лежит что?</a:t>
            </a:r>
            <a:endParaRPr lang="ru-RU" sz="3200" dirty="0"/>
          </a:p>
        </p:txBody>
      </p:sp>
      <p:pic>
        <p:nvPicPr>
          <p:cNvPr id="6149" name="Picture 5" descr="D:\рисунки\картинки\школа\книга\97801178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28662" y="1571611"/>
            <a:ext cx="2714644" cy="2035983"/>
          </a:xfrm>
          <a:prstGeom prst="rect">
            <a:avLst/>
          </a:prstGeom>
          <a:noFill/>
        </p:spPr>
      </p:pic>
      <p:pic>
        <p:nvPicPr>
          <p:cNvPr id="6150" name="Picture 6" descr="D:\рисунки\картинки\школа\ручка\ручка красная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357686" y="2000240"/>
            <a:ext cx="1214446" cy="1214446"/>
          </a:xfrm>
          <a:prstGeom prst="rect">
            <a:avLst/>
          </a:prstGeom>
          <a:noFill/>
        </p:spPr>
      </p:pic>
      <p:pic>
        <p:nvPicPr>
          <p:cNvPr id="6151" name="Picture 7" descr="D:\рисунки\картинки\школа\тетрадь\47836410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500826" y="1643050"/>
            <a:ext cx="1571636" cy="2040602"/>
          </a:xfrm>
          <a:prstGeom prst="rect">
            <a:avLst/>
          </a:prstGeom>
          <a:noFill/>
        </p:spPr>
      </p:pic>
      <p:pic>
        <p:nvPicPr>
          <p:cNvPr id="6152" name="Picture 8" descr="D:\рисунки\картинки\школа\альбом\альбом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4143380"/>
            <a:ext cx="2917408" cy="1547821"/>
          </a:xfrm>
          <a:prstGeom prst="rect">
            <a:avLst/>
          </a:prstGeom>
          <a:noFill/>
        </p:spPr>
      </p:pic>
      <p:pic>
        <p:nvPicPr>
          <p:cNvPr id="6153" name="Picture 9" descr="D:\рисунки\картинки\школа\карандаш\карандаш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57818" y="4286256"/>
            <a:ext cx="1857388" cy="137897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1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4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1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61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61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1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61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5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0" y="0"/>
            <a:ext cx="428596" cy="50004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001024" y="0"/>
            <a:ext cx="542350" cy="35716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72528" y="0"/>
            <a:ext cx="571472" cy="35716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488" y="500042"/>
            <a:ext cx="3500462" cy="7858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Летит кто?</a:t>
            </a:r>
            <a:endParaRPr lang="ru-RU" sz="3200" dirty="0"/>
          </a:p>
        </p:txBody>
      </p:sp>
      <p:pic>
        <p:nvPicPr>
          <p:cNvPr id="7170" name="Picture 2" descr="D:\рисунки\картинки\животные\птицы\001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714488"/>
            <a:ext cx="2476517" cy="1857388"/>
          </a:xfrm>
          <a:prstGeom prst="rect">
            <a:avLst/>
          </a:prstGeom>
          <a:noFill/>
        </p:spPr>
      </p:pic>
      <p:pic>
        <p:nvPicPr>
          <p:cNvPr id="7171" name="Picture 3" descr="D:\рисунки\картинки\животные\насекомые\бабочка\161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2000240"/>
            <a:ext cx="2071702" cy="1557342"/>
          </a:xfrm>
          <a:prstGeom prst="rect">
            <a:avLst/>
          </a:prstGeom>
          <a:noFill/>
        </p:spPr>
      </p:pic>
      <p:pic>
        <p:nvPicPr>
          <p:cNvPr id="7172" name="Picture 4" descr="D:\рисунки\картинки\животные\насекомые\комар\04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1857364"/>
            <a:ext cx="2143140" cy="1628786"/>
          </a:xfrm>
          <a:prstGeom prst="rect">
            <a:avLst/>
          </a:prstGeom>
          <a:noFill/>
        </p:spPr>
      </p:pic>
      <p:pic>
        <p:nvPicPr>
          <p:cNvPr id="7173" name="Picture 5" descr="D:\рисунки\картинки\животные\насекомые\МУХА\397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643174" y="4357694"/>
            <a:ext cx="1214446" cy="1143008"/>
          </a:xfrm>
          <a:prstGeom prst="rect">
            <a:avLst/>
          </a:prstGeom>
          <a:noFill/>
        </p:spPr>
      </p:pic>
      <p:pic>
        <p:nvPicPr>
          <p:cNvPr id="7175" name="Picture 7" descr="D:\рисунки\картинки\животные\насекомые\пчела\214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2066" y="4214818"/>
            <a:ext cx="1928826" cy="135732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1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71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71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1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71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1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3" dur="1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/>
                                        <p:tgtEl>
                                          <p:spTgt spid="71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71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71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7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0" y="0"/>
            <a:ext cx="428596" cy="50004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001024" y="0"/>
            <a:ext cx="542350" cy="35716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72528" y="0"/>
            <a:ext cx="571472" cy="35716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488" y="500042"/>
            <a:ext cx="3500462" cy="7858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Летит что?</a:t>
            </a:r>
            <a:endParaRPr lang="ru-RU" sz="3200" dirty="0"/>
          </a:p>
        </p:txBody>
      </p:sp>
      <p:pic>
        <p:nvPicPr>
          <p:cNvPr id="8194" name="Picture 2" descr="D:\рисунки\картинки\транспорт\ВЕРТОЛЕТ\вертолёт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4347" y="1714488"/>
            <a:ext cx="3221723" cy="1785950"/>
          </a:xfrm>
          <a:prstGeom prst="rect">
            <a:avLst/>
          </a:prstGeom>
          <a:noFill/>
        </p:spPr>
      </p:pic>
      <p:pic>
        <p:nvPicPr>
          <p:cNvPr id="8195" name="Picture 3" descr="D:\рисунки\картинки\транспорт\САМОЛЕТ\Самолётик.png"/>
          <p:cNvPicPr>
            <a:picLocks noChangeAspect="1" noChangeArrowheads="1"/>
          </p:cNvPicPr>
          <p:nvPr/>
        </p:nvPicPr>
        <p:blipFill>
          <a:blip r:embed="rId4" cstate="print"/>
          <a:srcRect l="7937" t="24206" r="4761" b="16270"/>
          <a:stretch>
            <a:fillRect/>
          </a:stretch>
        </p:blipFill>
        <p:spPr bwMode="auto">
          <a:xfrm>
            <a:off x="2786049" y="4143380"/>
            <a:ext cx="2738457" cy="1867129"/>
          </a:xfrm>
          <a:prstGeom prst="rect">
            <a:avLst/>
          </a:prstGeom>
          <a:noFill/>
        </p:spPr>
      </p:pic>
      <p:pic>
        <p:nvPicPr>
          <p:cNvPr id="8196" name="Picture 4" descr="D:\рисунки\картинки\космос\ракета\Ракета.png"/>
          <p:cNvPicPr>
            <a:picLocks noChangeAspect="1" noChangeArrowheads="1"/>
          </p:cNvPicPr>
          <p:nvPr/>
        </p:nvPicPr>
        <p:blipFill>
          <a:blip r:embed="rId5" cstate="print"/>
          <a:srcRect l="10317" t="28174" b="12301"/>
          <a:stretch>
            <a:fillRect/>
          </a:stretch>
        </p:blipFill>
        <p:spPr bwMode="auto">
          <a:xfrm>
            <a:off x="5214942" y="1857364"/>
            <a:ext cx="3228985" cy="214314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19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/>
                                        <p:tgtEl>
                                          <p:spTgt spid="8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1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1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" dur="1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5000">
                                          <p:val>
                                            <p:strVal val="ppt_x+-0.0500*(ppt_x*0.9511+(1-ppt_y)*0.3090)"/>
                                          </p:val>
                                        </p:tav>
                                        <p:tav tm="10000">
                                          <p:val>
                                            <p:strVal val="ppt_x+-0.1000*(ppt_x*0.8090+(1-ppt_y)*0.5878)"/>
                                          </p:val>
                                        </p:tav>
                                        <p:tav tm="15000">
                                          <p:val>
                                            <p:strVal val="ppt_x+-0.1500*(ppt_x*0.5878+(1-ppt_y)*0.8090)"/>
                                          </p:val>
                                        </p:tav>
                                        <p:tav tm="20000">
                                          <p:val>
                                            <p:strVal val="ppt_x+-0.2000*(ppt_x*0.3090+(1-ppt_y)*0.9511)"/>
                                          </p:val>
                                        </p:tav>
                                        <p:tav tm="25000">
                                          <p:val>
                                            <p:strVal val="ppt_x+-0.2500*(ppt_x*-0.0000+(1-ppt_y)*1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x+-0.3000*(ppt_x*-0.3090+(1-ppt_y)*0.9511)"/>
                                          </p:val>
                                        </p:tav>
                                        <p:tav tm="35000">
                                          <p:val>
                                            <p:strVal val="ppt_x+-0.3500*(ppt_x*-0.5878+(1-ppt_y)*0.8090)"/>
                                          </p:val>
                                        </p:tav>
                                        <p:tav tm="40000">
                                          <p:val>
                                            <p:strVal val="ppt_x+-0.4000*(ppt_x*-0.8090+(1-ppt_y)*0.5878)"/>
                                          </p:val>
                                        </p:tav>
                                        <p:tav tm="45000">
                                          <p:val>
                                            <p:strVal val="ppt_x+-0.4500*(ppt_x*-0.9511+(1-ppt_y)*0.3090)"/>
                                          </p:val>
                                        </p:tav>
                                        <p:tav tm="50000">
                                          <p:val>
                                            <p:strVal val="ppt_x+-0.5000*(ppt_x*-1.0000+(1-ppt_y)*-0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x+-0.5500*(ppt_x*-0.9511+(1-ppt_y)*-0.3090)"/>
                                          </p:val>
                                        </p:tav>
                                        <p:tav tm="60000">
                                          <p:val>
                                            <p:strVal val="ppt_x+-0.6000*(ppt_x*-0.8090+(1-ppt_y)*-0.5878)"/>
                                          </p:val>
                                        </p:tav>
                                        <p:tav tm="65000">
                                          <p:val>
                                            <p:strVal val="ppt_x+-0.6500*(ppt_x*-0.5878+(1-ppt_y)*-0.8090)"/>
                                          </p:val>
                                        </p:tav>
                                        <p:tav tm="70000">
                                          <p:val>
                                            <p:strVal val="ppt_x+-0.7000*(ppt_x*-0.3090+(1-ppt_y)*-0.9511)"/>
                                          </p:val>
                                        </p:tav>
                                        <p:tav tm="75000">
                                          <p:val>
                                            <p:strVal val="ppt_x+-0.7500*(ppt_x*0.0000+(1-ppt_y)*-1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x+-0.8000*(ppt_x*0.3090+(1-ppt_y)*-0.9511)"/>
                                          </p:val>
                                        </p:tav>
                                        <p:tav tm="85000">
                                          <p:val>
                                            <p:strVal val="ppt_x+-0.8500*(ppt_x*0.5878+(1-ppt_y)*-0.8090)"/>
                                          </p:val>
                                        </p:tav>
                                        <p:tav tm="90000">
                                          <p:val>
                                            <p:strVal val="ppt_x+-0.9000*(ppt_x*0.8090+(1-ppt_y)*-0.5878)"/>
                                          </p:val>
                                        </p:tav>
                                        <p:tav tm="95000">
                                          <p:val>
                                            <p:strVal val="ppt_x+-0.9500*(ppt_x*0.9511+(1-ppt_y)*-0.3090)"/>
                                          </p:val>
                                        </p:tav>
                                        <p:tav tm="100000">
                                          <p:val>
                                            <p:strVal val="ppt_x+-1.0000*(ppt_x*1.0000+(1-ppt_y)*0.0000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8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5000">
                                          <p:val>
                                            <p:strVal val="ppt_y+-0.0500*(ppt_x*0.3090-(1-ppt_y)*0.9511)"/>
                                          </p:val>
                                        </p:tav>
                                        <p:tav tm="10000">
                                          <p:val>
                                            <p:strVal val="ppt_y+-0.1000*(ppt_x*0.5878-(1-ppt_y)*0.8090)"/>
                                          </p:val>
                                        </p:tav>
                                        <p:tav tm="15000">
                                          <p:val>
                                            <p:strVal val="ppt_y+-0.1500*(ppt_x*0.8090-(1-ppt_y)*0.5878)"/>
                                          </p:val>
                                        </p:tav>
                                        <p:tav tm="20000">
                                          <p:val>
                                            <p:strVal val="ppt_y+-0.2000*(ppt_x*0.9511-(1-ppt_y)*0.3090)"/>
                                          </p:val>
                                        </p:tav>
                                        <p:tav tm="25000">
                                          <p:val>
                                            <p:strVal val="ppt_y+-0.2500*(ppt_x*1.0000-(1-ppt_y)*-0.0000)"/>
                                          </p:val>
                                        </p:tav>
                                        <p:tav tm="30000">
                                          <p:val>
                                            <p:strVal val="ppt_y+-0.3000*(ppt_x*0.9511-(1-ppt_y)*-0.3090)"/>
                                          </p:val>
                                        </p:tav>
                                        <p:tav tm="35000">
                                          <p:val>
                                            <p:strVal val="ppt_y+-0.3500*(ppt_x*0.8090-(1-ppt_y)*-0.5878)"/>
                                          </p:val>
                                        </p:tav>
                                        <p:tav tm="40000">
                                          <p:val>
                                            <p:strVal val="ppt_y+-0.4000*(ppt_x*0.5878-(1-ppt_y)*-0.8090)"/>
                                          </p:val>
                                        </p:tav>
                                        <p:tav tm="45000">
                                          <p:val>
                                            <p:strVal val="ppt_y+-0.4500*(ppt_x*0.3090-(1-ppt_y)*-0.9511)"/>
                                          </p:val>
                                        </p:tav>
                                        <p:tav tm="50000">
                                          <p:val>
                                            <p:strVal val="ppt_y+-0.5000*(ppt_x*-0.0000-(1-ppt_y)*-1.0000)"/>
                                          </p:val>
                                        </p:tav>
                                        <p:tav tm="55000">
                                          <p:val>
                                            <p:strVal val="ppt_y+-0.5500*(ppt_x*-0.3090-(1-ppt_y)*-0.9511)"/>
                                          </p:val>
                                        </p:tav>
                                        <p:tav tm="60000">
                                          <p:val>
                                            <p:strVal val="ppt_y+-0.6000*(ppt_x*-0.5878-(1-ppt_y)*-0.8090)"/>
                                          </p:val>
                                        </p:tav>
                                        <p:tav tm="65000">
                                          <p:val>
                                            <p:strVal val="ppt_y+-0.6500*(ppt_x*-0.8090-(1-ppt_y)*-0.5878)"/>
                                          </p:val>
                                        </p:tav>
                                        <p:tav tm="70000">
                                          <p:val>
                                            <p:strVal val="ppt_y+-0.7000*(ppt_x*-0.9511-(1-ppt_y)*-0.3090)"/>
                                          </p:val>
                                        </p:tav>
                                        <p:tav tm="75000">
                                          <p:val>
                                            <p:strVal val="ppt_y+-0.7500*(ppt_x*-1.0000-(1-ppt_y)*0.0000)"/>
                                          </p:val>
                                        </p:tav>
                                        <p:tav tm="80000">
                                          <p:val>
                                            <p:strVal val="ppt_y+-0.8000*(ppt_x*-0.9511-(1-ppt_y)*0.3090)"/>
                                          </p:val>
                                        </p:tav>
                                        <p:tav tm="85000">
                                          <p:val>
                                            <p:strVal val="ppt_y+-0.8500*(ppt_x*-0.8090-(1-ppt_y)*0.5878)"/>
                                          </p:val>
                                        </p:tav>
                                        <p:tav tm="90000">
                                          <p:val>
                                            <p:strVal val="ppt_y+-0.9000*(ppt_x*-0.5878-(1-ppt_y)*0.8090)"/>
                                          </p:val>
                                        </p:tav>
                                        <p:tav tm="95000">
                                          <p:val>
                                            <p:strVal val="ppt_y+-0.9500*(ppt_x*-0.3090-(1-ppt_y)*0.9511)"/>
                                          </p:val>
                                        </p:tav>
                                        <p:tav tm="100000">
                                          <p:val>
                                            <p:strVal val="ppt_y+-1.0000*(ppt_x*0.0000-(1-ppt_y)*1.0000)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96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0" y="0"/>
            <a:ext cx="428596" cy="50004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001024" y="0"/>
            <a:ext cx="542350" cy="35716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72528" y="0"/>
            <a:ext cx="571472" cy="35716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488" y="500042"/>
            <a:ext cx="3500462" cy="7858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Едет что?</a:t>
            </a:r>
            <a:endParaRPr lang="ru-RU" sz="3200" dirty="0"/>
          </a:p>
        </p:txBody>
      </p:sp>
      <p:pic>
        <p:nvPicPr>
          <p:cNvPr id="9218" name="Picture 2" descr="D:\рисунки\картинки\транспорт\автобус\490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5625" b="6249"/>
          <a:stretch>
            <a:fillRect/>
          </a:stretch>
        </p:blipFill>
        <p:spPr bwMode="auto">
          <a:xfrm>
            <a:off x="785786" y="1571612"/>
            <a:ext cx="2438400" cy="1428760"/>
          </a:xfrm>
          <a:prstGeom prst="rect">
            <a:avLst/>
          </a:prstGeom>
          <a:noFill/>
        </p:spPr>
      </p:pic>
      <p:pic>
        <p:nvPicPr>
          <p:cNvPr id="9219" name="Picture 3" descr="D:\рисунки\картинки\транспорт\автомобиль\2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72264" y="1500174"/>
            <a:ext cx="1857388" cy="1342346"/>
          </a:xfrm>
          <a:prstGeom prst="rect">
            <a:avLst/>
          </a:prstGeom>
          <a:noFill/>
        </p:spPr>
      </p:pic>
      <p:pic>
        <p:nvPicPr>
          <p:cNvPr id="9220" name="Picture 4" descr="D:\рисунки\картинки\транспорт\ВЕЛОСИПЕД\prd000n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857356" y="3286124"/>
            <a:ext cx="1643074" cy="1034528"/>
          </a:xfrm>
          <a:prstGeom prst="rect">
            <a:avLst/>
          </a:prstGeom>
          <a:noFill/>
        </p:spPr>
      </p:pic>
      <p:pic>
        <p:nvPicPr>
          <p:cNvPr id="9221" name="Picture 5" descr="D:\рисунки\картинки\транспорт\мотоцикл\MCYCL003.WM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500694" y="3143248"/>
            <a:ext cx="2152645" cy="1217623"/>
          </a:xfrm>
          <a:prstGeom prst="rect">
            <a:avLst/>
          </a:prstGeom>
          <a:noFill/>
        </p:spPr>
      </p:pic>
      <p:pic>
        <p:nvPicPr>
          <p:cNvPr id="9222" name="Picture 6" descr="D:\рисунки\картинки\транспорт\ПОЕЗД\533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9406"/>
          <a:stretch>
            <a:fillRect/>
          </a:stretch>
        </p:blipFill>
        <p:spPr bwMode="auto">
          <a:xfrm>
            <a:off x="571472" y="4786322"/>
            <a:ext cx="2931008" cy="1771656"/>
          </a:xfrm>
          <a:prstGeom prst="rect">
            <a:avLst/>
          </a:prstGeom>
          <a:noFill/>
        </p:spPr>
      </p:pic>
      <p:pic>
        <p:nvPicPr>
          <p:cNvPr id="9223" name="Picture 7" descr="D:\рисунки\картинки\транспорт\трактор\AGRIV005.WMF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215074" y="4572008"/>
            <a:ext cx="2214578" cy="181303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2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92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19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92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92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92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1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92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92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2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2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92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9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23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0" y="0"/>
            <a:ext cx="428596" cy="50004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001024" y="0"/>
            <a:ext cx="542350" cy="35716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72528" y="0"/>
            <a:ext cx="571472" cy="35716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488" y="500042"/>
            <a:ext cx="3500462" cy="7858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Читает кто?</a:t>
            </a:r>
            <a:endParaRPr lang="ru-RU" sz="3200" dirty="0"/>
          </a:p>
        </p:txBody>
      </p:sp>
      <p:pic>
        <p:nvPicPr>
          <p:cNvPr id="10242" name="Picture 2" descr="D:\рисунки\сюжетные картинки\уроки\читать\429.png"/>
          <p:cNvPicPr>
            <a:picLocks noChangeAspect="1" noChangeArrowheads="1"/>
          </p:cNvPicPr>
          <p:nvPr/>
        </p:nvPicPr>
        <p:blipFill>
          <a:blip r:embed="rId3" cstate="print"/>
          <a:srcRect l="26562" r="20703"/>
          <a:stretch>
            <a:fillRect/>
          </a:stretch>
        </p:blipFill>
        <p:spPr bwMode="auto">
          <a:xfrm>
            <a:off x="2643174" y="1500174"/>
            <a:ext cx="1500198" cy="2133600"/>
          </a:xfrm>
          <a:prstGeom prst="rect">
            <a:avLst/>
          </a:prstGeom>
          <a:noFill/>
        </p:spPr>
      </p:pic>
      <p:pic>
        <p:nvPicPr>
          <p:cNvPr id="10243" name="Picture 3" descr="D:\рисунки\сюжетные картинки\уроки\читать\4FD3AB86.png"/>
          <p:cNvPicPr>
            <a:picLocks noChangeAspect="1" noChangeArrowheads="1"/>
          </p:cNvPicPr>
          <p:nvPr/>
        </p:nvPicPr>
        <p:blipFill>
          <a:blip r:embed="rId4" cstate="print">
            <a:lum bright="-20000" contrast="40000"/>
          </a:blip>
          <a:srcRect l="5319" t="11428"/>
          <a:stretch>
            <a:fillRect/>
          </a:stretch>
        </p:blipFill>
        <p:spPr bwMode="auto">
          <a:xfrm>
            <a:off x="5715008" y="1571612"/>
            <a:ext cx="2571768" cy="1791568"/>
          </a:xfrm>
          <a:prstGeom prst="rect">
            <a:avLst/>
          </a:prstGeom>
          <a:noFill/>
        </p:spPr>
      </p:pic>
      <p:pic>
        <p:nvPicPr>
          <p:cNvPr id="10244" name="Picture 4" descr="D:\рисунки\сюжетные картинки\уроки\читать\390.jpg"/>
          <p:cNvPicPr>
            <a:picLocks noChangeAspect="1" noChangeArrowheads="1"/>
          </p:cNvPicPr>
          <p:nvPr/>
        </p:nvPicPr>
        <p:blipFill>
          <a:blip r:embed="rId5" cstate="print"/>
          <a:srcRect l="20375" r="1982"/>
          <a:stretch>
            <a:fillRect/>
          </a:stretch>
        </p:blipFill>
        <p:spPr bwMode="auto">
          <a:xfrm>
            <a:off x="4500562" y="3929066"/>
            <a:ext cx="2145658" cy="2072602"/>
          </a:xfrm>
          <a:prstGeom prst="rect">
            <a:avLst/>
          </a:prstGeom>
          <a:noFill/>
        </p:spPr>
      </p:pic>
      <p:pic>
        <p:nvPicPr>
          <p:cNvPr id="10245" name="Picture 5" descr="D:\рисунки\сюжетные картинки\мебель\15.11.png"/>
          <p:cNvPicPr>
            <a:picLocks noChangeAspect="1" noChangeArrowheads="1"/>
          </p:cNvPicPr>
          <p:nvPr/>
        </p:nvPicPr>
        <p:blipFill>
          <a:blip r:embed="rId6" cstate="print">
            <a:lum contrast="40000"/>
          </a:blip>
          <a:srcRect l="51667"/>
          <a:stretch>
            <a:fillRect/>
          </a:stretch>
        </p:blipFill>
        <p:spPr bwMode="auto">
          <a:xfrm flipH="1">
            <a:off x="928662" y="3571876"/>
            <a:ext cx="2131730" cy="2700078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02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4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2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4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14348" y="1142984"/>
            <a:ext cx="7715304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dirty="0">
                <a:hlinkClick r:id="rId2"/>
              </a:rPr>
              <a:t>https://omel.ucoz.ru/index/prezentacii/0-45</a:t>
            </a:r>
            <a:endParaRPr lang="ru-RU" sz="1400" dirty="0"/>
          </a:p>
          <a:p>
            <a:r>
              <a:rPr lang="en-US" sz="1400" dirty="0" smtClean="0">
                <a:hlinkClick r:id="rId3"/>
              </a:rPr>
              <a:t>http://www.visualphotos.com/photo/2x4048920/side_profile_of_a_woman_carrying_shopping_bags_in_zz030020.jpg</a:t>
            </a:r>
            <a:r>
              <a:rPr lang="ru-RU" sz="1400" dirty="0" smtClean="0"/>
              <a:t> (мама идет)</a:t>
            </a:r>
          </a:p>
          <a:p>
            <a:r>
              <a:rPr lang="ru-RU" sz="1400" dirty="0" smtClean="0">
                <a:hlinkClick r:id="rId4"/>
              </a:rPr>
              <a:t>http</a:t>
            </a:r>
            <a:r>
              <a:rPr lang="ru-RU" sz="1400" dirty="0">
                <a:hlinkClick r:id="rId4"/>
              </a:rPr>
              <a:t>://</a:t>
            </a:r>
            <a:r>
              <a:rPr lang="ru-RU" sz="1400" dirty="0" smtClean="0">
                <a:hlinkClick r:id="rId4"/>
              </a:rPr>
              <a:t>www.goodclipart.ru/data/multiki/CARTOONS10/ac/CZ2620.png</a:t>
            </a:r>
            <a:r>
              <a:rPr lang="ru-RU" sz="1400" dirty="0" smtClean="0"/>
              <a:t> (папа идет)</a:t>
            </a:r>
          </a:p>
          <a:p>
            <a:r>
              <a:rPr lang="en-US" sz="1400" dirty="0" smtClean="0">
                <a:hlinkClick r:id="rId5"/>
              </a:rPr>
              <a:t>http://www.goodclipart.ru/data/multiki/CARTOONS04/c1/CX3740.png</a:t>
            </a:r>
            <a:r>
              <a:rPr lang="ru-RU" sz="1400" dirty="0" smtClean="0"/>
              <a:t> (дедушка идет)</a:t>
            </a:r>
          </a:p>
          <a:p>
            <a:r>
              <a:rPr lang="en-US" sz="1400" dirty="0" smtClean="0">
                <a:hlinkClick r:id="rId6"/>
              </a:rPr>
              <a:t>http://img-fotki.yandex.ru/get/5114/134981595.72/0_74226_fc52ca74_XL</a:t>
            </a:r>
            <a:r>
              <a:rPr lang="ru-RU" sz="1400" dirty="0" smtClean="0"/>
              <a:t> (снег)</a:t>
            </a:r>
          </a:p>
          <a:p>
            <a:r>
              <a:rPr lang="en-US" sz="1400" dirty="0" smtClean="0">
                <a:hlinkClick r:id="rId7"/>
              </a:rPr>
              <a:t>http://upload.wikimedia.org/wikipedia/commons/thumb/9/93/Nuvola_weather_snow.svg/419px-Nuvola_weather_snow.svg.png</a:t>
            </a:r>
            <a:r>
              <a:rPr lang="ru-RU" sz="1400" dirty="0" smtClean="0"/>
              <a:t> (снег)</a:t>
            </a:r>
          </a:p>
          <a:p>
            <a:r>
              <a:rPr lang="en-US" sz="1400" dirty="0" smtClean="0">
                <a:hlinkClick r:id="rId8"/>
              </a:rPr>
              <a:t>http://svetlanal.narod.ru/nature/nature52.gif</a:t>
            </a:r>
            <a:r>
              <a:rPr lang="ru-RU" sz="1400" dirty="0" smtClean="0"/>
              <a:t> (дождь)</a:t>
            </a:r>
          </a:p>
          <a:p>
            <a:r>
              <a:rPr lang="en-US" sz="1400" dirty="0" smtClean="0">
                <a:hlinkClick r:id="rId9"/>
              </a:rPr>
              <a:t>http://www.clker.com/cliparts/j/o/V/B/o/V/cloud-rain-hi.png</a:t>
            </a:r>
            <a:r>
              <a:rPr lang="ru-RU" sz="1400" dirty="0" smtClean="0"/>
              <a:t> (дождь)</a:t>
            </a:r>
          </a:p>
          <a:p>
            <a:r>
              <a:rPr lang="en-US" sz="1400" dirty="0" smtClean="0">
                <a:hlinkClick r:id="rId10"/>
              </a:rPr>
              <a:t>http://dogs-</a:t>
            </a:r>
            <a:r>
              <a:rPr lang="en-US" sz="1400" dirty="0" err="1" smtClean="0">
                <a:hlinkClick r:id="rId10"/>
              </a:rPr>
              <a:t>dog.ru/sites/default/files/barer.gif</a:t>
            </a:r>
            <a:r>
              <a:rPr lang="ru-RU" sz="1400" dirty="0" smtClean="0"/>
              <a:t> (собака прыгает)</a:t>
            </a:r>
          </a:p>
          <a:p>
            <a:r>
              <a:rPr lang="ru-RU" sz="1400" dirty="0" smtClean="0"/>
              <a:t>Жукова Н.С. и др. Логопедия. Преодоление общего недоразвития речи у дошкольников: Кн. для логопеда / Н.С. Жукова, Е.М. </a:t>
            </a:r>
            <a:r>
              <a:rPr lang="ru-RU" sz="1400" dirty="0" err="1" smtClean="0"/>
              <a:t>Мастюкова</a:t>
            </a:r>
            <a:r>
              <a:rPr lang="ru-RU" sz="1400" dirty="0" smtClean="0"/>
              <a:t>, Т.Б. Филичева. –– Екатеринбург: АРД ЛТД, 1998. – 320с.</a:t>
            </a:r>
          </a:p>
          <a:p>
            <a:endParaRPr lang="ru-RU" sz="1400" dirty="0"/>
          </a:p>
        </p:txBody>
      </p:sp>
      <p:sp>
        <p:nvSpPr>
          <p:cNvPr id="3" name="TextBox 2"/>
          <p:cNvSpPr txBox="1"/>
          <p:nvPr/>
        </p:nvSpPr>
        <p:spPr>
          <a:xfrm>
            <a:off x="571472" y="428604"/>
            <a:ext cx="79296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Использованные материалы</a:t>
            </a:r>
            <a:endParaRPr lang="ru-RU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14348" y="642918"/>
            <a:ext cx="764386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22300" indent="-622300" algn="ctr"/>
            <a:r>
              <a:rPr lang="ru-RU" sz="2000" b="1" u="sng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Цель</a:t>
            </a:r>
            <a:r>
              <a:rPr lang="ru-RU" sz="2000" dirty="0" smtClean="0"/>
              <a:t>: научить детей подбирать названия предметов к названиям действий.</a:t>
            </a:r>
            <a:endParaRPr lang="ru-RU" sz="2000" dirty="0"/>
          </a:p>
        </p:txBody>
      </p:sp>
      <p:sp>
        <p:nvSpPr>
          <p:cNvPr id="3" name="Скругленный прямоугольник 2">
            <a:hlinkClick r:id="rId2" action="ppaction://hlinksldjump"/>
          </p:cNvPr>
          <p:cNvSpPr/>
          <p:nvPr/>
        </p:nvSpPr>
        <p:spPr>
          <a:xfrm>
            <a:off x="1000100" y="1785926"/>
            <a:ext cx="1200152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Идёт кто?</a:t>
            </a:r>
            <a:endParaRPr lang="ru-RU" sz="2800" dirty="0"/>
          </a:p>
        </p:txBody>
      </p:sp>
      <p:sp>
        <p:nvSpPr>
          <p:cNvPr id="4" name="Скругленный прямоугольник 3">
            <a:hlinkClick r:id="rId3" action="ppaction://hlinksldjump"/>
          </p:cNvPr>
          <p:cNvSpPr/>
          <p:nvPr/>
        </p:nvSpPr>
        <p:spPr>
          <a:xfrm>
            <a:off x="2428860" y="1785926"/>
            <a:ext cx="1200152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Идёт что?</a:t>
            </a:r>
            <a:endParaRPr lang="ru-RU" sz="2800" dirty="0"/>
          </a:p>
        </p:txBody>
      </p:sp>
      <p:sp>
        <p:nvSpPr>
          <p:cNvPr id="5" name="Скругленный прямоугольник 4">
            <a:hlinkClick r:id="rId4" action="ppaction://hlinksldjump"/>
          </p:cNvPr>
          <p:cNvSpPr/>
          <p:nvPr/>
        </p:nvSpPr>
        <p:spPr>
          <a:xfrm>
            <a:off x="928662" y="5143512"/>
            <a:ext cx="1200152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Лежит что?</a:t>
            </a:r>
            <a:endParaRPr lang="ru-RU" sz="2400" dirty="0"/>
          </a:p>
        </p:txBody>
      </p:sp>
      <p:sp>
        <p:nvSpPr>
          <p:cNvPr id="6" name="Скругленный прямоугольник 5">
            <a:hlinkClick r:id="rId5" action="ppaction://hlinksldjump"/>
          </p:cNvPr>
          <p:cNvSpPr/>
          <p:nvPr/>
        </p:nvSpPr>
        <p:spPr>
          <a:xfrm>
            <a:off x="5286380" y="1785926"/>
            <a:ext cx="1200152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Стоит кто? (звери)</a:t>
            </a:r>
            <a:endParaRPr lang="ru-RU" sz="2000" dirty="0"/>
          </a:p>
        </p:txBody>
      </p:sp>
      <p:sp>
        <p:nvSpPr>
          <p:cNvPr id="7" name="Скругленный прямоугольник 6">
            <a:hlinkClick r:id="rId6" action="ppaction://hlinksldjump"/>
          </p:cNvPr>
          <p:cNvSpPr/>
          <p:nvPr/>
        </p:nvSpPr>
        <p:spPr>
          <a:xfrm>
            <a:off x="6715140" y="1785926"/>
            <a:ext cx="1200152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Стоит что?</a:t>
            </a:r>
            <a:endParaRPr lang="ru-RU" sz="2800" dirty="0"/>
          </a:p>
        </p:txBody>
      </p:sp>
      <p:sp>
        <p:nvSpPr>
          <p:cNvPr id="8" name="Скругленный прямоугольник 7">
            <a:hlinkClick r:id="rId7" action="ppaction://hlinksldjump"/>
          </p:cNvPr>
          <p:cNvSpPr/>
          <p:nvPr/>
        </p:nvSpPr>
        <p:spPr>
          <a:xfrm>
            <a:off x="3857620" y="1785926"/>
            <a:ext cx="1200152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Стоит кто? (люди)</a:t>
            </a:r>
            <a:endParaRPr lang="ru-RU" sz="2000" dirty="0"/>
          </a:p>
        </p:txBody>
      </p:sp>
      <p:sp>
        <p:nvSpPr>
          <p:cNvPr id="9" name="Скругленный прямоугольник 8">
            <a:hlinkClick r:id="rId8" action="ppaction://hlinksldjump"/>
          </p:cNvPr>
          <p:cNvSpPr/>
          <p:nvPr/>
        </p:nvSpPr>
        <p:spPr>
          <a:xfrm>
            <a:off x="928662" y="3429000"/>
            <a:ext cx="1200152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Сидит кто?</a:t>
            </a:r>
            <a:endParaRPr lang="ru-RU" sz="2800" dirty="0"/>
          </a:p>
        </p:txBody>
      </p:sp>
      <p:sp>
        <p:nvSpPr>
          <p:cNvPr id="10" name="Скругленный прямоугольник 9">
            <a:hlinkClick r:id="rId9" action="ppaction://hlinksldjump"/>
          </p:cNvPr>
          <p:cNvSpPr/>
          <p:nvPr/>
        </p:nvSpPr>
        <p:spPr>
          <a:xfrm>
            <a:off x="5286380" y="5143512"/>
            <a:ext cx="1200152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Едет что?</a:t>
            </a:r>
            <a:endParaRPr lang="ru-RU" sz="2800" dirty="0"/>
          </a:p>
        </p:txBody>
      </p:sp>
      <p:sp>
        <p:nvSpPr>
          <p:cNvPr id="11" name="Скругленный прямоугольник 10">
            <a:hlinkClick r:id="rId10" action="ppaction://hlinksldjump"/>
          </p:cNvPr>
          <p:cNvSpPr/>
          <p:nvPr/>
        </p:nvSpPr>
        <p:spPr>
          <a:xfrm>
            <a:off x="3857620" y="5143512"/>
            <a:ext cx="1200152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Летит что?</a:t>
            </a:r>
            <a:endParaRPr lang="ru-RU" sz="2800" dirty="0"/>
          </a:p>
        </p:txBody>
      </p:sp>
      <p:sp>
        <p:nvSpPr>
          <p:cNvPr id="12" name="Скругленный прямоугольник 11">
            <a:hlinkClick r:id="rId11" action="ppaction://hlinksldjump"/>
          </p:cNvPr>
          <p:cNvSpPr/>
          <p:nvPr/>
        </p:nvSpPr>
        <p:spPr>
          <a:xfrm>
            <a:off x="2428860" y="5143512"/>
            <a:ext cx="1200152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Летит кто?</a:t>
            </a:r>
            <a:endParaRPr lang="ru-RU" sz="2800" dirty="0"/>
          </a:p>
        </p:txBody>
      </p:sp>
      <p:sp>
        <p:nvSpPr>
          <p:cNvPr id="13" name="Скругленный прямоугольник 12">
            <a:hlinkClick r:id="rId12" action="ppaction://hlinksldjump"/>
          </p:cNvPr>
          <p:cNvSpPr/>
          <p:nvPr/>
        </p:nvSpPr>
        <p:spPr>
          <a:xfrm>
            <a:off x="6715140" y="3429000"/>
            <a:ext cx="1200152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Лежит кто?</a:t>
            </a:r>
            <a:endParaRPr lang="ru-RU" sz="2400" dirty="0"/>
          </a:p>
        </p:txBody>
      </p:sp>
      <p:sp>
        <p:nvSpPr>
          <p:cNvPr id="14" name="Скругленный прямоугольник 13">
            <a:hlinkClick r:id="rId13" action="ppaction://hlinksldjump"/>
          </p:cNvPr>
          <p:cNvSpPr/>
          <p:nvPr/>
        </p:nvSpPr>
        <p:spPr>
          <a:xfrm>
            <a:off x="5286380" y="3429000"/>
            <a:ext cx="1200152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/>
              <a:t>Спит кто?</a:t>
            </a:r>
            <a:endParaRPr lang="ru-RU" sz="2800" dirty="0"/>
          </a:p>
        </p:txBody>
      </p:sp>
      <p:sp>
        <p:nvSpPr>
          <p:cNvPr id="15" name="Скругленный прямоугольник 14">
            <a:hlinkClick r:id="rId14" action="ppaction://hlinksldjump"/>
          </p:cNvPr>
          <p:cNvSpPr/>
          <p:nvPr/>
        </p:nvSpPr>
        <p:spPr>
          <a:xfrm>
            <a:off x="3857620" y="3429000"/>
            <a:ext cx="1200152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/>
              <a:t>Прыгает кто?</a:t>
            </a:r>
            <a:endParaRPr lang="ru-RU" sz="2000" dirty="0"/>
          </a:p>
        </p:txBody>
      </p:sp>
      <p:sp>
        <p:nvSpPr>
          <p:cNvPr id="16" name="Скругленный прямоугольник 15">
            <a:hlinkClick r:id="rId15" action="ppaction://hlinksldjump"/>
          </p:cNvPr>
          <p:cNvSpPr/>
          <p:nvPr/>
        </p:nvSpPr>
        <p:spPr>
          <a:xfrm>
            <a:off x="2428860" y="3429000"/>
            <a:ext cx="1200152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600" dirty="0" smtClean="0"/>
              <a:t>Бежит кто?</a:t>
            </a:r>
            <a:endParaRPr lang="ru-RU" sz="2600" dirty="0"/>
          </a:p>
        </p:txBody>
      </p:sp>
      <p:sp>
        <p:nvSpPr>
          <p:cNvPr id="17" name="Скругленный прямоугольник 16">
            <a:hlinkClick r:id="rId16" action="ppaction://hlinksldjump"/>
          </p:cNvPr>
          <p:cNvSpPr/>
          <p:nvPr/>
        </p:nvSpPr>
        <p:spPr>
          <a:xfrm>
            <a:off x="6715140" y="5143512"/>
            <a:ext cx="1200152" cy="914400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dirty="0" smtClean="0"/>
              <a:t>Читает кто?</a:t>
            </a:r>
            <a:endParaRPr lang="ru-RU" sz="2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/>
          <p:cNvSpPr/>
          <p:nvPr/>
        </p:nvSpPr>
        <p:spPr>
          <a:xfrm>
            <a:off x="2857488" y="500042"/>
            <a:ext cx="3500462" cy="7858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Идёт кто?</a:t>
            </a:r>
            <a:endParaRPr lang="ru-RU" sz="3200" dirty="0"/>
          </a:p>
        </p:txBody>
      </p:sp>
      <p:pic>
        <p:nvPicPr>
          <p:cNvPr id="1026" name="Picture 2" descr="D:\рисунки\картинки\люди\тетя\side_profile_of_a_woman_carrying_shopping_bags_in_zz030020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2910" y="1214422"/>
            <a:ext cx="1218648" cy="2071702"/>
          </a:xfrm>
          <a:prstGeom prst="rect">
            <a:avLst/>
          </a:prstGeom>
          <a:noFill/>
        </p:spPr>
      </p:pic>
      <p:pic>
        <p:nvPicPr>
          <p:cNvPr id="1028" name="Picture 4" descr="D:\рисунки\картинки\люди\дядя\Новая папка (30)\CZ26ч2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2976" y="4286256"/>
            <a:ext cx="1424773" cy="2238372"/>
          </a:xfrm>
          <a:prstGeom prst="rect">
            <a:avLst/>
          </a:prstGeom>
          <a:noFill/>
        </p:spPr>
      </p:pic>
      <p:pic>
        <p:nvPicPr>
          <p:cNvPr id="1030" name="Picture 6" descr="http://www.goodclipart.ru/data/multiki/CARTOONS04/c1/CX3740.pn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29454" y="1214422"/>
            <a:ext cx="1447104" cy="2309802"/>
          </a:xfrm>
          <a:prstGeom prst="rect">
            <a:avLst/>
          </a:prstGeom>
          <a:noFill/>
        </p:spPr>
      </p:pic>
      <p:pic>
        <p:nvPicPr>
          <p:cNvPr id="1032" name="Picture 8" descr="D:\рисунки\картинки\люди\бабушка\бабка2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000232" y="2357430"/>
            <a:ext cx="1270044" cy="2028826"/>
          </a:xfrm>
          <a:prstGeom prst="rect">
            <a:avLst/>
          </a:prstGeom>
          <a:noFill/>
        </p:spPr>
      </p:pic>
      <p:pic>
        <p:nvPicPr>
          <p:cNvPr id="1033" name="Picture 9" descr="D:\рисунки\картинки\люди\девочки\042.jpg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flipH="1">
            <a:off x="5500694" y="3143248"/>
            <a:ext cx="1166452" cy="1774724"/>
          </a:xfrm>
          <a:prstGeom prst="rect">
            <a:avLst/>
          </a:prstGeom>
          <a:noFill/>
        </p:spPr>
      </p:pic>
      <p:pic>
        <p:nvPicPr>
          <p:cNvPr id="1034" name="Picture 10" descr="D:\рисунки\картинки\люди\мальчики\387.jpg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572264" y="4572008"/>
            <a:ext cx="1071570" cy="1828800"/>
          </a:xfrm>
          <a:prstGeom prst="rect">
            <a:avLst/>
          </a:prstGeom>
          <a:noFill/>
        </p:spPr>
      </p:pic>
      <p:sp>
        <p:nvSpPr>
          <p:cNvPr id="11" name="Управляющая кнопка: домой 10">
            <a:hlinkClick r:id="rId8" action="ppaction://hlinksldjump" highlightClick="1"/>
          </p:cNvPr>
          <p:cNvSpPr/>
          <p:nvPr/>
        </p:nvSpPr>
        <p:spPr>
          <a:xfrm>
            <a:off x="0" y="0"/>
            <a:ext cx="428596" cy="50004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Управляющая кнопка: далее 12">
            <a:hlinkClick r:id="" action="ppaction://hlinkshowjump?jump=nextslide" highlightClick="1"/>
          </p:cNvPr>
          <p:cNvSpPr/>
          <p:nvPr/>
        </p:nvSpPr>
        <p:spPr>
          <a:xfrm>
            <a:off x="8572528" y="0"/>
            <a:ext cx="571472" cy="35716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Управляющая кнопка: назад 13">
            <a:hlinkClick r:id="" action="ppaction://hlinkshowjump?jump=previousslide" highlightClick="1"/>
          </p:cNvPr>
          <p:cNvSpPr/>
          <p:nvPr/>
        </p:nvSpPr>
        <p:spPr>
          <a:xfrm>
            <a:off x="8001024" y="0"/>
            <a:ext cx="542350" cy="35716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5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5000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5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0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5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0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0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5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2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5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0"/>
                                        <p:tgtEl>
                                          <p:spTgt spid="10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1" dur="5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0"/>
                                        <p:tgtEl>
                                          <p:spTgt spid="10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0" y="0"/>
            <a:ext cx="428596" cy="50004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001024" y="0"/>
            <a:ext cx="542350" cy="35716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72528" y="0"/>
            <a:ext cx="571472" cy="35716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488" y="500042"/>
            <a:ext cx="3500462" cy="7858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Идёт что?</a:t>
            </a:r>
            <a:endParaRPr lang="ru-RU" sz="3200" dirty="0"/>
          </a:p>
        </p:txBody>
      </p:sp>
      <p:pic>
        <p:nvPicPr>
          <p:cNvPr id="7" name="Picture 2" descr="nature52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00100" y="1928802"/>
            <a:ext cx="3000396" cy="3686202"/>
          </a:xfrm>
          <a:prstGeom prst="rect">
            <a:avLst/>
          </a:prstGeom>
          <a:noFill/>
        </p:spPr>
      </p:pic>
      <p:pic>
        <p:nvPicPr>
          <p:cNvPr id="17412" name="Picture 4" descr="http://img-fotki.yandex.ru/get/5114/134981595.72/0_74226_fc52ca74_XL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57752" y="1928802"/>
            <a:ext cx="2724150" cy="3352801"/>
          </a:xfrm>
          <a:prstGeom prst="rect">
            <a:avLst/>
          </a:prstGeom>
          <a:noFill/>
        </p:spPr>
      </p:pic>
      <p:pic>
        <p:nvPicPr>
          <p:cNvPr id="17414" name="Picture 6" descr="http://www.clker.com/cliparts/j/o/V/B/o/V/cloud-rain-hi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00166" y="1785926"/>
            <a:ext cx="2438434" cy="3857628"/>
          </a:xfrm>
          <a:prstGeom prst="rect">
            <a:avLst/>
          </a:prstGeom>
          <a:noFill/>
        </p:spPr>
      </p:pic>
      <p:pic>
        <p:nvPicPr>
          <p:cNvPr id="17420" name="Picture 12" descr="http://upload.wikimedia.org/wikipedia/commons/thumb/9/93/Nuvola_weather_snow.svg/419px-Nuvola_weather_snow.svg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214810" y="1571612"/>
            <a:ext cx="3990975" cy="3990976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4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14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74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174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42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0" y="0"/>
            <a:ext cx="428596" cy="50004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001024" y="0"/>
            <a:ext cx="542350" cy="35716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72528" y="0"/>
            <a:ext cx="571472" cy="35716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488" y="500042"/>
            <a:ext cx="3500462" cy="7858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Стоит кто?</a:t>
            </a:r>
            <a:endParaRPr lang="ru-RU" sz="3200" dirty="0"/>
          </a:p>
        </p:txBody>
      </p:sp>
      <p:pic>
        <p:nvPicPr>
          <p:cNvPr id="1026" name="Picture 2" descr="D:\рисунки\картинки\люди\тетя\532F7F03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071678"/>
            <a:ext cx="1071570" cy="3238733"/>
          </a:xfrm>
          <a:prstGeom prst="rect">
            <a:avLst/>
          </a:prstGeom>
          <a:noFill/>
        </p:spPr>
      </p:pic>
      <p:pic>
        <p:nvPicPr>
          <p:cNvPr id="1027" name="Picture 3" descr="D:\рисунки\картинки\люди\девочки\039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14546" y="3786190"/>
            <a:ext cx="928694" cy="1584960"/>
          </a:xfrm>
          <a:prstGeom prst="rect">
            <a:avLst/>
          </a:prstGeom>
          <a:noFill/>
        </p:spPr>
      </p:pic>
      <p:pic>
        <p:nvPicPr>
          <p:cNvPr id="1028" name="Picture 4" descr="D:\рисунки\картинки\люди\бабушка\4F48F46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flipH="1">
            <a:off x="3357554" y="2143116"/>
            <a:ext cx="1071570" cy="3169209"/>
          </a:xfrm>
          <a:prstGeom prst="rect">
            <a:avLst/>
          </a:prstGeom>
          <a:noFill/>
        </p:spPr>
      </p:pic>
      <p:pic>
        <p:nvPicPr>
          <p:cNvPr id="1033" name="Picture 9" descr="D:\рисунки\картинки\люди\дедушка\E38872FF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2000240"/>
            <a:ext cx="1258924" cy="3391821"/>
          </a:xfrm>
          <a:prstGeom prst="rect">
            <a:avLst/>
          </a:prstGeom>
          <a:noFill/>
        </p:spPr>
      </p:pic>
      <p:pic>
        <p:nvPicPr>
          <p:cNvPr id="1034" name="Picture 10" descr="D:\рисунки\картинки\люди\дядя\9C15309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358082" y="1928802"/>
            <a:ext cx="1355725" cy="3447669"/>
          </a:xfrm>
          <a:prstGeom prst="rect">
            <a:avLst/>
          </a:prstGeom>
          <a:noFill/>
        </p:spPr>
      </p:pic>
      <p:pic>
        <p:nvPicPr>
          <p:cNvPr id="1035" name="Picture 11" descr="D:\рисунки\картинки\люди\мальчики\010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6" y="3571876"/>
            <a:ext cx="928694" cy="1828800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0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3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0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4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0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5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0" y="0"/>
            <a:ext cx="428596" cy="50004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001024" y="0"/>
            <a:ext cx="542350" cy="35716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72528" y="0"/>
            <a:ext cx="571472" cy="35716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488" y="500042"/>
            <a:ext cx="3500462" cy="7858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Стоит кто?</a:t>
            </a:r>
            <a:endParaRPr lang="ru-RU" sz="3200" dirty="0"/>
          </a:p>
        </p:txBody>
      </p:sp>
      <p:pic>
        <p:nvPicPr>
          <p:cNvPr id="6" name="Picture 5" descr="D:\рисунки\картинки\животные\дом.животн\ЛОШАДЬ\46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85786" y="1357298"/>
            <a:ext cx="2143140" cy="2926080"/>
          </a:xfrm>
          <a:prstGeom prst="rect">
            <a:avLst/>
          </a:prstGeom>
          <a:noFill/>
        </p:spPr>
      </p:pic>
      <p:pic>
        <p:nvPicPr>
          <p:cNvPr id="7" name="Picture 7" descr="D:\рисунки\картинки\животные\дом.животн\КОРОВА\532.png"/>
          <p:cNvPicPr>
            <a:picLocks noChangeAspect="1" noChangeArrowheads="1"/>
          </p:cNvPicPr>
          <p:nvPr/>
        </p:nvPicPr>
        <p:blipFill>
          <a:blip r:embed="rId4" cstate="print"/>
          <a:srcRect l="11914" r="8984" b="6249"/>
          <a:stretch>
            <a:fillRect/>
          </a:stretch>
        </p:blipFill>
        <p:spPr bwMode="auto">
          <a:xfrm>
            <a:off x="4143372" y="1428736"/>
            <a:ext cx="3053975" cy="2714644"/>
          </a:xfrm>
          <a:prstGeom prst="rect">
            <a:avLst/>
          </a:prstGeom>
          <a:noFill/>
        </p:spPr>
      </p:pic>
      <p:pic>
        <p:nvPicPr>
          <p:cNvPr id="2050" name="Picture 2" descr="D:\рисунки\картинки\животные\дом.животн\КОТ\005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2857496"/>
            <a:ext cx="1143008" cy="1285884"/>
          </a:xfrm>
          <a:prstGeom prst="rect">
            <a:avLst/>
          </a:prstGeom>
          <a:noFill/>
        </p:spPr>
      </p:pic>
      <p:pic>
        <p:nvPicPr>
          <p:cNvPr id="2051" name="Picture 3" descr="D:\рисунки\картинки\животные\дом.животн\СОБАКА\Собака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215206" y="3000372"/>
            <a:ext cx="1371597" cy="1121229"/>
          </a:xfrm>
          <a:prstGeom prst="rect">
            <a:avLst/>
          </a:prstGeom>
          <a:noFill/>
        </p:spPr>
      </p:pic>
      <p:pic>
        <p:nvPicPr>
          <p:cNvPr id="2052" name="Picture 4" descr="D:\рисунки\картинки\животные\дом.животн\КОЗА\057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714480" y="4357694"/>
            <a:ext cx="1857388" cy="1992456"/>
          </a:xfrm>
          <a:prstGeom prst="rect">
            <a:avLst/>
          </a:prstGeom>
          <a:noFill/>
        </p:spPr>
      </p:pic>
      <p:pic>
        <p:nvPicPr>
          <p:cNvPr id="2053" name="Picture 5" descr="D:\рисунки\картинки\животные\дом.животн\ОВЦА\08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000496" y="4500570"/>
            <a:ext cx="1861626" cy="1757362"/>
          </a:xfrm>
          <a:prstGeom prst="rect">
            <a:avLst/>
          </a:prstGeom>
          <a:noFill/>
        </p:spPr>
      </p:pic>
      <p:pic>
        <p:nvPicPr>
          <p:cNvPr id="2055" name="Picture 7" descr="D:\рисунки\картинки\животные\птицы\дом.птицы\КУРЫ\петух\329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15074" y="4929198"/>
            <a:ext cx="1595449" cy="1196587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0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42" dur="500"/>
                                        <p:tgtEl>
                                          <p:spTgt spid="20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0" y="0"/>
            <a:ext cx="428596" cy="50004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001024" y="0"/>
            <a:ext cx="542350" cy="35716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72528" y="0"/>
            <a:ext cx="571472" cy="35716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488" y="500042"/>
            <a:ext cx="3500462" cy="7858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Стоит что?</a:t>
            </a:r>
            <a:endParaRPr lang="ru-RU" sz="3200" dirty="0"/>
          </a:p>
        </p:txBody>
      </p:sp>
      <p:pic>
        <p:nvPicPr>
          <p:cNvPr id="3074" name="Picture 2" descr="D:\рисунки\картинки\дом\мебель\диван\prd0009.gif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16667" b="16667"/>
          <a:stretch>
            <a:fillRect/>
          </a:stretch>
        </p:blipFill>
        <p:spPr bwMode="auto">
          <a:xfrm>
            <a:off x="928662" y="2071678"/>
            <a:ext cx="1857388" cy="1238259"/>
          </a:xfrm>
          <a:prstGeom prst="rect">
            <a:avLst/>
          </a:prstGeom>
          <a:noFill/>
        </p:spPr>
      </p:pic>
      <p:pic>
        <p:nvPicPr>
          <p:cNvPr id="3075" name="Picture 3" descr="D:\рисунки\картинки\дом\мебель\кровать\prd0007.gif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143240" y="1785926"/>
            <a:ext cx="2286000" cy="1447800"/>
          </a:xfrm>
          <a:prstGeom prst="rect">
            <a:avLst/>
          </a:prstGeom>
          <a:noFill/>
        </p:spPr>
      </p:pic>
      <p:pic>
        <p:nvPicPr>
          <p:cNvPr id="3076" name="Picture 4" descr="D:\рисунки\картинки\дом\мебель\стол\prd0011.gif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72198" y="1714488"/>
            <a:ext cx="1928826" cy="1791929"/>
          </a:xfrm>
          <a:prstGeom prst="rect">
            <a:avLst/>
          </a:prstGeom>
          <a:noFill/>
        </p:spPr>
      </p:pic>
      <p:pic>
        <p:nvPicPr>
          <p:cNvPr id="3077" name="Picture 5" descr="D:\рисунки\картинки\дом\мебель\стул\prd000w.gif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4071942"/>
            <a:ext cx="1571636" cy="1897551"/>
          </a:xfrm>
          <a:prstGeom prst="rect">
            <a:avLst/>
          </a:prstGeom>
          <a:noFill/>
        </p:spPr>
      </p:pic>
      <p:pic>
        <p:nvPicPr>
          <p:cNvPr id="3078" name="Picture 6" descr="D:\рисунки\картинки\дом\мебель\шкаф\photo35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357554" y="3500438"/>
            <a:ext cx="2427582" cy="2876546"/>
          </a:xfrm>
          <a:prstGeom prst="rect">
            <a:avLst/>
          </a:prstGeom>
          <a:noFill/>
        </p:spPr>
      </p:pic>
      <p:pic>
        <p:nvPicPr>
          <p:cNvPr id="3079" name="Picture 7" descr="D:\рисунки\картинки\дом\мебель\скамейка.jpg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857884" y="4143380"/>
            <a:ext cx="2577902" cy="1943094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4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0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0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307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30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8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30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79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0" y="0"/>
            <a:ext cx="428596" cy="50004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001024" y="0"/>
            <a:ext cx="542350" cy="35716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72528" y="0"/>
            <a:ext cx="571472" cy="35716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488" y="500042"/>
            <a:ext cx="3500462" cy="7858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Сидит кто?</a:t>
            </a:r>
            <a:endParaRPr lang="ru-RU" sz="3200" dirty="0"/>
          </a:p>
        </p:txBody>
      </p:sp>
      <p:pic>
        <p:nvPicPr>
          <p:cNvPr id="1026" name="Picture 2" descr="D:\рисунки\сюжетные картинки\мебель\Копия (3) 4349124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9150" t="3416" r="18954" b="11568"/>
          <a:stretch>
            <a:fillRect/>
          </a:stretch>
        </p:blipFill>
        <p:spPr bwMode="auto">
          <a:xfrm>
            <a:off x="1071538" y="1428736"/>
            <a:ext cx="1357321" cy="2251919"/>
          </a:xfrm>
          <a:prstGeom prst="rect">
            <a:avLst/>
          </a:prstGeom>
          <a:noFill/>
        </p:spPr>
      </p:pic>
      <p:pic>
        <p:nvPicPr>
          <p:cNvPr id="1028" name="Picture 4" descr="D:\рисунки\сюжетные картинки\мебель\5E79083F.png"/>
          <p:cNvPicPr>
            <a:picLocks noChangeAspect="1" noChangeArrowheads="1"/>
          </p:cNvPicPr>
          <p:nvPr/>
        </p:nvPicPr>
        <p:blipFill>
          <a:blip r:embed="rId4" cstate="print">
            <a:lum bright="-10000" contrast="10000"/>
          </a:blip>
          <a:srcRect/>
          <a:stretch>
            <a:fillRect/>
          </a:stretch>
        </p:blipFill>
        <p:spPr bwMode="auto">
          <a:xfrm>
            <a:off x="3143240" y="1571612"/>
            <a:ext cx="3071834" cy="2068786"/>
          </a:xfrm>
          <a:prstGeom prst="rect">
            <a:avLst/>
          </a:prstGeom>
          <a:noFill/>
        </p:spPr>
      </p:pic>
      <p:pic>
        <p:nvPicPr>
          <p:cNvPr id="1029" name="Picture 5" descr="D:\рисунки\сюжетные картинки\мебель\15.11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86512" y="1142984"/>
            <a:ext cx="2357454" cy="2951091"/>
          </a:xfrm>
          <a:prstGeom prst="rect">
            <a:avLst/>
          </a:prstGeom>
          <a:noFill/>
        </p:spPr>
      </p:pic>
      <p:pic>
        <p:nvPicPr>
          <p:cNvPr id="1030" name="Picture 6" descr="D:\рисунки\сюжетные картинки\мебель\15.1ч1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928794" y="4500570"/>
            <a:ext cx="1546687" cy="1948816"/>
          </a:xfrm>
          <a:prstGeom prst="rect">
            <a:avLst/>
          </a:prstGeom>
          <a:noFill/>
        </p:spPr>
      </p:pic>
      <p:pic>
        <p:nvPicPr>
          <p:cNvPr id="6" name="Picture 2" descr="D:\рисунки\картинки\люди\бабушка\бабушка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3504" y="3571876"/>
            <a:ext cx="1978245" cy="3071809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6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6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2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0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18" dur="500"/>
                                        <p:tgtEl>
                                          <p:spTgt spid="1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24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0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8" presetClass="exit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strips(down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Управляющая кнопка: домой 1">
            <a:hlinkClick r:id="rId2" action="ppaction://hlinksldjump" highlightClick="1"/>
          </p:cNvPr>
          <p:cNvSpPr/>
          <p:nvPr/>
        </p:nvSpPr>
        <p:spPr>
          <a:xfrm>
            <a:off x="0" y="0"/>
            <a:ext cx="428596" cy="500042"/>
          </a:xfrm>
          <a:prstGeom prst="actionButtonHom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" name="Управляющая кнопка: назад 2">
            <a:hlinkClick r:id="" action="ppaction://hlinkshowjump?jump=previousslide" highlightClick="1"/>
          </p:cNvPr>
          <p:cNvSpPr/>
          <p:nvPr/>
        </p:nvSpPr>
        <p:spPr>
          <a:xfrm>
            <a:off x="8001024" y="0"/>
            <a:ext cx="542350" cy="357166"/>
          </a:xfrm>
          <a:prstGeom prst="actionButtonBackPrevious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Управляющая кнопка: далее 3">
            <a:hlinkClick r:id="" action="ppaction://hlinkshowjump?jump=nextslide" highlightClick="1"/>
          </p:cNvPr>
          <p:cNvSpPr/>
          <p:nvPr/>
        </p:nvSpPr>
        <p:spPr>
          <a:xfrm>
            <a:off x="8572528" y="0"/>
            <a:ext cx="571472" cy="357166"/>
          </a:xfrm>
          <a:prstGeom prst="actionButtonForwardNex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Скругленный прямоугольник 4"/>
          <p:cNvSpPr/>
          <p:nvPr/>
        </p:nvSpPr>
        <p:spPr>
          <a:xfrm>
            <a:off x="2857488" y="500042"/>
            <a:ext cx="3500462" cy="785818"/>
          </a:xfrm>
          <a:prstGeom prst="roundRect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dirty="0" smtClean="0"/>
              <a:t>Бежит кто?</a:t>
            </a:r>
            <a:endParaRPr lang="ru-RU" sz="3200" dirty="0"/>
          </a:p>
        </p:txBody>
      </p:sp>
      <p:pic>
        <p:nvPicPr>
          <p:cNvPr id="2050" name="Picture 2" descr="D:\рисунки\картинки\люди\девочки\E88C5C2A копи.png"/>
          <p:cNvPicPr>
            <a:picLocks noChangeAspect="1" noChangeArrowheads="1"/>
          </p:cNvPicPr>
          <p:nvPr/>
        </p:nvPicPr>
        <p:blipFill>
          <a:blip r:embed="rId3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6215074" y="1500174"/>
            <a:ext cx="2045383" cy="1714512"/>
          </a:xfrm>
          <a:prstGeom prst="rect">
            <a:avLst/>
          </a:prstGeom>
          <a:noFill/>
        </p:spPr>
      </p:pic>
      <p:pic>
        <p:nvPicPr>
          <p:cNvPr id="2051" name="Picture 3" descr="D:\рисунки\картинки\люди\мальчики\Мальчик3.pn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857224" y="1714488"/>
            <a:ext cx="921781" cy="1428760"/>
          </a:xfrm>
          <a:prstGeom prst="rect">
            <a:avLst/>
          </a:prstGeom>
          <a:noFill/>
        </p:spPr>
      </p:pic>
      <p:pic>
        <p:nvPicPr>
          <p:cNvPr id="2052" name="Picture 4" descr="D:\рисунки\картинки\животные\дом.животн\СОБАКА\431.jpg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4414" y="3143248"/>
            <a:ext cx="1500198" cy="1178727"/>
          </a:xfrm>
          <a:prstGeom prst="rect">
            <a:avLst/>
          </a:prstGeom>
          <a:noFill/>
        </p:spPr>
      </p:pic>
      <p:pic>
        <p:nvPicPr>
          <p:cNvPr id="2053" name="Picture 5" descr="D:\рисунки\картинки\животные\дом.животн\КОТ\Котёнок6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rot="857310">
            <a:off x="1857356" y="4643446"/>
            <a:ext cx="1714512" cy="1512805"/>
          </a:xfrm>
          <a:prstGeom prst="rect">
            <a:avLst/>
          </a:prstGeom>
          <a:noFill/>
        </p:spPr>
      </p:pic>
      <p:pic>
        <p:nvPicPr>
          <p:cNvPr id="2054" name="Picture 6" descr="D:\рисунки\картинки\животные\дом.животн\ЛОШАДЬ\5.png"/>
          <p:cNvPicPr>
            <a:picLocks noChangeAspect="1" noChangeArrowheads="1"/>
          </p:cNvPicPr>
          <p:nvPr/>
        </p:nvPicPr>
        <p:blipFill>
          <a:blip r:embed="rId7" cstate="print">
            <a:lum bright="-10000" contrast="30000"/>
          </a:blip>
          <a:srcRect/>
          <a:stretch>
            <a:fillRect/>
          </a:stretch>
        </p:blipFill>
        <p:spPr bwMode="auto">
          <a:xfrm>
            <a:off x="5429256" y="3214686"/>
            <a:ext cx="2192327" cy="2786082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" dur="2000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0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0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3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200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1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20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0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2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0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7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7" dur="2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3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20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7" presetClass="exit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4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/>
                                        <p:tgtEl>
                                          <p:spTgt spid="20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0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5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TM02455596[[fn=Весна]]</Template>
  <TotalTime>264</TotalTime>
  <Words>219</Words>
  <Application>Microsoft Office PowerPoint</Application>
  <PresentationFormat>On-screen Show (4:3)</PresentationFormat>
  <Paragraphs>44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4" baseType="lpstr">
      <vt:lpstr>Arial</vt:lpstr>
      <vt:lpstr>Courier New</vt:lpstr>
      <vt:lpstr>Trebuchet MS</vt:lpstr>
      <vt:lpstr>Verdana</vt:lpstr>
      <vt:lpstr>Wingdings 2</vt:lpstr>
      <vt:lpstr>Spring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DreamLair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1</dc:creator>
  <cp:lastModifiedBy>word</cp:lastModifiedBy>
  <cp:revision>181</cp:revision>
  <dcterms:created xsi:type="dcterms:W3CDTF">2012-08-10T17:39:35Z</dcterms:created>
  <dcterms:modified xsi:type="dcterms:W3CDTF">2020-04-14T18:56:37Z</dcterms:modified>
</cp:coreProperties>
</file>