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4" r:id="rId1"/>
  </p:sldMasterIdLst>
  <p:sldIdLst>
    <p:sldId id="263" r:id="rId2"/>
    <p:sldId id="295" r:id="rId3"/>
    <p:sldId id="296" r:id="rId4"/>
    <p:sldId id="256" r:id="rId5"/>
    <p:sldId id="268" r:id="rId6"/>
    <p:sldId id="297" r:id="rId7"/>
    <p:sldId id="267" r:id="rId8"/>
    <p:sldId id="261" r:id="rId9"/>
    <p:sldId id="264" r:id="rId10"/>
    <p:sldId id="266" r:id="rId11"/>
    <p:sldId id="298" r:id="rId12"/>
    <p:sldId id="287" r:id="rId13"/>
    <p:sldId id="283" r:id="rId14"/>
    <p:sldId id="269" r:id="rId15"/>
    <p:sldId id="285" r:id="rId16"/>
    <p:sldId id="293" r:id="rId17"/>
    <p:sldId id="270" r:id="rId18"/>
    <p:sldId id="271" r:id="rId19"/>
    <p:sldId id="294" r:id="rId20"/>
    <p:sldId id="272" r:id="rId21"/>
    <p:sldId id="273" r:id="rId22"/>
    <p:sldId id="284" r:id="rId23"/>
    <p:sldId id="286" r:id="rId24"/>
    <p:sldId id="278" r:id="rId25"/>
    <p:sldId id="288" r:id="rId26"/>
    <p:sldId id="289" r:id="rId27"/>
    <p:sldId id="29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21547"/>
    <a:srgbClr val="4C2600"/>
    <a:srgbClr val="000000"/>
    <a:srgbClr val="990000"/>
    <a:srgbClr val="663300"/>
    <a:srgbClr val="303913"/>
    <a:srgbClr val="0E2C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5" autoAdjust="0"/>
    <p:restoredTop sz="94586" autoAdjust="0"/>
  </p:normalViewPr>
  <p:slideViewPr>
    <p:cSldViewPr>
      <p:cViewPr varScale="1">
        <p:scale>
          <a:sx n="85" d="100"/>
          <a:sy n="85" d="100"/>
        </p:scale>
        <p:origin x="-89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Методика Г.А. Урунтаевой «Диагностика изобразительной деятельности» на начало учебного года.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explosion val="21"/>
            <c:spPr>
              <a:solidFill>
                <a:srgbClr val="00B0F0"/>
              </a:solidFill>
            </c:spPr>
          </c:dPt>
          <c:dPt>
            <c:idx val="2"/>
            <c:explosion val="11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5233759842519723"/>
                  <c:y val="-0.18154793150856197"/>
                </c:manualLayout>
              </c:layout>
              <c:spPr/>
              <c:txPr>
                <a:bodyPr/>
                <a:lstStyle/>
                <a:p>
                  <a:pPr>
                    <a:defRPr sz="2000" baseline="0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0.12245680227471566"/>
                  <c:y val="-2.8510498687664056E-2"/>
                </c:manualLayout>
              </c:layout>
              <c:spPr/>
              <c:txPr>
                <a:bodyPr/>
                <a:lstStyle/>
                <a:p>
                  <a:pPr>
                    <a:defRPr sz="2000" baseline="0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0.10082039224263636"/>
                  <c:y val="0.18828865141857271"/>
                </c:manualLayout>
              </c:layout>
              <c:spPr/>
              <c:txPr>
                <a:bodyPr/>
                <a:lstStyle/>
                <a:p>
                  <a:pPr>
                    <a:defRPr sz="2000" baseline="0"/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Ср. уровень</c:v>
                </c:pt>
                <c:pt idx="1">
                  <c:v>Высокий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0.67000000000000171</c:v>
                </c:pt>
                <c:pt idx="1">
                  <c:v>0.13</c:v>
                </c:pt>
                <c:pt idx="2">
                  <c:v>0.2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800" baseline="0"/>
            </a:pPr>
            <a:endParaRPr lang="ru-RU"/>
          </a:p>
        </c:txPr>
      </c:legendEntry>
      <c:layout>
        <c:manualLayout>
          <c:xMode val="edge"/>
          <c:yMode val="edge"/>
          <c:x val="0.62901990415526021"/>
          <c:y val="0.14267988500517931"/>
          <c:w val="0.3593859740948982"/>
          <c:h val="0.68491231032503741"/>
        </c:manualLayout>
      </c:layout>
      <c:spPr>
        <a:ln>
          <a:noFill/>
        </a:ln>
      </c:spPr>
      <c:txPr>
        <a:bodyPr/>
        <a:lstStyle/>
        <a:p>
          <a:pPr>
            <a:defRPr sz="180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Методика Г.А. Урунтаевой «Диагностика изобразительной деятельности» на начало учебного года.</c:v>
                </c:pt>
              </c:strCache>
            </c:strRef>
          </c:tx>
          <c:dPt>
            <c:idx val="0"/>
            <c:explosion val="47"/>
            <c:spPr>
              <a:solidFill>
                <a:srgbClr val="92D050"/>
              </a:solidFill>
            </c:spPr>
          </c:dPt>
          <c:dPt>
            <c:idx val="1"/>
            <c:explosion val="31"/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5233759842519728"/>
                  <c:y val="-0.18154793150856208"/>
                </c:manualLayout>
              </c:layout>
              <c:spPr/>
              <c:txPr>
                <a:bodyPr/>
                <a:lstStyle/>
                <a:p>
                  <a:pPr>
                    <a:defRPr sz="2000" baseline="0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0.12897350441165517"/>
                  <c:y val="0.12358063131842363"/>
                </c:manualLayout>
              </c:layout>
              <c:spPr/>
              <c:txPr>
                <a:bodyPr/>
                <a:lstStyle/>
                <a:p>
                  <a:pPr>
                    <a:defRPr sz="2000" baseline="0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2.2619130086745078E-2"/>
                  <c:y val="9.3231739568675587E-2"/>
                </c:manualLayout>
              </c:layout>
              <c:spPr/>
              <c:txPr>
                <a:bodyPr/>
                <a:lstStyle/>
                <a:p>
                  <a:pPr>
                    <a:defRPr sz="2000" baseline="0"/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Ср. уровень</c:v>
                </c:pt>
                <c:pt idx="1">
                  <c:v>Высокий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0.70000000000000062</c:v>
                </c:pt>
                <c:pt idx="1">
                  <c:v>0.27</c:v>
                </c:pt>
                <c:pt idx="2">
                  <c:v>3.0000000000000002E-2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/>
            </a:pPr>
            <a:endParaRPr lang="ru-RU"/>
          </a:p>
        </c:txPr>
      </c:legendEntry>
      <c:layout>
        <c:manualLayout>
          <c:xMode val="edge"/>
          <c:yMode val="edge"/>
          <c:x val="0.71607335710474129"/>
          <c:y val="0.1866691562815404"/>
          <c:w val="0.27003778935523948"/>
          <c:h val="0.72995286656059777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Методика Г.А. Урунтаевой «Диагностика изобразительной деятельности» на начало учебного года.</c:v>
                </c:pt>
              </c:strCache>
            </c:strRef>
          </c:tx>
          <c:dPt>
            <c:idx val="0"/>
            <c:explosion val="8"/>
            <c:spPr>
              <a:solidFill>
                <a:srgbClr val="92D050"/>
              </a:solidFill>
            </c:spPr>
          </c:dPt>
          <c:dPt>
            <c:idx val="1"/>
            <c:explosion val="20"/>
            <c:spPr>
              <a:solidFill>
                <a:srgbClr val="00B0F0"/>
              </a:solidFill>
            </c:spPr>
          </c:dPt>
          <c:dPt>
            <c:idx val="2"/>
            <c:explosion val="43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8789289044615351"/>
                  <c:y val="-8.2270049444382445E-2"/>
                </c:manualLayout>
              </c:layout>
              <c:spPr/>
              <c:txPr>
                <a:bodyPr/>
                <a:lstStyle/>
                <a:p>
                  <a:pPr>
                    <a:defRPr sz="2000" baseline="0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4.8611060263122167E-2"/>
                  <c:y val="-5.4225569497553571E-3"/>
                </c:manualLayout>
              </c:layout>
              <c:spPr/>
              <c:txPr>
                <a:bodyPr/>
                <a:lstStyle/>
                <a:p>
                  <a:pPr>
                    <a:defRPr sz="2000" baseline="0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0.11996545686738586"/>
                  <c:y val="0.11671622982130003"/>
                </c:manualLayout>
              </c:layout>
              <c:spPr/>
              <c:txPr>
                <a:bodyPr/>
                <a:lstStyle/>
                <a:p>
                  <a:pPr>
                    <a:defRPr sz="2000" baseline="0"/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Ср. уровень</c:v>
                </c:pt>
                <c:pt idx="1">
                  <c:v>Высокий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0.67000000000000193</c:v>
                </c:pt>
                <c:pt idx="1">
                  <c:v>0.13</c:v>
                </c:pt>
                <c:pt idx="2">
                  <c:v>0.2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800" baseline="0"/>
            </a:pPr>
            <a:endParaRPr lang="ru-RU"/>
          </a:p>
        </c:txPr>
      </c:legendEntry>
      <c:layout>
        <c:manualLayout>
          <c:xMode val="edge"/>
          <c:yMode val="edge"/>
          <c:x val="6.0134985258868914E-2"/>
          <c:y val="0.70908421483712991"/>
          <c:w val="0.7067339726540719"/>
          <c:h val="0.18672460816567571"/>
        </c:manualLayout>
      </c:layout>
      <c:spPr>
        <a:ln>
          <a:noFill/>
        </a:ln>
      </c:spPr>
      <c:txPr>
        <a:bodyPr/>
        <a:lstStyle/>
        <a:p>
          <a:pPr>
            <a:defRPr sz="1800"/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Методика Г.А. Урунтаевой «Диагностика изобразительной деятельности» на начало учебного года.</c:v>
                </c:pt>
              </c:strCache>
            </c:strRef>
          </c:tx>
          <c:dPt>
            <c:idx val="0"/>
            <c:explosion val="35"/>
            <c:spPr>
              <a:solidFill>
                <a:srgbClr val="92D050"/>
              </a:solidFill>
            </c:spPr>
          </c:dPt>
          <c:dPt>
            <c:idx val="1"/>
            <c:explosion val="17"/>
          </c:dPt>
          <c:dPt>
            <c:idx val="2"/>
            <c:explosion val="26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9534833524642814"/>
                  <c:y val="-8.2558394787577288E-2"/>
                </c:manualLayout>
              </c:layout>
              <c:spPr/>
              <c:txPr>
                <a:bodyPr/>
                <a:lstStyle/>
                <a:p>
                  <a:pPr>
                    <a:defRPr sz="2000" baseline="0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9.7432359085001918E-2"/>
                  <c:y val="7.3075723929932654E-2"/>
                </c:manualLayout>
              </c:layout>
              <c:spPr/>
              <c:txPr>
                <a:bodyPr/>
                <a:lstStyle/>
                <a:p>
                  <a:pPr>
                    <a:defRPr sz="2000" baseline="0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2.2619130086745095E-2"/>
                  <c:y val="9.3231739568675587E-2"/>
                </c:manualLayout>
              </c:layout>
              <c:spPr/>
              <c:txPr>
                <a:bodyPr/>
                <a:lstStyle/>
                <a:p>
                  <a:pPr>
                    <a:defRPr sz="2000" baseline="0"/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Ср. уровень</c:v>
                </c:pt>
                <c:pt idx="1">
                  <c:v>Высокий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0.70000000000000062</c:v>
                </c:pt>
                <c:pt idx="1">
                  <c:v>0.27</c:v>
                </c:pt>
                <c:pt idx="2">
                  <c:v>3.0000000000000002E-2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/>
            </a:pPr>
            <a:endParaRPr lang="ru-RU"/>
          </a:p>
        </c:txPr>
      </c:legendEntry>
      <c:layout>
        <c:manualLayout>
          <c:xMode val="edge"/>
          <c:yMode val="edge"/>
          <c:x val="7.9514143203035181E-2"/>
          <c:y val="0.78464699070391886"/>
          <c:w val="0.91806664252344261"/>
          <c:h val="0.14813648886824526"/>
        </c:manualLayout>
      </c:layout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2317-D993-4DFA-9195-71AAB7A9FE4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4703-14EB-49DD-B145-73D5CBF5B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2317-D993-4DFA-9195-71AAB7A9FE4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4703-14EB-49DD-B145-73D5CBF5B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2317-D993-4DFA-9195-71AAB7A9FE4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4703-14EB-49DD-B145-73D5CBF5B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2317-D993-4DFA-9195-71AAB7A9FE4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4703-14EB-49DD-B145-73D5CBF5B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2317-D993-4DFA-9195-71AAB7A9FE4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4703-14EB-49DD-B145-73D5CBF5B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2317-D993-4DFA-9195-71AAB7A9FE4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4703-14EB-49DD-B145-73D5CBF5B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2317-D993-4DFA-9195-71AAB7A9FE4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4703-14EB-49DD-B145-73D5CBF5B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2317-D993-4DFA-9195-71AAB7A9FE4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4703-14EB-49DD-B145-73D5CBF5B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2317-D993-4DFA-9195-71AAB7A9FE4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4703-14EB-49DD-B145-73D5CBF5B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2317-D993-4DFA-9195-71AAB7A9FE4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4703-14EB-49DD-B145-73D5CBF5B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2317-D993-4DFA-9195-71AAB7A9FE4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ACD4703-14EB-49DD-B145-73D5CBF5B6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EC2317-D993-4DFA-9195-71AAB7A9FE4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CD4703-14EB-49DD-B145-73D5CBF5B64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928670"/>
            <a:ext cx="83582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Педагогический проект :</a:t>
            </a:r>
          </a:p>
          <a:p>
            <a:pPr algn="ctr"/>
            <a:endParaRPr lang="ru-RU" sz="2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 ТВОРЧЕСКИХ СПОСОБНОСТЕЙ ДОШКОЛЬНИКОВ СРЕДСТВАМИ </a:t>
            </a:r>
          </a:p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НЕТРАДИЦИОННОГО РИСОВАНИЯ»</a:t>
            </a:r>
            <a:b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b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 descr="http://www.fs.nashaucheba.ru/tw_files2/urls_3/1283/d-1282392/1282392_html_3c81da0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500438"/>
            <a:ext cx="357190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24" y="4000504"/>
            <a:ext cx="42148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Выполнил: Пишко Евгения Павловна</a:t>
            </a:r>
          </a:p>
          <a:p>
            <a:r>
              <a:rPr lang="ru-RU" dirty="0" smtClean="0"/>
              <a:t>Воспитатель МДОУ «Центр развития ребенка» № 36 «Улыбка»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857232"/>
            <a:ext cx="821537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1. Проведение анализа литературы по проблеме изучения диагностики художественных способностей детей в старшем дошкольном возрасте;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2. Проведение исследовательской работы по выявлению художественных способностей детей в нетрадиционной технике рисования;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3. Разработка путей развития творческих способностей в области рисования нетрадиционными техниками.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000108"/>
            <a:ext cx="821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том, что изобразительная продуктивная деятельность с использованием нетрадиционных изобразительных технологий является наиболее благоприятной для творческого развития способностей детей, т.к. в ней особенно проявляются разные стороны развития ребенка.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4.bp.blogspot.com/_CA2qgWJAukA/S9riKjDBNLI/AAAAAAAAR90/2crOflFkwNc/s400/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04265">
            <a:off x="669418" y="3156283"/>
            <a:ext cx="2571768" cy="2952743"/>
          </a:xfrm>
          <a:prstGeom prst="rect">
            <a:avLst/>
          </a:prstGeom>
          <a:noFill/>
        </p:spPr>
      </p:pic>
      <p:pic>
        <p:nvPicPr>
          <p:cNvPr id="4" name="Picture 2" descr="Творческие способности челове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6417">
            <a:off x="5697442" y="732926"/>
            <a:ext cx="2714644" cy="21717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47863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Разнообразные подходы к организации занятия, вызывают у детей желание рисовать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www.o-detstve.ru/assets/images/userfiles/21848/images/PICT63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35998"/>
            <a:ext cx="4143797" cy="3112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7158" y="357166"/>
            <a:ext cx="8572560" cy="1003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Виды и техники нетрадиционного рисования</a:t>
            </a:r>
          </a:p>
          <a:p>
            <a:pPr lvl="0" algn="just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тычок жёсткой полусухой кистью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рисование ладошками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оттиск пробкой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оттиск смятой бумагой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оттиск поролоном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оттиск пенопластом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рисование пальчиками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рисование ватными палочками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рисование зубной щёткой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42"/>
            <a:ext cx="857256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 РИСУНОК СВОИМИ РУКАМИ 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Нету кисточки пропала,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Только я грустить не стала,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Обмакну я пальчик в краску,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Нарисую пальцем сказку.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вам захотелось порисовать, а кисточки нет не беда. Рисовать можно пальцами и ладошками. Один палец обмакнём в красную краску, другой в синюю, третий в жёлтую Чем не палитра! Рисуя пальцем, как кисточкой, можно создавать целые картины.  Такой способ создания рисунка называется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пальцеграфией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 Её автор немецкий художник Гюнтер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Юрген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http://popugai18.ru/uploads/posts/2013-11/thumbs/1384837283_risov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062">
            <a:off x="5510396" y="589535"/>
            <a:ext cx="3071804" cy="2801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Рисование ладошкой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ahdetki.ru/uploads/images/00/00/01/2013/04/30/82f3cf6367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7470" y="2383077"/>
            <a:ext cx="2887604" cy="218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detsad5.ucoz.ru/_pu/0/s2137687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304595">
            <a:off x="436008" y="4540626"/>
            <a:ext cx="2682181" cy="195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 descr="http://sad7elochka.ru/wp-content/uploads/2012/09/%D0%B5%D0%BD78%D0%B3%D1%80-240x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39744">
            <a:off x="6350466" y="3320491"/>
            <a:ext cx="2286000" cy="2857500"/>
          </a:xfrm>
          <a:prstGeom prst="rect">
            <a:avLst/>
          </a:prstGeom>
          <a:noFill/>
        </p:spPr>
      </p:pic>
      <p:pic>
        <p:nvPicPr>
          <p:cNvPr id="44036" name="Picture 4" descr="http://adalin.mospsy.ru/img6/print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230472">
            <a:off x="831399" y="1401834"/>
            <a:ext cx="2286000" cy="2305050"/>
          </a:xfrm>
          <a:prstGeom prst="rect">
            <a:avLst/>
          </a:prstGeom>
          <a:noFill/>
        </p:spPr>
      </p:pic>
      <p:pic>
        <p:nvPicPr>
          <p:cNvPr id="44038" name="Picture 6" descr="http://womanadvice.ru/sites/default/files/imagecache/width_300/risuem_ladoshkami_elochk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99625">
            <a:off x="6511150" y="110821"/>
            <a:ext cx="2071702" cy="2762269"/>
          </a:xfrm>
          <a:prstGeom prst="rect">
            <a:avLst/>
          </a:prstGeom>
          <a:noFill/>
        </p:spPr>
      </p:pic>
      <p:sp>
        <p:nvSpPr>
          <p:cNvPr id="9" name="Двойная стрелка влево/вверх 8"/>
          <p:cNvSpPr/>
          <p:nvPr/>
        </p:nvSpPr>
        <p:spPr>
          <a:xfrm>
            <a:off x="3143240" y="4643446"/>
            <a:ext cx="1143008" cy="928694"/>
          </a:xfrm>
          <a:prstGeom prst="leftUpArrow">
            <a:avLst>
              <a:gd name="adj1" fmla="val 11694"/>
              <a:gd name="adj2" fmla="val 24335"/>
              <a:gd name="adj3" fmla="val 156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лево/вверх 9"/>
          <p:cNvSpPr/>
          <p:nvPr/>
        </p:nvSpPr>
        <p:spPr>
          <a:xfrm rot="5400000">
            <a:off x="4893471" y="4750603"/>
            <a:ext cx="1214446" cy="1000132"/>
          </a:xfrm>
          <a:prstGeom prst="leftUpArrow">
            <a:avLst>
              <a:gd name="adj1" fmla="val 7132"/>
              <a:gd name="adj2" fmla="val 2870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лево/вверх 10"/>
          <p:cNvSpPr/>
          <p:nvPr/>
        </p:nvSpPr>
        <p:spPr>
          <a:xfrm rot="10103572">
            <a:off x="4925071" y="1316769"/>
            <a:ext cx="1545886" cy="928694"/>
          </a:xfrm>
          <a:prstGeom prst="leftUpArrow">
            <a:avLst>
              <a:gd name="adj1" fmla="val 12361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верх 11"/>
          <p:cNvSpPr/>
          <p:nvPr/>
        </p:nvSpPr>
        <p:spPr>
          <a:xfrm rot="15641001">
            <a:off x="3265355" y="1389213"/>
            <a:ext cx="1143008" cy="928694"/>
          </a:xfrm>
          <a:prstGeom prst="leftUpArrow">
            <a:avLst>
              <a:gd name="adj1" fmla="val 17594"/>
              <a:gd name="adj2" fmla="val 17343"/>
              <a:gd name="adj3" fmla="val 146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642918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Оттиск пробкой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master-kid.ru/wp-content/uploads/2012/11/shtamp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73156">
            <a:off x="5214942" y="285728"/>
            <a:ext cx="3357586" cy="276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 descr="http://blog.hmstudio.com.ua/wp-content/uploads/2012/03/1_novyiy-razm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29015">
            <a:off x="5190668" y="3693197"/>
            <a:ext cx="3122525" cy="2873489"/>
          </a:xfrm>
          <a:prstGeom prst="rect">
            <a:avLst/>
          </a:prstGeom>
          <a:noFill/>
        </p:spPr>
      </p:pic>
      <p:pic>
        <p:nvPicPr>
          <p:cNvPr id="50180" name="Picture 4" descr="http://gallery.forum-grad.ru/files/7/1/1/7/6/diy-funny-cork-stamps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41429">
            <a:off x="359180" y="2661245"/>
            <a:ext cx="4000475" cy="3000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85725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 НИТКОГРАФИЯ 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Нитку волшебную в руки возьми,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краску её хорошо обмакни.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Листок белоснежный сложив пополам,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ниточку эту протягивай сам.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Раскрыв, ты увидишь листок непростой,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Рисунок его украшает чудной.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stranamasterov.ru/img/i2011/09/07/img_24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02872">
            <a:off x="5211514" y="4069632"/>
            <a:ext cx="3786214" cy="2724145"/>
          </a:xfrm>
          <a:prstGeom prst="rect">
            <a:avLst/>
          </a:prstGeom>
          <a:noFill/>
        </p:spPr>
      </p:pic>
      <p:pic>
        <p:nvPicPr>
          <p:cNvPr id="1032" name="Picture 8" descr="http://rpp.nashaucheba.ru/pars_docs/refs/42/41219/img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56137">
            <a:off x="505044" y="4138857"/>
            <a:ext cx="3351769" cy="2513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14356"/>
            <a:ext cx="79296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 ИГРЫ С КЛЯКСОЙ 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альбом упала краска,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листе осталась клякса.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Пририсую ей глаза,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Пусть летает стрекоза.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err="1" smtClean="0"/>
              <a:t>Кляксография</a:t>
            </a:r>
            <a:r>
              <a:rPr lang="ru-RU" sz="3200" dirty="0" smtClean="0"/>
              <a:t> - это разновидность графической техники, основанная на преобразовании пятен-клякс в нужные реальные или фантастические образы.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www.maam.ru/images/photos/520910a47682dee47222b23fd6e19d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04492">
            <a:off x="5891840" y="333886"/>
            <a:ext cx="2857520" cy="3328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71480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 трубочкой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go4.imgsmail.ru/imgpreview?key=5cc8ed095186eb98&amp;mb=imgdb_preview_38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14422"/>
            <a:ext cx="3523034" cy="247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festival.1september.ru/articles/575564/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198089">
            <a:off x="143225" y="3879437"/>
            <a:ext cx="3146224" cy="26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http://www.maam.ru/upload/blogs/3a4564ff1d46122574c1d3171555e43a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3117">
            <a:off x="6108887" y="2642979"/>
            <a:ext cx="2954297" cy="3934647"/>
          </a:xfrm>
          <a:prstGeom prst="rect">
            <a:avLst/>
          </a:prstGeom>
          <a:noFill/>
        </p:spPr>
      </p:pic>
      <p:sp>
        <p:nvSpPr>
          <p:cNvPr id="12" name="Двойная стрелка влево/вверх 11"/>
          <p:cNvSpPr/>
          <p:nvPr/>
        </p:nvSpPr>
        <p:spPr>
          <a:xfrm rot="585261">
            <a:off x="3357554" y="3714752"/>
            <a:ext cx="571504" cy="1214446"/>
          </a:xfrm>
          <a:prstGeom prst="leftUpArrow">
            <a:avLst>
              <a:gd name="adj1" fmla="val 14413"/>
              <a:gd name="adj2" fmla="val 25000"/>
              <a:gd name="adj3" fmla="val 28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верх 12"/>
          <p:cNvSpPr/>
          <p:nvPr/>
        </p:nvSpPr>
        <p:spPr>
          <a:xfrm rot="7571413">
            <a:off x="5148410" y="3604575"/>
            <a:ext cx="704568" cy="1577676"/>
          </a:xfrm>
          <a:prstGeom prst="leftUpArrow">
            <a:avLst>
              <a:gd name="adj1" fmla="val 11606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64386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Творческое развитие детей.</a:t>
            </a: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Приёмы техник нетрадиционного рисования.</a:t>
            </a: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Творческое развитие детей будет успешным, если к предметной деятельности будем применять приёмы нетрадиционного рисования.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850112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 МОНОТИПИЯ 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Монотипия такая,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Рисовать нам помогает,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Нарисую полстранички,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сложу, как две сестрички.</a:t>
            </a:r>
          </a:p>
          <a:p>
            <a:endParaRPr lang="ru-RU" sz="2800" dirty="0" smtClean="0"/>
          </a:p>
          <a:p>
            <a:r>
              <a:rPr lang="ru-RU" sz="2800" dirty="0" smtClean="0"/>
              <a:t>	</a:t>
            </a:r>
          </a:p>
          <a:p>
            <a:r>
              <a:rPr lang="ru-RU" sz="2800" dirty="0" smtClean="0"/>
              <a:t>	Особый вид техники печатания, при которой краска наносится на лист бумаги. Потом этот же лист прикладывается к той поверхности, на которую наносится отпечаток. В зависимости от его размера, от направления смешивания цвета получаются различные изображения, изменяется рисунок.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masterpodelok.com/uploads/posts/2013-07-16/321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399700">
            <a:off x="5877620" y="134884"/>
            <a:ext cx="2634675" cy="295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857232"/>
            <a:ext cx="80724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 РИСОВАНИЕ ЩЁТКАМИ, НАБРЫЗГОМ 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Посмотрите, что такое?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Из-под щётки брызжет море.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Лебедь по морю плывёт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лебёдушку зовёт 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romashka165.ucoz.ru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83851">
            <a:off x="500034" y="3643314"/>
            <a:ext cx="3919765" cy="2867028"/>
          </a:xfrm>
          <a:prstGeom prst="rect">
            <a:avLst/>
          </a:prstGeom>
          <a:noFill/>
        </p:spPr>
      </p:pic>
      <p:pic>
        <p:nvPicPr>
          <p:cNvPr id="31748" name="Picture 4" descr="http://rpp.nashaucheba.ru/pars_docs/refs/42/41219/img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8362">
            <a:off x="4958250" y="2758079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428604"/>
            <a:ext cx="71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Тычок жесткой полусухой кистью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shkola7gnomov.ru/upload/image/1(9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387323">
            <a:off x="5430848" y="1323751"/>
            <a:ext cx="3346730" cy="232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masterpodelok.com/uploads/posts/2013-07-16/315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209203">
            <a:off x="484311" y="1321525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http://sad7elochka.ru/wp-content/uploads/2012/09/32%D1%86%D0%B2%D0%B57-240x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589735"/>
            <a:ext cx="2500314" cy="3125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42918"/>
            <a:ext cx="86439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dirty="0" smtClean="0"/>
          </a:p>
          <a:p>
            <a:pPr algn="just"/>
            <a:r>
              <a:rPr lang="ru-RU" sz="2800" dirty="0" smtClean="0"/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диагностике Г.А.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Урунтаевой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(Приложение 1)  был определён уровень развития творческих способностей на начало и конец учебной деятельности (Сентябрь - Май)</a:t>
            </a:r>
          </a:p>
          <a:p>
            <a:pPr algn="just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00034" y="428604"/>
            <a:ext cx="828680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 bmk="OLE_LINK2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 bmk="OLE_LINK2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изобразительной деятельности на начало учебного года.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357290" y="1857364"/>
          <a:ext cx="6572296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71480"/>
            <a:ext cx="7358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Уровень изобразительной деятельности на конец учебного года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214414" y="1571612"/>
          <a:ext cx="7072362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85720" y="428604"/>
          <a:ext cx="4429156" cy="6429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7158" y="214290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Сентябрь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714876" y="214290"/>
          <a:ext cx="4429124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72198" y="214290"/>
            <a:ext cx="307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927892" y="3429000"/>
            <a:ext cx="6858794" cy="79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mg1.liveinternet.ru/images/attach/b/4/104/106/104106471_1376737879_0014014Spasiboza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85794"/>
            <a:ext cx="807249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Разработать программу по нетрадиционному рисованию для творческого развития детей.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1. Изучить теоретические основы творческого развития детей дошкольного возраста.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2. Изучить приемы нетрадиционного рисования.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3. Разработать программу нетрадиционного рисования.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4. Реализовать программу нетрадиционного рисования на базе МБДОУ № 36 «Улыбка» в старшей группе № 10 «Звёздочки»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071546"/>
            <a:ext cx="8072494" cy="4214842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rgbClr val="303913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rgbClr val="30391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303913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rgbClr val="30391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303913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rgbClr val="30391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303913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rgbClr val="30391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«Детский рисунок, процесс рисования это частица духовной жизни ребенка. </a:t>
            </a:r>
            <a:b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Дети не просто переносят на бумагу что-то из окружающего мира, а живут в этом мире, входят в него, как творцы красоты, наслаждаются этой красотой».</a:t>
            </a:r>
            <a:b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В.Л. Сухомлинский.</a:t>
            </a:r>
            <a:b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642910" y="4643446"/>
            <a:ext cx="3357586" cy="157163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8434" name="Picture 2" descr="http://www.umka.by/cms/images/5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256"/>
            <a:ext cx="3571900" cy="231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1480"/>
            <a:ext cx="864399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Наш сад работает по программе “Радуга”, задача которой является развитие творческих способностей по средствам изобразительной деятельности. </a:t>
            </a:r>
          </a:p>
          <a:p>
            <a:pPr algn="just"/>
            <a:r>
              <a:rPr lang="ru-RU" sz="2800" dirty="0" smtClean="0"/>
              <a:t>	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0042"/>
            <a:ext cx="87154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Проект является долгосрочным  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 Сентябрь- Май )</a:t>
            </a:r>
          </a:p>
          <a:p>
            <a:pPr algn="just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Исследовательская работа была проведена на базе МБДОУ № 36 «Улыбка»         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г. Саянска старшей группы № 10 «Звёздочки»</a:t>
            </a:r>
          </a:p>
          <a:p>
            <a:pPr algn="just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данном проекте участвовало 15 человек.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857232"/>
            <a:ext cx="84296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Объектом исследования: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выступают дети старшего дошкольного возраста, их художественно-творческая деятельность в виде рисования.</a:t>
            </a:r>
          </a:p>
          <a:p>
            <a:pPr algn="just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Предмет исследования: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рисование нетрадиционными методами как фактор развития художественно - творческих способностей.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7868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Занятия по рисованию в нетрадиционной технике способствуют развитию  художественно-творческих способностей детей старшего дошкольного возраста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domikmod.by/uploads/posts/2014-01/thumbs/1389536577_podelki_detskie_2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71876"/>
            <a:ext cx="4073808" cy="3143272"/>
          </a:xfrm>
          <a:prstGeom prst="rect">
            <a:avLst/>
          </a:prstGeom>
          <a:noFill/>
        </p:spPr>
      </p:pic>
      <p:pic>
        <p:nvPicPr>
          <p:cNvPr id="1030" name="Picture 6" descr="http://st.biglion.ru/upload/2011/10/montessori_dop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876"/>
            <a:ext cx="4266010" cy="3149179"/>
          </a:xfrm>
          <a:prstGeom prst="rect">
            <a:avLst/>
          </a:prstGeom>
          <a:noFill/>
        </p:spPr>
      </p:pic>
      <p:sp>
        <p:nvSpPr>
          <p:cNvPr id="8" name="Выгнутая вверх стрелка 7"/>
          <p:cNvSpPr/>
          <p:nvPr/>
        </p:nvSpPr>
        <p:spPr>
          <a:xfrm>
            <a:off x="3071802" y="2500306"/>
            <a:ext cx="3071834" cy="1017272"/>
          </a:xfrm>
          <a:prstGeom prst="curvedDownArrow">
            <a:avLst>
              <a:gd name="adj1" fmla="val 20174"/>
              <a:gd name="adj2" fmla="val 50000"/>
              <a:gd name="adj3" fmla="val 164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928670"/>
            <a:ext cx="892971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проекта - изучение развития художественно-творческих способностей в процессе рисования нетрадиционными техниками у детей 5-6 лет.</a:t>
            </a:r>
          </a:p>
          <a:p>
            <a:endParaRPr lang="ru-RU" sz="28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482" name="Picture 2" descr="http://mygalery.ru/images/f-w-31426-6b0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1" y="3929066"/>
            <a:ext cx="3887817" cy="2732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581</TotalTime>
  <Words>216</Words>
  <Application>Microsoft Office PowerPoint</Application>
  <PresentationFormat>Экран (4:3)</PresentationFormat>
  <Paragraphs>112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Слайд 1</vt:lpstr>
      <vt:lpstr>Слайд 2</vt:lpstr>
      <vt:lpstr>Слайд 3</vt:lpstr>
      <vt:lpstr>    «Детский рисунок, процесс рисования это частица духовной жизни ребенка.  Дети не просто переносят на бумагу что-то из окружающего мира, а живут в этом мире, входят в него, как творцы красоты, наслаждаются этой красотой». В.Л. Сухомлинский.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73</cp:revision>
  <dcterms:created xsi:type="dcterms:W3CDTF">2014-12-07T06:02:01Z</dcterms:created>
  <dcterms:modified xsi:type="dcterms:W3CDTF">2015-10-11T16:21:05Z</dcterms:modified>
</cp:coreProperties>
</file>