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7" r:id="rId4"/>
    <p:sldId id="258" r:id="rId5"/>
    <p:sldId id="270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C38B"/>
    <a:srgbClr val="99FF33"/>
    <a:srgbClr val="0080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масса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461</c:v>
                </c:pt>
                <c:pt idx="1">
                  <c:v>453</c:v>
                </c:pt>
                <c:pt idx="2">
                  <c:v>430</c:v>
                </c:pt>
                <c:pt idx="3">
                  <c:v>460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396608"/>
        <c:axId val="33398144"/>
      </c:barChart>
      <c:catAx>
        <c:axId val="33396608"/>
        <c:scaling>
          <c:orientation val="minMax"/>
        </c:scaling>
        <c:delete val="0"/>
        <c:axPos val="b"/>
        <c:majorTickMark val="out"/>
        <c:minorTickMark val="none"/>
        <c:tickLblPos val="nextTo"/>
        <c:crossAx val="33398144"/>
        <c:crosses val="autoZero"/>
        <c:auto val="1"/>
        <c:lblAlgn val="ctr"/>
        <c:lblOffset val="100"/>
        <c:noMultiLvlLbl val="0"/>
      </c:catAx>
      <c:valAx>
        <c:axId val="33398144"/>
        <c:scaling>
          <c:orientation val="minMax"/>
          <c:max val="6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396608"/>
        <c:crosses val="autoZero"/>
        <c:crossBetween val="between"/>
        <c:majorUnit val="100"/>
        <c:minorUnit val="50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масса 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638</c:v>
                </c:pt>
                <c:pt idx="1">
                  <c:v>575</c:v>
                </c:pt>
                <c:pt idx="2">
                  <c:v>561</c:v>
                </c:pt>
                <c:pt idx="3">
                  <c:v>640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603584"/>
        <c:axId val="33605120"/>
      </c:barChart>
      <c:catAx>
        <c:axId val="33603584"/>
        <c:scaling>
          <c:orientation val="minMax"/>
        </c:scaling>
        <c:delete val="0"/>
        <c:axPos val="b"/>
        <c:majorTickMark val="out"/>
        <c:minorTickMark val="none"/>
        <c:tickLblPos val="nextTo"/>
        <c:crossAx val="33605120"/>
        <c:crosses val="autoZero"/>
        <c:auto val="1"/>
        <c:lblAlgn val="ctr"/>
        <c:lblOffset val="100"/>
        <c:noMultiLvlLbl val="0"/>
      </c:catAx>
      <c:valAx>
        <c:axId val="33605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6035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масса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652</c:v>
                </c:pt>
                <c:pt idx="1">
                  <c:v>601</c:v>
                </c:pt>
                <c:pt idx="2">
                  <c:v>596</c:v>
                </c:pt>
                <c:pt idx="3">
                  <c:v>647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440000"/>
        <c:axId val="85441536"/>
      </c:barChart>
      <c:catAx>
        <c:axId val="85440000"/>
        <c:scaling>
          <c:orientation val="minMax"/>
        </c:scaling>
        <c:delete val="0"/>
        <c:axPos val="b"/>
        <c:majorTickMark val="out"/>
        <c:minorTickMark val="none"/>
        <c:tickLblPos val="nextTo"/>
        <c:crossAx val="85441536"/>
        <c:crosses val="autoZero"/>
        <c:auto val="1"/>
        <c:lblAlgn val="ctr"/>
        <c:lblOffset val="100"/>
        <c:noMultiLvlLbl val="0"/>
      </c:catAx>
      <c:valAx>
        <c:axId val="85441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4400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масса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593</c:v>
                </c:pt>
                <c:pt idx="2">
                  <c:v>589</c:v>
                </c:pt>
                <c:pt idx="3">
                  <c:v>645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869248"/>
        <c:axId val="78870784"/>
      </c:barChart>
      <c:catAx>
        <c:axId val="78869248"/>
        <c:scaling>
          <c:orientation val="minMax"/>
        </c:scaling>
        <c:delete val="0"/>
        <c:axPos val="b"/>
        <c:majorTickMark val="out"/>
        <c:minorTickMark val="none"/>
        <c:tickLblPos val="nextTo"/>
        <c:crossAx val="78870784"/>
        <c:crosses val="autoZero"/>
        <c:auto val="1"/>
        <c:lblAlgn val="ctr"/>
        <c:lblOffset val="100"/>
        <c:noMultiLvlLbl val="0"/>
      </c:catAx>
      <c:valAx>
        <c:axId val="78870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88692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 удобрений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461</c:v>
                </c:pt>
                <c:pt idx="1">
                  <c:v>453</c:v>
                </c:pt>
                <c:pt idx="2">
                  <c:v>430</c:v>
                </c:pt>
                <c:pt idx="3">
                  <c:v>460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комплексные удобрения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638</c:v>
                </c:pt>
                <c:pt idx="1">
                  <c:v>575</c:v>
                </c:pt>
                <c:pt idx="2">
                  <c:v>561</c:v>
                </c:pt>
                <c:pt idx="3">
                  <c:v>640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гумусовые удобрения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652</c:v>
                </c:pt>
                <c:pt idx="1">
                  <c:v>601</c:v>
                </c:pt>
                <c:pt idx="2">
                  <c:v>596</c:v>
                </c:pt>
                <c:pt idx="3">
                  <c:v>647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настой крапивы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0</c:v>
                </c:pt>
                <c:pt idx="1">
                  <c:v>593</c:v>
                </c:pt>
                <c:pt idx="2">
                  <c:v>589</c:v>
                </c:pt>
                <c:pt idx="3">
                  <c:v>645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171136"/>
        <c:axId val="75624448"/>
      </c:barChart>
      <c:catAx>
        <c:axId val="34171136"/>
        <c:scaling>
          <c:orientation val="minMax"/>
        </c:scaling>
        <c:delete val="0"/>
        <c:axPos val="b"/>
        <c:majorTickMark val="out"/>
        <c:minorTickMark val="none"/>
        <c:tickLblPos val="nextTo"/>
        <c:crossAx val="75624448"/>
        <c:crosses val="autoZero"/>
        <c:auto val="1"/>
        <c:lblAlgn val="ctr"/>
        <c:lblOffset val="100"/>
        <c:noMultiLvlLbl val="0"/>
      </c:catAx>
      <c:valAx>
        <c:axId val="75624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1711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33039272868669E-2"/>
          <c:y val="3.3644234875829064E-2"/>
          <c:w val="0.60863723631768252"/>
          <c:h val="0.8863485154550166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Цветная капуста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Капуста брокколи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50</c:v>
                </c:pt>
                <c:pt idx="1">
                  <c:v>70</c:v>
                </c:pt>
                <c:pt idx="2">
                  <c:v>70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Пекинская капуста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Белокочанная капуста 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400</c:v>
                </c:pt>
                <c:pt idx="1">
                  <c:v>300</c:v>
                </c:pt>
                <c:pt idx="2">
                  <c:v>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041088"/>
        <c:axId val="74079616"/>
        <c:axId val="75592128"/>
      </c:bar3DChart>
      <c:catAx>
        <c:axId val="40041088"/>
        <c:scaling>
          <c:orientation val="minMax"/>
        </c:scaling>
        <c:delete val="0"/>
        <c:axPos val="b"/>
        <c:majorTickMark val="out"/>
        <c:minorTickMark val="none"/>
        <c:tickLblPos val="nextTo"/>
        <c:crossAx val="74079616"/>
        <c:crosses val="autoZero"/>
        <c:auto val="1"/>
        <c:lblAlgn val="ctr"/>
        <c:lblOffset val="100"/>
        <c:noMultiLvlLbl val="0"/>
      </c:catAx>
      <c:valAx>
        <c:axId val="74079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0041088"/>
        <c:crosses val="autoZero"/>
        <c:crossBetween val="between"/>
      </c:valAx>
      <c:serAx>
        <c:axId val="75592128"/>
        <c:scaling>
          <c:orientation val="minMax"/>
        </c:scaling>
        <c:delete val="1"/>
        <c:axPos val="b"/>
        <c:majorTickMark val="out"/>
        <c:minorTickMark val="none"/>
        <c:tickLblPos val="nextTo"/>
        <c:crossAx val="74079616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99792" y="620688"/>
            <a:ext cx="5976664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normalizeH="0" baseline="0" noProof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Экологическое воспитание и образование обучающихся</a:t>
            </a:r>
            <a:r>
              <a:rPr kumimoji="0" lang="ru-RU" sz="2800" b="1" i="0" u="none" strike="noStrike" kern="1200" normalizeH="0" noProof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 в образовательном пространстве школы</a:t>
            </a:r>
            <a:endParaRPr kumimoji="0" lang="ru-RU" sz="2800" b="1" i="0" u="none" strike="noStrike" kern="1200" normalizeH="0" baseline="0" noProof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692" y="2780928"/>
            <a:ext cx="3688071" cy="207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1" b="94146" l="571" r="95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3696">
            <a:off x="2151235" y="2733065"/>
            <a:ext cx="33337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955">
            <a:off x="1187624" y="4106230"/>
            <a:ext cx="526097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5877272"/>
            <a:ext cx="4124002" cy="576064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МКОУ Коротоякская СОШ</a:t>
            </a:r>
          </a:p>
          <a:p>
            <a:pPr>
              <a:spcBef>
                <a:spcPts val="0"/>
              </a:spcBef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Выращивание капусты с использованием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гумусовых 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удобрений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26770158"/>
              </p:ext>
            </p:extLst>
          </p:nvPr>
        </p:nvGraphicFramePr>
        <p:xfrm>
          <a:off x="611560" y="1397000"/>
          <a:ext cx="8064896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721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Проведение опыта: влияние настоя крапивы двудомной на рост и развитие капусты белокочанной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21855"/>
            <a:ext cx="348138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21855"/>
            <a:ext cx="3316287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504" y="3284984"/>
            <a:ext cx="4103687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8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Результаты выращивания капусты белокочанной с использованием настоя крапивы двудомной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483264522"/>
              </p:ext>
            </p:extLst>
          </p:nvPr>
        </p:nvGraphicFramePr>
        <p:xfrm>
          <a:off x="539552" y="1397000"/>
          <a:ext cx="8136904" cy="476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58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Выращивание капусты белокочанной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93622812"/>
              </p:ext>
            </p:extLst>
          </p:nvPr>
        </p:nvGraphicFramePr>
        <p:xfrm>
          <a:off x="395536" y="1397000"/>
          <a:ext cx="8352928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426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3872" y="332656"/>
            <a:ext cx="842493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 smtClean="0"/>
              <a:t>    </a:t>
            </a:r>
            <a:r>
              <a:rPr lang="ru-RU" sz="2050" dirty="0" smtClean="0"/>
              <a:t>Экологическое </a:t>
            </a:r>
            <a:r>
              <a:rPr lang="ru-RU" sz="2050" dirty="0"/>
              <a:t>воспитание и экологическое образование – два процесса формирования экологически грамотной личности. Экологическое образование даёт знания, умения и навыки, необходимые для охраны окружающей среды, экологическое воспитание формирует гражданское сознание, побуждает бережно относиться к природе</a:t>
            </a:r>
            <a:r>
              <a:rPr lang="ru-RU" sz="2050" dirty="0" smtClean="0"/>
              <a:t>.</a:t>
            </a:r>
            <a:r>
              <a:rPr lang="ru-RU" sz="2050" dirty="0"/>
              <a:t> </a:t>
            </a:r>
            <a:endParaRPr lang="ru-RU" sz="2050" dirty="0" smtClean="0"/>
          </a:p>
          <a:p>
            <a:pPr algn="just"/>
            <a:r>
              <a:rPr lang="ru-RU" sz="2050" dirty="0" smtClean="0"/>
              <a:t>    В </a:t>
            </a:r>
            <a:r>
              <a:rPr lang="ru-RU" sz="2050" dirty="0"/>
              <a:t>результате </a:t>
            </a:r>
            <a:r>
              <a:rPr lang="ru-RU" sz="2050" dirty="0" smtClean="0"/>
              <a:t>учебной </a:t>
            </a:r>
            <a:r>
              <a:rPr lang="ru-RU" sz="2050" dirty="0"/>
              <a:t>и воспитательной работы в нашей школе сложилась система путей достижения </a:t>
            </a:r>
            <a:r>
              <a:rPr lang="ru-RU" sz="2050" dirty="0" smtClean="0"/>
              <a:t>целей по экологическому образованию и воспитанию обучающихся, которые охватывают </a:t>
            </a:r>
            <a:r>
              <a:rPr lang="ru-RU" sz="2050" dirty="0"/>
              <a:t>разные стороны школьной жизни: это и воспитательная работа внутри классов, и учебная работа на уроках биологии и экологии, и внеклассная кружковая работа с учащимися, и дополнительные занятия </a:t>
            </a:r>
            <a:r>
              <a:rPr lang="ru-RU" sz="2050" dirty="0" smtClean="0"/>
              <a:t>по </a:t>
            </a:r>
            <a:r>
              <a:rPr lang="ru-RU" sz="2050" dirty="0"/>
              <a:t>проектной </a:t>
            </a:r>
            <a:r>
              <a:rPr lang="ru-RU" sz="2050" dirty="0" smtClean="0"/>
              <a:t>деятельности и конечно же работа на пришкольном участке. Для наиболее эффективной работы на пришкольно-опытном участке необходим обильный полив растений в летний период.  На нашем пришкольном участке отсутствует водопровод, и это очень затрудняет возможность постоянного полива растений. В связи с этим инициативная группа из числа старшеклассников предложила разработать проект по водоснабжению пришкольного участка. Первым шагом к реализации проекта стало составление сметы расходов.</a:t>
            </a:r>
            <a:endParaRPr lang="ru-RU" sz="2050" dirty="0"/>
          </a:p>
        </p:txBody>
      </p:sp>
    </p:spTree>
    <p:extLst>
      <p:ext uri="{BB962C8B-B14F-4D97-AF65-F5344CB8AC3E}">
        <p14:creationId xmlns:p14="http://schemas.microsoft.com/office/powerpoint/2010/main" val="361228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Смета на закладку водопровода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283174"/>
              </p:ext>
            </p:extLst>
          </p:nvPr>
        </p:nvGraphicFramePr>
        <p:xfrm>
          <a:off x="467544" y="980730"/>
          <a:ext cx="8352929" cy="494729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92088"/>
                <a:gridCol w="2952328"/>
                <a:gridCol w="1584176"/>
                <a:gridCol w="1584176"/>
                <a:gridCol w="1440161"/>
              </a:tblGrid>
              <a:tr h="48148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№п\п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Цена  (руб.)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Стоимость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9863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Водопроводная полиэтиленовая труба (ПНД)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170 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26,30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4471</a:t>
                      </a:r>
                      <a:endParaRPr lang="ru-RU" sz="1400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Техническая полиэтиленовая труба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170 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52,30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8891</a:t>
                      </a:r>
                      <a:endParaRPr lang="ru-RU" sz="1400" dirty="0"/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Пенополистирол</a:t>
                      </a:r>
                      <a:r>
                        <a:rPr lang="ru-RU" sz="140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 </a:t>
                      </a:r>
                      <a:r>
                        <a:rPr lang="ru-RU" sz="1400" dirty="0" err="1" smtClean="0"/>
                        <a:t>уп</a:t>
                      </a:r>
                      <a:r>
                        <a:rPr lang="ru-RU" sz="140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1496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5984</a:t>
                      </a:r>
                      <a:endParaRPr lang="ru-RU" sz="1400" dirty="0"/>
                    </a:p>
                  </a:txBody>
                  <a:tcPr/>
                </a:tc>
              </a:tr>
              <a:tr h="34860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Шаровые краны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 шт.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441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8821</a:t>
                      </a:r>
                      <a:endParaRPr lang="ru-RU" sz="1400" dirty="0"/>
                    </a:p>
                  </a:txBody>
                  <a:tcPr/>
                </a:tc>
              </a:tr>
              <a:tr h="4148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Муфты соединительные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 шт.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862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1724</a:t>
                      </a:r>
                      <a:endParaRPr lang="ru-RU" sz="1400" dirty="0"/>
                    </a:p>
                  </a:txBody>
                  <a:tcPr/>
                </a:tc>
              </a:tr>
              <a:tr h="4814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Уголок металлический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 шт.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228</a:t>
                      </a:r>
                      <a:endParaRPr lang="ru-RU" sz="1400" dirty="0"/>
                    </a:p>
                  </a:txBody>
                  <a:tcPr/>
                </a:tc>
              </a:tr>
              <a:tr h="4814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Шланг поливочный (25м)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шт.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2542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2542</a:t>
                      </a:r>
                      <a:endParaRPr lang="ru-RU" sz="1400" dirty="0"/>
                    </a:p>
                  </a:txBody>
                  <a:tcPr/>
                </a:tc>
              </a:tr>
              <a:tr h="4814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Набор с пистолетом-разбрызгивателем 5 режимов + соединения для шланга и крана</a:t>
                      </a:r>
                    </a:p>
                    <a:p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шт.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1120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1120</a:t>
                      </a:r>
                      <a:endParaRPr lang="ru-RU" sz="1400" dirty="0"/>
                    </a:p>
                  </a:txBody>
                  <a:tcPr/>
                </a:tc>
              </a:tr>
              <a:tr h="4814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33781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60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0790"/>
            <a:ext cx="3240360" cy="227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42837"/>
            <a:ext cx="3166864" cy="237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Перспективы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Изучив необходимые условия выращивания различных видов капусты, проанализировав почву на кислотность, стало ясно, что на нашем пришкольно-опытном участке прекрасно могут  произрастать такие виды капусты как цветная капуста, капуста брокколи и пекинская капуста.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56992"/>
            <a:ext cx="3377952" cy="253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12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083623"/>
              </p:ext>
            </p:extLst>
          </p:nvPr>
        </p:nvGraphicFramePr>
        <p:xfrm>
          <a:off x="457200" y="476250"/>
          <a:ext cx="8229600" cy="564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88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Смета выращивания капусты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4089013"/>
              </p:ext>
            </p:extLst>
          </p:nvPr>
        </p:nvGraphicFramePr>
        <p:xfrm>
          <a:off x="539552" y="836712"/>
          <a:ext cx="8229600" cy="525142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802432"/>
                <a:gridCol w="2725960"/>
                <a:gridCol w="1409368"/>
                <a:gridCol w="1398944"/>
                <a:gridCol w="1892896"/>
              </a:tblGrid>
              <a:tr h="3761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№п\п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Наименование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Цена (руб.)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Количество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Стоимость(руб.)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4931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Капуста белокочанная сорт «Купчиха»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4931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Капуста белокочанная сорт  «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Амагер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61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Капуста цветная сорт «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Мовир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74»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61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Капуста пекинская сорт «Весенний нефрит»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61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Капуста брокколи сорт «Фиеста»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61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Минеральное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удобрение «Сударушка»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61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Комплексное удобрение для капусты «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Агрикола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6193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ИТОГО: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447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347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26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76672"/>
            <a:ext cx="8424936" cy="603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экологического образования в школе: </a:t>
            </a:r>
            <a:r>
              <a:rPr lang="ru-RU" sz="2000" dirty="0"/>
              <a:t>экологическое воспитание и образование, формирование экологической культуры школьников, создание широких возможностей для творческой самореализации личности . </a:t>
            </a:r>
            <a:endParaRPr lang="ru-RU" sz="2000" dirty="0" smtClean="0"/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000" dirty="0"/>
              <a:t> формирование у детей целостного миропонимания и современного научного мировоззрения; развитие интереса к наукам естественного профиля, к опытнической и исследовательской деятельности; воспитание ответственного, бережного отношения к природе; формирование у школьников эстетического отношения к природе, стремления к гармонии, целенаправленное развитие способности личности к полноценному восприятию и правильному пониманию прекрасного в искусстве и действительности; привлечение школьников к природоохранной деятельности; подготовка детей, подростков и молодежи к профессиональной деятельности.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Вертикальный свиток 11"/>
          <p:cNvSpPr/>
          <p:nvPr/>
        </p:nvSpPr>
        <p:spPr>
          <a:xfrm rot="10800000">
            <a:off x="251520" y="1484784"/>
            <a:ext cx="8568952" cy="5040560"/>
          </a:xfrm>
          <a:prstGeom prst="verticalScroll">
            <a:avLst>
              <a:gd name="adj" fmla="val 8538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rgbClr val="00800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Формы работы по экологическому воспитанию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обучащихся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1515369"/>
            <a:ext cx="7560840" cy="4524315"/>
          </a:xfrm>
          <a:prstGeom prst="rect">
            <a:avLst/>
          </a:prstGeo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numCol="2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/>
              <a:t>Экологические </a:t>
            </a:r>
            <a:r>
              <a:rPr lang="ru-RU" b="1" dirty="0"/>
              <a:t>занятия. </a:t>
            </a:r>
            <a:endParaRPr lang="ru-RU" b="1" dirty="0" smtClean="0"/>
          </a:p>
          <a:p>
            <a:pPr marL="342900" indent="-342900">
              <a:buAutoNum type="arabicPeriod"/>
            </a:pPr>
            <a:r>
              <a:rPr lang="ru-RU" b="1" dirty="0" smtClean="0"/>
              <a:t>Экологические </a:t>
            </a:r>
            <a:r>
              <a:rPr lang="ru-RU" b="1" dirty="0"/>
              <a:t>экскурсии.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Уроки </a:t>
            </a:r>
            <a:r>
              <a:rPr lang="ru-RU" b="1" dirty="0"/>
              <a:t>доброты.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Уроки </a:t>
            </a:r>
            <a:r>
              <a:rPr lang="ru-RU" b="1" dirty="0"/>
              <a:t>мышления в природе.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 </a:t>
            </a:r>
            <a:r>
              <a:rPr lang="ru-RU" b="1" dirty="0"/>
              <a:t>КВН, викторины, конкурсы.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Проблемные </a:t>
            </a:r>
            <a:r>
              <a:rPr lang="ru-RU" b="1" dirty="0"/>
              <a:t>ситуации.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Языковые </a:t>
            </a:r>
            <a:r>
              <a:rPr lang="ru-RU" b="1" dirty="0"/>
              <a:t>логические задачи.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Экологические </a:t>
            </a:r>
            <a:r>
              <a:rPr lang="ru-RU" b="1" dirty="0"/>
              <a:t>выставки, экспозиции.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Неделя </a:t>
            </a:r>
            <a:r>
              <a:rPr lang="ru-RU" b="1" dirty="0"/>
              <a:t>экологического творчества.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Экологические </a:t>
            </a:r>
            <a:r>
              <a:rPr lang="ru-RU" b="1" dirty="0"/>
              <a:t>праздники, выставки.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Дидактические </a:t>
            </a:r>
            <a:r>
              <a:rPr lang="ru-RU" b="1" dirty="0"/>
              <a:t>игры экологического содержания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 </a:t>
            </a:r>
            <a:r>
              <a:rPr lang="ru-RU" b="1" dirty="0"/>
              <a:t>Походы и экскурсии.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Экологическая </a:t>
            </a:r>
            <a:r>
              <a:rPr lang="ru-RU" b="1" dirty="0"/>
              <a:t>тропа.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Наблюдения</a:t>
            </a:r>
            <a:r>
              <a:rPr lang="ru-RU" b="1" dirty="0"/>
              <a:t>.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Поисково-исследовательская </a:t>
            </a:r>
            <a:r>
              <a:rPr lang="ru-RU" b="1" dirty="0"/>
              <a:t>работа</a:t>
            </a:r>
            <a:r>
              <a:rPr lang="ru-RU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Экологические акции и </a:t>
            </a:r>
            <a:r>
              <a:rPr lang="ru-RU" b="1" dirty="0" err="1" smtClean="0"/>
              <a:t>экоуроки</a:t>
            </a:r>
            <a:r>
              <a:rPr lang="ru-RU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Работа на пришкольно-опытном участке.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Неделя естествознания в школе.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Экологические и биологические олимпиады и конкурсы</a:t>
            </a:r>
          </a:p>
          <a:p>
            <a:pPr marL="342900" indent="-342900">
              <a:buAutoNum type="arabicPeriod"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0405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Экологическая работа в школе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 descr="D:\ФОТО С КОМПЬЮТЕРА\весна 2013\PICT0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95" y="1007906"/>
            <a:ext cx="2197998" cy="164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С КОМПЬЮТЕРА\ШКОЛА\PICT3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93" y="2780928"/>
            <a:ext cx="2197999" cy="16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ГРАФИИ\ВЕСНА 2014\PICT04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3676"/>
            <a:ext cx="2191310" cy="29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ГРАФИИ\Кормушки\DSC027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83676"/>
            <a:ext cx="2196533" cy="29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ФОТОГРАФИИ\УРОК в детской библиотеке 25 февраля\DSC092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2" y="4581128"/>
            <a:ext cx="2239923" cy="167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IMG_84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75867"/>
            <a:ext cx="2527805" cy="168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IMG_16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067" y="4575867"/>
            <a:ext cx="2515348" cy="167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IMG_829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202" y="3084830"/>
            <a:ext cx="2461779" cy="164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ФОТОГРАФИИ\Экоурок\IMG_353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055" y="5369499"/>
            <a:ext cx="1594024" cy="106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:\КОРОТОЯК. Благоустройство территории\2.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37734"/>
            <a:ext cx="1363315" cy="181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Участие в конкурсах и олимпиадах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user\Desktop\МОИ документы\d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3042">
            <a:off x="529858" y="1124744"/>
            <a:ext cx="1936361" cy="266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Дипломы\Новый урок\format_A4_document_284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505" y="1183418"/>
            <a:ext cx="1800705" cy="254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Дипломы\Новый урок\format_A4_document_3175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70" y="1135390"/>
            <a:ext cx="1728192" cy="24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Дипломы\Бондаренк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89">
            <a:off x="6444208" y="984338"/>
            <a:ext cx="1722559" cy="236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" y="4005064"/>
            <a:ext cx="1761165" cy="249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8696">
            <a:off x="6764285" y="3707833"/>
            <a:ext cx="1792995" cy="253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user\Desktop\Безымянный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5771">
            <a:off x="2711620" y="3791489"/>
            <a:ext cx="1946744" cy="273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39" y="3507084"/>
            <a:ext cx="1799048" cy="254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Работа на пришкольно-опытном участке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4" y="974978"/>
            <a:ext cx="3528392" cy="264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74978"/>
            <a:ext cx="3953675" cy="263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843488"/>
            <a:ext cx="3589091" cy="25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98" y="3843488"/>
            <a:ext cx="3629664" cy="257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36912"/>
            <a:ext cx="2306310" cy="177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Выращивание капусты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28818"/>
            <a:ext cx="3384376" cy="253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83409"/>
            <a:ext cx="353434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5" y="3958596"/>
            <a:ext cx="3384198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14" y="3887739"/>
            <a:ext cx="3534347" cy="247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58" y="2060849"/>
            <a:ext cx="3482782" cy="427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17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Результаты выращивания капусты по годам без использования удобрений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86696633"/>
              </p:ext>
            </p:extLst>
          </p:nvPr>
        </p:nvGraphicFramePr>
        <p:xfrm>
          <a:off x="467544" y="1412776"/>
          <a:ext cx="7968208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383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Выращивание капусты с использованием минеральных удобрений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26351447"/>
              </p:ext>
            </p:extLst>
          </p:nvPr>
        </p:nvGraphicFramePr>
        <p:xfrm>
          <a:off x="611560" y="1397000"/>
          <a:ext cx="8064896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04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648</Words>
  <Application>Microsoft Office PowerPoint</Application>
  <PresentationFormat>Экран (4:3)</PresentationFormat>
  <Paragraphs>133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Формы работы по экологическому воспитанию обучащихся</vt:lpstr>
      <vt:lpstr>Экологическая работа в школе</vt:lpstr>
      <vt:lpstr>Участие в конкурсах и олимпиадах</vt:lpstr>
      <vt:lpstr>Работа на пришкольно-опытном участке</vt:lpstr>
      <vt:lpstr>Выращивание капусты</vt:lpstr>
      <vt:lpstr>Результаты выращивания капусты по годам без использования удобрений</vt:lpstr>
      <vt:lpstr>Выращивание капусты с использованием минеральных удобрений</vt:lpstr>
      <vt:lpstr>Выращивание капусты с использованием гумусовых  удобрений</vt:lpstr>
      <vt:lpstr>Проведение опыта: влияние настоя крапивы двудомной на рост и развитие капусты белокочанной</vt:lpstr>
      <vt:lpstr>Результаты выращивания капусты белокочанной с использованием настоя крапивы двудомной</vt:lpstr>
      <vt:lpstr>Выращивание капусты белокочанной</vt:lpstr>
      <vt:lpstr>Презентация PowerPoint</vt:lpstr>
      <vt:lpstr>Смета на закладку водопровода</vt:lpstr>
      <vt:lpstr>Перспективы </vt:lpstr>
      <vt:lpstr>Презентация PowerPoint</vt:lpstr>
      <vt:lpstr>Смета выращивания капусты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48</cp:revision>
  <dcterms:created xsi:type="dcterms:W3CDTF">2013-08-23T08:38:35Z</dcterms:created>
  <dcterms:modified xsi:type="dcterms:W3CDTF">2016-04-03T18:09:12Z</dcterms:modified>
</cp:coreProperties>
</file>