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56" r:id="rId3"/>
    <p:sldId id="267" r:id="rId4"/>
    <p:sldId id="262" r:id="rId5"/>
    <p:sldId id="264" r:id="rId6"/>
    <p:sldId id="268" r:id="rId7"/>
    <p:sldId id="257" r:id="rId8"/>
    <p:sldId id="258" r:id="rId9"/>
    <p:sldId id="259" r:id="rId10"/>
    <p:sldId id="260" r:id="rId11"/>
    <p:sldId id="270" r:id="rId12"/>
    <p:sldId id="261" r:id="rId13"/>
    <p:sldId id="272" r:id="rId14"/>
    <p:sldId id="273" r:id="rId15"/>
    <p:sldId id="263" r:id="rId16"/>
    <p:sldId id="269" r:id="rId17"/>
    <p:sldId id="266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FFCC66"/>
    <a:srgbClr val="FFCC99"/>
    <a:srgbClr val="CC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5" autoAdjust="0"/>
    <p:restoredTop sz="94660"/>
  </p:normalViewPr>
  <p:slideViewPr>
    <p:cSldViewPr>
      <p:cViewPr>
        <p:scale>
          <a:sx n="76" d="100"/>
          <a:sy n="76" d="100"/>
        </p:scale>
        <p:origin x="-102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aseline="0" dirty="0" err="1" smtClean="0"/>
              <a:t>Рекомендациипсихолога</a:t>
            </a:r>
            <a:r>
              <a:rPr lang="ru-RU" baseline="0" dirty="0" smtClean="0"/>
              <a:t> 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FFFF66"/>
              </a:solidFill>
            </c:spPr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Рекомендации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СанПин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Pt>
            <c:idx val="4"/>
            <c:bubble3D val="0"/>
            <c:spPr>
              <a:solidFill>
                <a:srgbClr val="FFFF66"/>
              </a:solidFill>
            </c:spPr>
          </c:dPt>
          <c:cat>
            <c:strRef>
              <c:f>Лист1!$A$2:$A$6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5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Пожелания</a:t>
            </a:r>
            <a:r>
              <a:rPr lang="ru-RU" baseline="0" dirty="0" smtClean="0"/>
              <a:t> учащихся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2"/>
            <c:bubble3D val="0"/>
            <c:spPr>
              <a:solidFill>
                <a:srgbClr val="FFCC66"/>
              </a:solidFill>
            </c:spPr>
          </c:dPt>
          <c:dPt>
            <c:idx val="3"/>
            <c:bubble3D val="0"/>
            <c:spPr>
              <a:solidFill>
                <a:srgbClr val="FFCC99"/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5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7.0000000000000021E-2</c:v>
                </c:pt>
                <c:pt idx="1">
                  <c:v>0.19</c:v>
                </c:pt>
                <c:pt idx="2">
                  <c:v>0.2</c:v>
                </c:pt>
                <c:pt idx="3">
                  <c:v>0.23</c:v>
                </c:pt>
                <c:pt idx="4">
                  <c:v>0.31000000000000105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Цветовая</a:t>
            </a:r>
            <a:r>
              <a:rPr lang="ru-RU" baseline="0" dirty="0" smtClean="0"/>
              <a:t> гамма в кабинетах школы</a:t>
            </a:r>
            <a:endParaRPr lang="ru-RU" dirty="0"/>
          </a:p>
        </c:rich>
      </c:tx>
      <c:layout>
        <c:manualLayout>
          <c:xMode val="edge"/>
          <c:yMode val="edge"/>
          <c:x val="5.8490202370210187E-2"/>
          <c:y val="2.480602792989465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Pt>
            <c:idx val="4"/>
            <c:bubble3D val="0"/>
            <c:spPr>
              <a:solidFill>
                <a:srgbClr val="FFCC66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синий</c:v>
                </c:pt>
                <c:pt idx="1">
                  <c:v>розовый</c:v>
                </c:pt>
                <c:pt idx="2">
                  <c:v> голубой</c:v>
                </c:pt>
                <c:pt idx="3">
                  <c:v>зелёный</c:v>
                </c:pt>
                <c:pt idx="4">
                  <c:v>желто-бежевый</c:v>
                </c:pt>
                <c:pt idx="5">
                  <c:v>коричневый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5</c:v>
                </c:pt>
                <c:pt idx="2">
                  <c:v>15</c:v>
                </c:pt>
                <c:pt idx="3">
                  <c:v>13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0.66377468729683409"/>
          <c:y val="2.3674456367108378E-2"/>
          <c:w val="0.3362253127031678"/>
          <c:h val="0.93007760184958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C9C44-277F-4B85-97AF-504F2F501B23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D6CC3-6832-4FA2-9DB7-D7767901F0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54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D6CC3-6832-4FA2-9DB7-D7767901F0D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0E03-2A8A-41DA-8DEF-B6D7F34D4FB3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330A-A0BC-4A79-878D-9F2E8161E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0E03-2A8A-41DA-8DEF-B6D7F34D4FB3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330A-A0BC-4A79-878D-9F2E8161E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0E03-2A8A-41DA-8DEF-B6D7F34D4FB3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330A-A0BC-4A79-878D-9F2E8161E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0E03-2A8A-41DA-8DEF-B6D7F34D4FB3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330A-A0BC-4A79-878D-9F2E8161E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0E03-2A8A-41DA-8DEF-B6D7F34D4FB3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330A-A0BC-4A79-878D-9F2E8161E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0E03-2A8A-41DA-8DEF-B6D7F34D4FB3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330A-A0BC-4A79-878D-9F2E8161E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0E03-2A8A-41DA-8DEF-B6D7F34D4FB3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330A-A0BC-4A79-878D-9F2E8161E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0E03-2A8A-41DA-8DEF-B6D7F34D4FB3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330A-A0BC-4A79-878D-9F2E8161E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0E03-2A8A-41DA-8DEF-B6D7F34D4FB3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330A-A0BC-4A79-878D-9F2E8161E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0E03-2A8A-41DA-8DEF-B6D7F34D4FB3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330A-A0BC-4A79-878D-9F2E8161E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0E03-2A8A-41DA-8DEF-B6D7F34D4FB3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330A-A0BC-4A79-878D-9F2E8161E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80E03-2A8A-41DA-8DEF-B6D7F34D4FB3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8330A-A0BC-4A79-878D-9F2E8161E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javascript:;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PowerPoint_97-20031.ppt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emf"/><Relationship Id="rId5" Type="http://schemas.openxmlformats.org/officeDocument/2006/relationships/oleObject" Target="../embeddings/____________Microsoft_PowerPoint_97-20032.ppt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ostochek.ru/index.php?id=490&amp;showall=0&amp;wallsonly=0&amp;parent_id=0" TargetMode="External"/><Relationship Id="rId13" Type="http://schemas.openxmlformats.org/officeDocument/2006/relationships/hyperlink" Target="http://images.pskov.ru/photos/?search=%E3%F0%F3%F8%E0&amp;max=12&amp;image=150509/pict0120" TargetMode="External"/><Relationship Id="rId3" Type="http://schemas.openxmlformats.org/officeDocument/2006/relationships/hyperlink" Target="http://foto.mail.ru/mail/olesya77.77/19/1441.html" TargetMode="External"/><Relationship Id="rId7" Type="http://schemas.openxmlformats.org/officeDocument/2006/relationships/image" Target="../media/image8.jpeg"/><Relationship Id="rId12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0.jpeg"/><Relationship Id="rId5" Type="http://schemas.openxmlformats.org/officeDocument/2006/relationships/hyperlink" Target="http://images.google.com/imgres?imgurl=http://children.claw.ru/2_plants/Content/002/09.jpg&amp;imgrefurl=http://children.claw.ru/2_plants/Content/002/09.htm&amp;usg=__zkcstC74tWx6BoRS_2MPHLK0jEA=&amp;h=313&amp;w=226&amp;sz=66&amp;hl=ru&amp;start=6&amp;zoom=1&amp;tbnid=yNYvW-RpwJLCdM:&amp;tbnh=117&amp;tbnw=84&amp;prev=/images?q=%D0%92%D1%8F%D0%B7&amp;um=1&amp;hl=ru&amp;rls=com.microsoft:en-US&amp;tbs=isch:1&amp;um=1&amp;itbs=1" TargetMode="External"/><Relationship Id="rId10" Type="http://schemas.openxmlformats.org/officeDocument/2006/relationships/hyperlink" Target="http://photo.online.ua/sashki/331972/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9.jpeg"/><Relationship Id="rId1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oto.mail.ru/mail/olesya77.77/19/1441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создания экологического паспорта школы</a:t>
            </a:r>
            <a:endParaRPr lang="ru-RU" b="1" dirty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3036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78581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Исследование 5: «Озеленение школы»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142984"/>
            <a:ext cx="8715436" cy="557216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Озеленение кабинетов позволяет увеличить количество кислорода в классных комнатах и нейтрализовать большое количество углекислого газа. Это повышает работоспособность и улучшает условия работы учащихся. Кроме того, комнатные растения – эстетический фактор, благоприятно влияющий на нервную систему. После проведения социологического опроса  80%  школьников считают, что в кабинете должно быть не менее 20 растений разных видов.</a:t>
            </a:r>
          </a:p>
          <a:p>
            <a:r>
              <a:rPr lang="ru-RU" sz="1800" i="1" dirty="0" smtClean="0">
                <a:solidFill>
                  <a:schemeClr val="tx1"/>
                </a:solidFill>
              </a:rPr>
              <a:t>Рекордсменом растительного мира по очистке воздуха является </a:t>
            </a:r>
            <a:r>
              <a:rPr lang="ru-RU" sz="1800" i="1" dirty="0" err="1" smtClean="0">
                <a:solidFill>
                  <a:schemeClr val="tx1"/>
                </a:solidFill>
              </a:rPr>
              <a:t>хлорофитум</a:t>
            </a:r>
            <a:r>
              <a:rPr lang="ru-RU" sz="1800" i="1" dirty="0" smtClean="0">
                <a:solidFill>
                  <a:schemeClr val="tx1"/>
                </a:solidFill>
              </a:rPr>
              <a:t>. </a:t>
            </a:r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</p:txBody>
      </p:sp>
      <p:pic>
        <p:nvPicPr>
          <p:cNvPr id="4" name="Рисунок 3" descr="http://vppress.ru/photo/new/3515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3571876"/>
            <a:ext cx="2357454" cy="144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ото Пеларгонии зональной сорт White Spluks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500438"/>
            <a:ext cx="250033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pipremnum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19500" y="4429132"/>
            <a:ext cx="19050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Бактерии,</a:t>
            </a:r>
            <a:br>
              <a:rPr lang="ru-RU" sz="2400" dirty="0" smtClean="0"/>
            </a:br>
            <a:r>
              <a:rPr lang="ru-RU" sz="2400" dirty="0" smtClean="0"/>
              <a:t>содержащиеся в пыльных помещениях.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3428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/>
              <a:t>возбудителями кишечных инфекций:                                          - кишечная палочка</a:t>
            </a:r>
          </a:p>
          <a:p>
            <a:r>
              <a:rPr lang="ru-RU" sz="1800" dirty="0" smtClean="0"/>
              <a:t>           - холерный вибрион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Возбудителями особо опасных инфекций:</a:t>
            </a:r>
          </a:p>
          <a:p>
            <a:r>
              <a:rPr lang="ru-RU" sz="1800" dirty="0" smtClean="0"/>
              <a:t>- столбняка</a:t>
            </a:r>
          </a:p>
          <a:p>
            <a:r>
              <a:rPr lang="ru-RU" sz="1800" dirty="0" smtClean="0"/>
              <a:t>- проказы</a:t>
            </a:r>
          </a:p>
          <a:p>
            <a:r>
              <a:rPr lang="ru-RU" sz="1800" dirty="0" smtClean="0"/>
              <a:t>- чумы</a:t>
            </a:r>
          </a:p>
          <a:p>
            <a:r>
              <a:rPr lang="ru-RU" sz="1800" dirty="0" smtClean="0"/>
              <a:t>- ангины</a:t>
            </a:r>
          </a:p>
          <a:p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800" dirty="0" smtClean="0"/>
              <a:t>Возбудителями заболеваний дыхательных путей:</a:t>
            </a:r>
          </a:p>
          <a:p>
            <a:r>
              <a:rPr lang="ru-RU" sz="1800" dirty="0" smtClean="0"/>
              <a:t>- дифтерийная палочка</a:t>
            </a:r>
          </a:p>
          <a:p>
            <a:r>
              <a:rPr lang="ru-RU" sz="1800" dirty="0" smtClean="0"/>
              <a:t>- палочка Коха</a:t>
            </a:r>
          </a:p>
          <a:p>
            <a:endParaRPr lang="ru-RU" dirty="0"/>
          </a:p>
        </p:txBody>
      </p:sp>
      <p:pic>
        <p:nvPicPr>
          <p:cNvPr id="5" name="Рисунок 4" descr="Рис. 12 к ст. Бактерии. Стрептококки. Бактерии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71744"/>
            <a:ext cx="242889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ис. 15 к ст. Бактерии. Бактерии.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3000372"/>
            <a:ext cx="221457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ис. 16 к ст. Бактерии. Бактерии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929198"/>
            <a:ext cx="264320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07157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Исследование 6: «Нужна ли сменная обувь?»</a:t>
            </a:r>
            <a:endParaRPr lang="ru-RU" sz="24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57158" y="3886200"/>
            <a:ext cx="8501122" cy="26860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В </a:t>
            </a:r>
            <a:r>
              <a:rPr lang="ru-RU" sz="1800" dirty="0" err="1" smtClean="0">
                <a:solidFill>
                  <a:schemeClr val="tx1"/>
                </a:solidFill>
              </a:rPr>
              <a:t>баклаборатории</a:t>
            </a:r>
            <a:r>
              <a:rPr lang="ru-RU" sz="1800" dirty="0" smtClean="0">
                <a:solidFill>
                  <a:schemeClr val="tx1"/>
                </a:solidFill>
              </a:rPr>
              <a:t> под руководством лаборанта и врача, учащиеся взяли мазок с подошвы кроссовок и сделали посев на чашке Петри с плотным питательным </a:t>
            </a:r>
            <a:r>
              <a:rPr lang="ru-RU" sz="1800" dirty="0" err="1" smtClean="0">
                <a:solidFill>
                  <a:schemeClr val="tx1"/>
                </a:solidFill>
              </a:rPr>
              <a:t>агаром</a:t>
            </a:r>
            <a:r>
              <a:rPr lang="ru-RU" sz="1800" dirty="0" smtClean="0">
                <a:solidFill>
                  <a:schemeClr val="tx1"/>
                </a:solidFill>
              </a:rPr>
              <a:t>. Чашки хранились в термостате 24 часа при температуре 37 градусов Цельсия.  Через три дня учащиеся обнаружили колонии и изучили их под микроскопом.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Обнаружили патогенные бактерии: кишечные палочки, возбудители дизентерии, возбудители сальмонеллы, туберкулёзные палочки.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Все они переносятся вместе с пылью и устойчивы во внешней среде.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Марина Николаевна\Мои документы\Мои рисунки\DSC0041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500174"/>
            <a:ext cx="2571750" cy="2071687"/>
          </a:xfrm>
          <a:prstGeom prst="rect">
            <a:avLst/>
          </a:prstGeom>
          <a:noFill/>
        </p:spPr>
      </p:pic>
      <p:pic>
        <p:nvPicPr>
          <p:cNvPr id="1027" name="Picture 3" descr="C:\Documents and Settings\Марина Николаевна\Мои документы\Мои рисунки\DSC0038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1500174"/>
            <a:ext cx="2786082" cy="2143140"/>
          </a:xfrm>
          <a:prstGeom prst="rect">
            <a:avLst/>
          </a:prstGeom>
          <a:noFill/>
        </p:spPr>
      </p:pic>
      <p:pic>
        <p:nvPicPr>
          <p:cNvPr id="1028" name="Picture 4" descr="C:\Documents and Settings\Марина Николаевна\Мои документы\Мои рисунки\DSC0040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1500174"/>
            <a:ext cx="264320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</a:rPr>
              <a:t>Меры профилактики  в  здании школы: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- требования к сменной обуви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 - соблюдение чистоты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-проветривание кабинетов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- соблюдение правил личной гигиены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- медицинский контроль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- химическая обработка (дезинфекция помещений)</a:t>
            </a:r>
            <a:br>
              <a:rPr lang="ru-RU" sz="2400" b="1" dirty="0" smtClean="0">
                <a:latin typeface="+mn-lt"/>
              </a:rPr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Средства дезинфекции помещения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571612"/>
            <a:ext cx="8501122" cy="500066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сертификаты качества и соответствия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Все средства имеют свидетельство о государственной регистрации и экологической безопасности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1\Desktop\Фото008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643050"/>
            <a:ext cx="2071701" cy="218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Фото01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1714488"/>
            <a:ext cx="18192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Desktop\Фото009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1785926"/>
            <a:ext cx="18478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Исследование 7: «Анализ качества водопроводной воды»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Анализ воды показал: Вода прозрачная, не имеет цвета и запаха.</a:t>
            </a:r>
          </a:p>
          <a:p>
            <a:pPr>
              <a:buNone/>
            </a:pPr>
            <a:r>
              <a:rPr lang="ru-RU" sz="1800" dirty="0" smtClean="0"/>
              <a:t>                                             </a:t>
            </a:r>
            <a:r>
              <a:rPr lang="ru-RU" sz="1800" dirty="0" err="1" smtClean="0"/>
              <a:t>рН</a:t>
            </a:r>
            <a:r>
              <a:rPr lang="ru-RU" sz="1800" dirty="0" smtClean="0"/>
              <a:t> равно 11, катионы не обнаружены</a:t>
            </a:r>
          </a:p>
          <a:p>
            <a:pPr>
              <a:buNone/>
            </a:pPr>
            <a:r>
              <a:rPr lang="ru-RU" sz="1800" dirty="0" smtClean="0"/>
              <a:t>                                             анионы: хлорид – ион, сульфат – ион</a:t>
            </a:r>
          </a:p>
          <a:p>
            <a:pPr>
              <a:buNone/>
            </a:pPr>
            <a:r>
              <a:rPr lang="ru-RU" sz="1800" dirty="0" smtClean="0"/>
              <a:t>                                             Измерения проводились при комнатной </a:t>
            </a:r>
          </a:p>
          <a:p>
            <a:pPr>
              <a:buNone/>
            </a:pPr>
            <a:r>
              <a:rPr lang="ru-RU" sz="1800" dirty="0" smtClean="0"/>
              <a:t>                                             температуре.</a:t>
            </a:r>
            <a:endParaRPr lang="ru-RU" sz="1800" dirty="0"/>
          </a:p>
        </p:txBody>
      </p:sp>
      <p:pic>
        <p:nvPicPr>
          <p:cNvPr id="3073" name="Picture 1" descr="C:\Documents and Settings\Марина Николаевна\Мои документы\Мои рисунки\P102068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786190"/>
            <a:ext cx="4286280" cy="2643206"/>
          </a:xfrm>
          <a:prstGeom prst="rect">
            <a:avLst/>
          </a:prstGeom>
          <a:noFill/>
        </p:spPr>
      </p:pic>
      <p:pic>
        <p:nvPicPr>
          <p:cNvPr id="3074" name="Picture 2" descr="C:\Documents and Settings\Марина Николаевна\Мои документы\Мои рисунки\P102068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786190"/>
            <a:ext cx="428628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71528"/>
            <a:ext cx="8229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Презентация" r:id="rId3" imgW="3230950" imgH="2423247" progId="PowerPoint.Show.8">
                  <p:embed/>
                </p:oleObj>
              </mc:Choice>
              <mc:Fallback>
                <p:oleObj name="Презентация" r:id="rId3" imgW="3230950" imgH="2423247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 flipV="1">
          <a:off x="0" y="6858000"/>
          <a:ext cx="914400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Презентация" r:id="rId5" imgW="3858710" imgH="2892704" progId="PowerPoint.Show.8">
                  <p:embed/>
                </p:oleObj>
              </mc:Choice>
              <mc:Fallback>
                <p:oleObj name="Презентация" r:id="rId5" imgW="3858710" imgH="2892704" progId="PowerPoint.Show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0" y="6858000"/>
                        <a:ext cx="9144000" cy="45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C:\Documents and Settings\Марина Николаевна\Мои документы\Мои рисунки\P1020666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500174"/>
            <a:ext cx="3143272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000131"/>
          </a:xfrm>
        </p:spPr>
        <p:txBody>
          <a:bodyPr/>
          <a:lstStyle/>
          <a:p>
            <a:r>
              <a:rPr lang="ru-RU" dirty="0" smtClean="0"/>
              <a:t>Выводы и рекомендации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285860"/>
            <a:ext cx="8715436" cy="535785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Цветовое решение стен школы соответствует рекомендациям психологов и </a:t>
            </a:r>
            <a:r>
              <a:rPr lang="ru-RU" sz="1800" dirty="0" err="1" smtClean="0">
                <a:solidFill>
                  <a:schemeClr val="tx1"/>
                </a:solidFill>
              </a:rPr>
              <a:t>СанПина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 Освещённость кабинетов практически не соответствует норме. Причина – отсутствие ламп.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 В школе много комнатных цветов. 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  Загазованность около школьной территории очень велика.</a:t>
            </a:r>
          </a:p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Посадить сирень около забора школы вдоль дороги.</a:t>
            </a:r>
          </a:p>
          <a:p>
            <a:pPr marL="342900" indent="-342900" algn="l"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 Продолжить посадку деревьев в школьном дворе: тополь, акация, лох серебристый, хвойные растения.</a:t>
            </a:r>
          </a:p>
          <a:p>
            <a:pPr marL="342900" indent="-342900" algn="l"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 Провести акцию «Подари школе растение» и продолжить озеленение кабинетов и коридоров.</a:t>
            </a:r>
          </a:p>
          <a:p>
            <a:pPr marL="342900" indent="-342900" algn="l"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 Рекомендуем требовательнее относиться к проверке наличия второй обуви.</a:t>
            </a:r>
          </a:p>
          <a:p>
            <a:pPr marL="342900" indent="-342900" algn="l"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Предлагаем ставить ёмкости  с питьевой водой не только в столовой, но и кабинетах.</a:t>
            </a:r>
          </a:p>
          <a:p>
            <a:pPr marL="342900" lvl="0" indent="-342900" algn="l">
              <a:buFont typeface="Arial" pitchFamily="34" charset="0"/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Продолжать работу по замене нерабочих ламп.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342900" indent="-342900" algn="l"/>
            <a:endParaRPr lang="ru-RU" sz="1800" dirty="0" smtClean="0">
              <a:solidFill>
                <a:schemeClr val="tx1"/>
              </a:solidFill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Работу выполнили: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AutoNum type="arabicPeriod"/>
            </a:pPr>
            <a:r>
              <a:rPr lang="ru-RU" dirty="0" smtClean="0"/>
              <a:t> </a:t>
            </a:r>
            <a:r>
              <a:rPr lang="ru-RU" sz="2400" dirty="0" err="1" smtClean="0"/>
              <a:t>Мамед-Задэ</a:t>
            </a:r>
            <a:r>
              <a:rPr lang="ru-RU" sz="2400" dirty="0" smtClean="0"/>
              <a:t> Малик,  Джафарова Екатерина, </a:t>
            </a:r>
            <a:r>
              <a:rPr lang="ru-RU" sz="2400" dirty="0" err="1" smtClean="0"/>
              <a:t>Баянова</a:t>
            </a:r>
            <a:r>
              <a:rPr lang="ru-RU" sz="2400" dirty="0" smtClean="0"/>
              <a:t> Елизавета, Игнатьев Дмитрий, </a:t>
            </a:r>
            <a:r>
              <a:rPr lang="ru-RU" sz="2400" dirty="0" err="1" smtClean="0"/>
              <a:t>Жувакова</a:t>
            </a:r>
            <a:r>
              <a:rPr lang="ru-RU" sz="2400" dirty="0" smtClean="0"/>
              <a:t>  Виктория, Ануфриева</a:t>
            </a:r>
          </a:p>
          <a:p>
            <a:pPr>
              <a:buNone/>
            </a:pPr>
            <a:r>
              <a:rPr lang="ru-RU" sz="2400" dirty="0" smtClean="0"/>
              <a:t>       Руководитель: </a:t>
            </a:r>
            <a:r>
              <a:rPr lang="ru-RU" sz="2400" dirty="0" err="1" smtClean="0"/>
              <a:t>Базелюк</a:t>
            </a:r>
            <a:r>
              <a:rPr lang="ru-RU" sz="2400" dirty="0" smtClean="0"/>
              <a:t> Н.Н.</a:t>
            </a:r>
          </a:p>
          <a:p>
            <a:pPr>
              <a:buAutoNum type="arabicPeriod" startAt="2"/>
            </a:pPr>
            <a:r>
              <a:rPr lang="ru-RU" sz="2400" dirty="0" smtClean="0"/>
              <a:t>Дмитриев Пётр, </a:t>
            </a:r>
            <a:r>
              <a:rPr lang="ru-RU" sz="2400" dirty="0" err="1" smtClean="0"/>
              <a:t>Зеленский</a:t>
            </a:r>
            <a:r>
              <a:rPr lang="ru-RU" sz="2400" dirty="0" smtClean="0"/>
              <a:t> Сергей,  </a:t>
            </a:r>
            <a:r>
              <a:rPr lang="ru-RU" sz="2400" dirty="0" err="1" smtClean="0"/>
              <a:t>Гетманцев</a:t>
            </a:r>
            <a:r>
              <a:rPr lang="ru-RU" sz="2400" dirty="0" smtClean="0"/>
              <a:t> </a:t>
            </a:r>
            <a:r>
              <a:rPr lang="ru-RU" sz="2400" dirty="0" err="1" smtClean="0"/>
              <a:t>Денис,Чучвага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       Руководитель: Баранова Т.Н.</a:t>
            </a:r>
          </a:p>
          <a:p>
            <a:pPr>
              <a:buAutoNum type="arabicPeriod" startAt="3"/>
            </a:pPr>
            <a:r>
              <a:rPr lang="ru-RU" sz="2400" dirty="0" smtClean="0"/>
              <a:t>Андреева Анна, Подрезов Максим.</a:t>
            </a:r>
          </a:p>
          <a:p>
            <a:pPr>
              <a:buNone/>
            </a:pPr>
            <a:r>
              <a:rPr lang="ru-RU" sz="2400" dirty="0" smtClean="0"/>
              <a:t>      Руководитель: </a:t>
            </a:r>
            <a:r>
              <a:rPr lang="ru-RU" sz="2400" dirty="0" err="1" smtClean="0"/>
              <a:t>Конькова</a:t>
            </a:r>
            <a:r>
              <a:rPr lang="ru-RU" sz="2400" dirty="0" smtClean="0"/>
              <a:t> М.Н.</a:t>
            </a:r>
          </a:p>
          <a:p>
            <a:pPr>
              <a:buNone/>
            </a:pPr>
            <a:r>
              <a:rPr lang="ru-RU" sz="2400" dirty="0" smtClean="0"/>
              <a:t>4.   Гладкая Анна, Волкова Софья, </a:t>
            </a:r>
            <a:r>
              <a:rPr lang="ru-RU" sz="2400" dirty="0" err="1" smtClean="0"/>
              <a:t>Прокопец</a:t>
            </a:r>
            <a:r>
              <a:rPr lang="ru-RU" sz="2400" dirty="0" smtClean="0"/>
              <a:t> Настя.</a:t>
            </a:r>
          </a:p>
          <a:p>
            <a:pPr>
              <a:buNone/>
            </a:pPr>
            <a:r>
              <a:rPr lang="ru-RU" sz="2400" dirty="0" smtClean="0"/>
              <a:t>      Руководитель: Проскурякова Ф.А.</a:t>
            </a:r>
          </a:p>
          <a:p>
            <a:pPr>
              <a:buNone/>
            </a:pPr>
            <a:r>
              <a:rPr lang="ru-RU" sz="2400" dirty="0" smtClean="0"/>
              <a:t>5.   Привалова Алёна, </a:t>
            </a:r>
            <a:r>
              <a:rPr lang="ru-RU" sz="2400" dirty="0" err="1" smtClean="0"/>
              <a:t>Демечева</a:t>
            </a:r>
            <a:r>
              <a:rPr lang="ru-RU" sz="2400" dirty="0" smtClean="0"/>
              <a:t> Виктория.</a:t>
            </a:r>
          </a:p>
          <a:p>
            <a:pPr>
              <a:buNone/>
            </a:pPr>
            <a:r>
              <a:rPr lang="ru-RU" sz="2400" dirty="0" smtClean="0"/>
              <a:t>      </a:t>
            </a:r>
            <a:r>
              <a:rPr lang="ru-RU" sz="2400" dirty="0" err="1" smtClean="0"/>
              <a:t>Руководитель:Чивиленко</a:t>
            </a:r>
            <a:r>
              <a:rPr lang="ru-RU" sz="2400" dirty="0" smtClean="0"/>
              <a:t> Е.Д.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5"/>
            <a:ext cx="8786874" cy="2143139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Экологический паспорт школы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714620"/>
            <a:ext cx="8072494" cy="364333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Цель работы – создать систему школьного мониторинга и оценить экологическую безопасность и комфортность пришкольного участка и здания школы для проведения учебных занятий.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Для достижения этой цели нами была разработана структура экологического паспорта школы, выявлены основные направления работы.  </a:t>
            </a:r>
            <a:r>
              <a:rPr lang="ru-RU" sz="2000" dirty="0">
                <a:solidFill>
                  <a:schemeClr val="tx1"/>
                </a:solidFill>
              </a:rPr>
              <a:t>П</a:t>
            </a:r>
            <a:r>
              <a:rPr lang="ru-RU" sz="2000" dirty="0" smtClean="0">
                <a:solidFill>
                  <a:schemeClr val="tx1"/>
                </a:solidFill>
              </a:rPr>
              <a:t>роведены социологические опросы, эксперименты по исследованию экологического состояния школы и пришкольного территории, составлен план дальнейшей работы.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Структура экологического паспорта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928802"/>
            <a:ext cx="8429684" cy="457203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Экологическое обследование пришкольной территории.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Экологическое обследование школьного здания                                         3.    Мониторинг здоровья учащихся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85725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Исследование 1: «Измерение загазованность воздуха в районе школы с помощью газоанализатора»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071546"/>
            <a:ext cx="8715436" cy="557216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Школа стоит  у дороги. В период времени с 7 до 8 утра мимо школы проехали 143 единицы транспортных средств.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500299" y="1857363"/>
          <a:ext cx="6429419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29"/>
                <a:gridCol w="1785950"/>
                <a:gridCol w="2143140"/>
              </a:tblGrid>
              <a:tr h="892971">
                <a:tc>
                  <a:txBody>
                    <a:bodyPr/>
                    <a:lstStyle/>
                    <a:p>
                      <a:r>
                        <a:rPr lang="ru-RU" dirty="0" smtClean="0"/>
                        <a:t>Вид транспортного средства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Выделено и поглощено газов</a:t>
                      </a:r>
                      <a:endParaRPr lang="ru-RU" dirty="0"/>
                    </a:p>
                  </a:txBody>
                  <a:tcPr/>
                </a:tc>
              </a:tr>
              <a:tr h="892971">
                <a:tc>
                  <a:txBody>
                    <a:bodyPr/>
                    <a:lstStyle/>
                    <a:p>
                      <a:r>
                        <a:rPr lang="ru-RU" dirty="0" smtClean="0"/>
                        <a:t>Мотоцикл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</a:t>
                      </a:r>
                      <a:r>
                        <a:rPr lang="ru-RU" baseline="0" dirty="0" smtClean="0"/>
                        <a:t> = 0,12л</a:t>
                      </a:r>
                    </a:p>
                    <a:p>
                      <a:r>
                        <a:rPr lang="ru-RU" baseline="0" dirty="0" smtClean="0"/>
                        <a:t>О2 = 2,34л</a:t>
                      </a:r>
                    </a:p>
                    <a:p>
                      <a:r>
                        <a:rPr lang="ru-RU" baseline="0" dirty="0" smtClean="0"/>
                        <a:t>СН =  230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err="1" smtClean="0"/>
                        <a:t>рр</a:t>
                      </a:r>
                      <a:r>
                        <a:rPr lang="en-US" baseline="0" dirty="0" smtClean="0"/>
                        <a:t>m</a:t>
                      </a:r>
                      <a:endParaRPr lang="ru-RU" dirty="0"/>
                    </a:p>
                  </a:txBody>
                  <a:tcPr/>
                </a:tc>
              </a:tr>
              <a:tr h="1160862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Грузовики и автобусы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</a:t>
                      </a:r>
                      <a:r>
                        <a:rPr lang="ru-RU" baseline="0" dirty="0" smtClean="0"/>
                        <a:t> = 17,2л</a:t>
                      </a:r>
                    </a:p>
                    <a:p>
                      <a:r>
                        <a:rPr lang="ru-RU" baseline="0" dirty="0" smtClean="0"/>
                        <a:t>О2 = 7,2л</a:t>
                      </a:r>
                    </a:p>
                    <a:p>
                      <a:r>
                        <a:rPr lang="ru-RU" baseline="0" dirty="0" smtClean="0"/>
                        <a:t>СН = 14400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err="1" smtClean="0"/>
                        <a:t>рр</a:t>
                      </a:r>
                      <a:r>
                        <a:rPr lang="en-US" baseline="0" dirty="0" smtClean="0"/>
                        <a:t>m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892971">
                <a:tc>
                  <a:txBody>
                    <a:bodyPr/>
                    <a:lstStyle/>
                    <a:p>
                      <a:r>
                        <a:rPr lang="ru-RU" dirty="0" smtClean="0"/>
                        <a:t>Легковые автомобили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</a:t>
                      </a:r>
                      <a:r>
                        <a:rPr lang="ru-RU" baseline="0" dirty="0" smtClean="0"/>
                        <a:t> = 29,76л</a:t>
                      </a:r>
                    </a:p>
                    <a:p>
                      <a:r>
                        <a:rPr lang="ru-RU" baseline="0" dirty="0" smtClean="0"/>
                        <a:t>О2 = 375,76л</a:t>
                      </a:r>
                    </a:p>
                    <a:p>
                      <a:r>
                        <a:rPr lang="ru-RU" baseline="0" dirty="0" smtClean="0"/>
                        <a:t>СН = 51240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err="1" smtClean="0"/>
                        <a:t>рр</a:t>
                      </a:r>
                      <a:r>
                        <a:rPr lang="en-US" baseline="0" dirty="0" smtClean="0"/>
                        <a:t>m</a:t>
                      </a:r>
                      <a:endParaRPr lang="ru-RU" dirty="0"/>
                    </a:p>
                  </a:txBody>
                  <a:tcPr/>
                </a:tc>
              </a:tr>
              <a:tr h="1160862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</a:t>
                      </a:r>
                      <a:r>
                        <a:rPr lang="ru-RU" baseline="0" dirty="0" smtClean="0"/>
                        <a:t> = 46,98л</a:t>
                      </a:r>
                    </a:p>
                    <a:p>
                      <a:r>
                        <a:rPr lang="ru-RU" baseline="0" dirty="0" smtClean="0"/>
                        <a:t>О2 = 385,3л</a:t>
                      </a:r>
                    </a:p>
                    <a:p>
                      <a:r>
                        <a:rPr lang="ru-RU" baseline="0" dirty="0" smtClean="0"/>
                        <a:t>СН = 65870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err="1" smtClean="0"/>
                        <a:t>рр</a:t>
                      </a:r>
                      <a:r>
                        <a:rPr lang="en-US" baseline="0" dirty="0" smtClean="0"/>
                        <a:t>m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Содержимое 3" descr="SSA5073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214686"/>
            <a:ext cx="2071702" cy="1643074"/>
          </a:xfrm>
          <a:prstGeom prst="rect">
            <a:avLst/>
          </a:prstGeom>
        </p:spPr>
      </p:pic>
      <p:pic>
        <p:nvPicPr>
          <p:cNvPr id="1026" name="Picture 2" descr="C:\Documents and Settings\Марина Николаевна\Мои документы\SSA5073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5072074"/>
            <a:ext cx="2000264" cy="1571636"/>
          </a:xfrm>
          <a:prstGeom prst="rect">
            <a:avLst/>
          </a:prstGeom>
          <a:noFill/>
        </p:spPr>
      </p:pic>
      <p:pic>
        <p:nvPicPr>
          <p:cNvPr id="2050" name="Picture 2" descr="C:\Documents and Settings\Марина Николаевна\Мои документы\SSA5073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500174"/>
            <a:ext cx="2000264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Исследование 2. Изучение видового состава растений на пришкольном участке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357295"/>
          <a:ext cx="8258204" cy="55007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76915"/>
                <a:gridCol w="2023874"/>
                <a:gridCol w="4057415"/>
              </a:tblGrid>
              <a:tr h="6065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658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Тополь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658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Сирень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658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Вяз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658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Груша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658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Яблоня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658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Акация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96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Можжевельник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490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Туя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flower.onego.ru/kustar/int_0239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20" y="1357299"/>
            <a:ext cx="1214446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ordForPrintState_12" descr="Сирень в цвету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928802"/>
            <a:ext cx="128588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t2.gstatic.com/images?q=tbn:yNYvW-RpwJLCdM:http://children.claw.ru/2_plants/Content/002/09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2571745"/>
            <a:ext cx="928694" cy="114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g7" descr="Можжевельник или пихта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5000636"/>
            <a:ext cx="140493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Туя западная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00958" y="5857892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ht" descr="Розовая акация">
            <a:hlinkClick r:id="rId10"/>
          </p:cNvPr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4357693"/>
            <a:ext cx="1143008" cy="130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art_image" descr="Яблоня домашняя фото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15206" y="3857628"/>
            <a:ext cx="147637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ages.pskov.ru/photos/150509/pict0120_resize.jpg">
            <a:hlinkClick r:id="rId13"/>
          </p:cNvPr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43570" y="34290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89"/>
            <a:ext cx="7772400" cy="57150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Исследовательская деятельность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785794"/>
            <a:ext cx="8643998" cy="607220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1800" dirty="0" smtClean="0"/>
              <a:t>                             </a:t>
            </a:r>
            <a:r>
              <a:rPr lang="ru-RU" sz="1800" dirty="0" smtClean="0">
                <a:solidFill>
                  <a:schemeClr val="tx1"/>
                </a:solidFill>
              </a:rPr>
              <a:t>Тополя, находящиеся вблизи проезжей дороги, защищают от 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                         от выхлопных газов. Тополь чемпион по очистке городского 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                         воздуха. 1кг листьев  дерева за лето химически связывает до 20г 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                       </a:t>
            </a:r>
            <a:r>
              <a:rPr lang="en-US" sz="1800" dirty="0" smtClean="0">
                <a:solidFill>
                  <a:schemeClr val="tx1"/>
                </a:solidFill>
              </a:rPr>
              <a:t> SO2</a:t>
            </a:r>
            <a:r>
              <a:rPr lang="ru-RU" sz="1800" dirty="0" smtClean="0">
                <a:solidFill>
                  <a:schemeClr val="tx1"/>
                </a:solidFill>
              </a:rPr>
              <a:t>. Снижает содержание в воздухе бактерий в 7 раз, 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                        освобождает воздух от 20 – 30 кг сажи и пыли.               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                        Сирень, высаженная плотным рядом вдоль проезжей части,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                        снижает содержание свинца наполовину.  Она хороший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900" dirty="0" smtClean="0">
                <a:solidFill>
                  <a:schemeClr val="tx1"/>
                </a:solidFill>
              </a:rPr>
              <a:t>                         </a:t>
            </a:r>
            <a:r>
              <a:rPr lang="ru-RU" sz="1900" dirty="0" err="1" smtClean="0">
                <a:solidFill>
                  <a:schemeClr val="tx1"/>
                </a:solidFill>
              </a:rPr>
              <a:t>пылепоглотитель</a:t>
            </a:r>
            <a:r>
              <a:rPr lang="ru-RU" sz="1900" dirty="0" smtClean="0">
                <a:solidFill>
                  <a:schemeClr val="tx1"/>
                </a:solidFill>
              </a:rPr>
              <a:t>, улучшает состав воздуха. Играет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900" dirty="0" smtClean="0">
                <a:solidFill>
                  <a:schemeClr val="tx1"/>
                </a:solidFill>
              </a:rPr>
              <a:t>                         положительную роль в снижении шума. Цветущие кусты сирени                        оказывают благоприятное эмоциональное воздействие.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900" dirty="0" smtClean="0">
                <a:solidFill>
                  <a:schemeClr val="tx1"/>
                </a:solidFill>
              </a:rPr>
              <a:t>Защитный эффект от радиоактивных  осадков установлен преимущественно у лиственных деревьев. Из плодовых деревьев как биологический фильтр можно отнести грушу, яблоню, из древесных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пород – вяз.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Хвойные растения выделяют в воздух особые 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летучие вещества -  фитонциды, которые 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влияют на рост и уничтожение вредных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бактерий.</a:t>
            </a:r>
          </a:p>
          <a:p>
            <a:pPr algn="l"/>
            <a:endParaRPr lang="ru-RU" sz="1800" dirty="0" smtClean="0"/>
          </a:p>
          <a:p>
            <a:pPr algn="l"/>
            <a:endParaRPr lang="en-US" sz="1800" dirty="0" smtClean="0"/>
          </a:p>
          <a:p>
            <a:pPr algn="l"/>
            <a:r>
              <a:rPr lang="ru-RU" sz="1800" dirty="0" smtClean="0"/>
              <a:t>             </a:t>
            </a:r>
            <a:endParaRPr lang="ru-RU" sz="1800" dirty="0"/>
          </a:p>
        </p:txBody>
      </p:sp>
      <p:pic>
        <p:nvPicPr>
          <p:cNvPr id="4" name="Рисунок 3" descr="http://flower.onego.ru/kustar/int_0239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1214446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ordForPrintState_12" descr="Сирень в цвету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357430"/>
            <a:ext cx="128588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 descr="C:\Documents and Settings\Марина Николаевна\Мои документы\Мои рисунки\P102067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4286256"/>
            <a:ext cx="357190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86742" cy="85723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Исследование 3. « Обследование школьного здания» Цветовое решение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214422"/>
            <a:ext cx="8715436" cy="542928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14282" y="785794"/>
          <a:ext cx="2857520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786446" y="785794"/>
          <a:ext cx="292895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786314" y="3500438"/>
          <a:ext cx="400052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57158" y="3357562"/>
          <a:ext cx="5143536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86742" cy="85723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Исследование 4: «Освещённость кабинетов»</a:t>
            </a:r>
            <a:br>
              <a:rPr lang="ru-RU" sz="2700" dirty="0" smtClean="0"/>
            </a:br>
            <a:r>
              <a:rPr lang="ru-RU" sz="2700" dirty="0" smtClean="0"/>
              <a:t>Прибор люксметр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857232"/>
            <a:ext cx="8715436" cy="578647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На поверхности рабочих столов уровень освещённости должен быть не менее </a:t>
            </a:r>
            <a:r>
              <a:rPr lang="ru-RU" sz="1800" u="sng" dirty="0" smtClean="0">
                <a:solidFill>
                  <a:schemeClr val="tx1"/>
                </a:solidFill>
              </a:rPr>
              <a:t>300 лк</a:t>
            </a:r>
            <a:r>
              <a:rPr lang="ru-RU" sz="1800" dirty="0" smtClean="0">
                <a:solidFill>
                  <a:schemeClr val="tx1"/>
                </a:solidFill>
              </a:rPr>
              <a:t>  при люминесцентных лампах.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714488"/>
          <a:ext cx="8858312" cy="5143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2214578"/>
                <a:gridCol w="2214578"/>
                <a:gridCol w="2214578"/>
              </a:tblGrid>
              <a:tr h="1265340">
                <a:tc>
                  <a:txBody>
                    <a:bodyPr/>
                    <a:lstStyle/>
                    <a:p>
                      <a:r>
                        <a:rPr lang="ru-RU" dirty="0" smtClean="0"/>
                        <a:t>Кабинет №28</a:t>
                      </a:r>
                    </a:p>
                    <a:p>
                      <a:r>
                        <a:rPr lang="ru-RU" dirty="0" smtClean="0"/>
                        <a:t>Естественное </a:t>
                      </a:r>
                    </a:p>
                    <a:p>
                      <a:r>
                        <a:rPr lang="ru-RU" dirty="0" smtClean="0"/>
                        <a:t>освещение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 </a:t>
                      </a:r>
                      <a:r>
                        <a:rPr lang="ru-RU" dirty="0" smtClean="0"/>
                        <a:t> ряд</a:t>
                      </a:r>
                    </a:p>
                    <a:p>
                      <a:pPr algn="ctr"/>
                      <a:r>
                        <a:rPr lang="ru-RU" dirty="0" smtClean="0"/>
                        <a:t>1-ая парта 701</a:t>
                      </a:r>
                    </a:p>
                    <a:p>
                      <a:pPr algn="ctr"/>
                      <a:r>
                        <a:rPr lang="ru-RU" dirty="0" smtClean="0"/>
                        <a:t>2-ая парта 304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r>
                        <a:rPr lang="ru-RU" dirty="0" smtClean="0"/>
                        <a:t>  ряд</a:t>
                      </a:r>
                    </a:p>
                    <a:p>
                      <a:pPr algn="ctr"/>
                      <a:r>
                        <a:rPr lang="ru-RU" dirty="0" smtClean="0"/>
                        <a:t>1-ая парта 264</a:t>
                      </a:r>
                    </a:p>
                    <a:p>
                      <a:pPr algn="ctr"/>
                      <a:r>
                        <a:rPr lang="ru-RU" dirty="0" smtClean="0"/>
                        <a:t>2-ая парта 281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r>
                        <a:rPr lang="ru-RU" dirty="0" smtClean="0"/>
                        <a:t>  ряд</a:t>
                      </a:r>
                    </a:p>
                    <a:p>
                      <a:pPr algn="ctr"/>
                      <a:r>
                        <a:rPr lang="ru-RU" dirty="0" smtClean="0"/>
                        <a:t>1-ая парта 231</a:t>
                      </a:r>
                    </a:p>
                    <a:p>
                      <a:pPr algn="ctr"/>
                      <a:r>
                        <a:rPr lang="ru-RU" dirty="0" smtClean="0"/>
                        <a:t>2-ая парта 161</a:t>
                      </a:r>
                    </a:p>
                    <a:p>
                      <a:pPr algn="ctr"/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1292724">
                <a:tc>
                  <a:txBody>
                    <a:bodyPr/>
                    <a:lstStyle/>
                    <a:p>
                      <a:r>
                        <a:rPr lang="ru-RU" dirty="0" smtClean="0"/>
                        <a:t>Кабинет №28</a:t>
                      </a:r>
                    </a:p>
                    <a:p>
                      <a:r>
                        <a:rPr lang="ru-RU" dirty="0" smtClean="0"/>
                        <a:t>Искусственное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освещение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 </a:t>
                      </a:r>
                      <a:r>
                        <a:rPr lang="ru-RU" dirty="0" smtClean="0"/>
                        <a:t> ряд</a:t>
                      </a:r>
                    </a:p>
                    <a:p>
                      <a:pPr algn="ctr"/>
                      <a:r>
                        <a:rPr lang="ru-RU" dirty="0" smtClean="0"/>
                        <a:t>1-ая парта 760</a:t>
                      </a:r>
                    </a:p>
                    <a:p>
                      <a:pPr algn="ctr"/>
                      <a:r>
                        <a:rPr lang="ru-RU" dirty="0" smtClean="0"/>
                        <a:t>5-ая парта 256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r>
                        <a:rPr lang="ru-RU" dirty="0" smtClean="0"/>
                        <a:t>  ряд</a:t>
                      </a:r>
                    </a:p>
                    <a:p>
                      <a:pPr algn="ctr"/>
                      <a:r>
                        <a:rPr lang="ru-RU" dirty="0" smtClean="0"/>
                        <a:t>1-ая парта 624</a:t>
                      </a:r>
                    </a:p>
                    <a:p>
                      <a:pPr algn="ctr"/>
                      <a:r>
                        <a:rPr lang="ru-RU" dirty="0" smtClean="0"/>
                        <a:t>5-ая парта 187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r>
                        <a:rPr lang="ru-RU" dirty="0" smtClean="0"/>
                        <a:t>  ряд</a:t>
                      </a:r>
                    </a:p>
                    <a:p>
                      <a:pPr algn="ctr"/>
                      <a:r>
                        <a:rPr lang="ru-RU" dirty="0" smtClean="0"/>
                        <a:t>1-ая парта 301</a:t>
                      </a:r>
                    </a:p>
                    <a:p>
                      <a:pPr algn="ctr"/>
                      <a:r>
                        <a:rPr lang="ru-RU" dirty="0" smtClean="0"/>
                        <a:t>5-ая парта 176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292724">
                <a:tc>
                  <a:txBody>
                    <a:bodyPr/>
                    <a:lstStyle/>
                    <a:p>
                      <a:r>
                        <a:rPr lang="ru-RU" dirty="0" smtClean="0"/>
                        <a:t>Кабинет №30</a:t>
                      </a:r>
                    </a:p>
                    <a:p>
                      <a:r>
                        <a:rPr lang="ru-RU" dirty="0" smtClean="0"/>
                        <a:t>Искусственное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освещение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 </a:t>
                      </a:r>
                      <a:r>
                        <a:rPr lang="ru-RU" dirty="0" smtClean="0"/>
                        <a:t> ряд</a:t>
                      </a:r>
                    </a:p>
                    <a:p>
                      <a:pPr algn="ctr"/>
                      <a:r>
                        <a:rPr lang="ru-RU" dirty="0" smtClean="0"/>
                        <a:t>1-ая парта 684</a:t>
                      </a:r>
                    </a:p>
                    <a:p>
                      <a:pPr algn="ctr"/>
                      <a:r>
                        <a:rPr lang="ru-RU" dirty="0" smtClean="0"/>
                        <a:t>5-ая парта 357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r>
                        <a:rPr lang="ru-RU" dirty="0" smtClean="0"/>
                        <a:t>  ряд</a:t>
                      </a:r>
                    </a:p>
                    <a:p>
                      <a:pPr algn="ctr"/>
                      <a:r>
                        <a:rPr lang="ru-RU" dirty="0" smtClean="0"/>
                        <a:t>1-ая парта 424</a:t>
                      </a:r>
                    </a:p>
                    <a:p>
                      <a:pPr algn="ctr"/>
                      <a:r>
                        <a:rPr lang="ru-RU" dirty="0" smtClean="0"/>
                        <a:t>5-ая парта 301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r>
                        <a:rPr lang="ru-RU" dirty="0" smtClean="0"/>
                        <a:t>  ряд</a:t>
                      </a:r>
                    </a:p>
                    <a:p>
                      <a:pPr algn="ctr"/>
                      <a:r>
                        <a:rPr lang="ru-RU" dirty="0" smtClean="0"/>
                        <a:t>1-ая парта 267</a:t>
                      </a:r>
                    </a:p>
                    <a:p>
                      <a:pPr algn="ctr"/>
                      <a:r>
                        <a:rPr lang="ru-RU" dirty="0" smtClean="0"/>
                        <a:t>5-ая парта 131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292724">
                <a:tc>
                  <a:txBody>
                    <a:bodyPr/>
                    <a:lstStyle/>
                    <a:p>
                      <a:r>
                        <a:rPr lang="ru-RU" dirty="0" smtClean="0"/>
                        <a:t>Кабинет №34</a:t>
                      </a:r>
                    </a:p>
                    <a:p>
                      <a:r>
                        <a:rPr lang="ru-RU" dirty="0" smtClean="0"/>
                        <a:t>Искусственное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освещение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 </a:t>
                      </a:r>
                      <a:r>
                        <a:rPr lang="ru-RU" dirty="0" smtClean="0"/>
                        <a:t> ряд</a:t>
                      </a:r>
                    </a:p>
                    <a:p>
                      <a:pPr algn="ctr"/>
                      <a:r>
                        <a:rPr lang="ru-RU" dirty="0" smtClean="0"/>
                        <a:t>1-ая парта 757</a:t>
                      </a:r>
                    </a:p>
                    <a:p>
                      <a:pPr algn="ctr"/>
                      <a:r>
                        <a:rPr lang="ru-RU" dirty="0" smtClean="0"/>
                        <a:t>5-ая парта 585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r>
                        <a:rPr lang="ru-RU" dirty="0" smtClean="0"/>
                        <a:t>  ряд</a:t>
                      </a:r>
                    </a:p>
                    <a:p>
                      <a:pPr algn="ctr"/>
                      <a:r>
                        <a:rPr lang="ru-RU" dirty="0" smtClean="0"/>
                        <a:t>1-ая парта 608</a:t>
                      </a:r>
                    </a:p>
                    <a:p>
                      <a:pPr algn="ctr"/>
                      <a:r>
                        <a:rPr lang="ru-RU" dirty="0" smtClean="0"/>
                        <a:t>5-ая парта 434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r>
                        <a:rPr lang="ru-RU" dirty="0" smtClean="0"/>
                        <a:t>  ряд</a:t>
                      </a:r>
                    </a:p>
                    <a:p>
                      <a:pPr algn="ctr"/>
                      <a:r>
                        <a:rPr lang="ru-RU" dirty="0" smtClean="0"/>
                        <a:t>1-ая парта584</a:t>
                      </a:r>
                    </a:p>
                    <a:p>
                      <a:pPr algn="ctr"/>
                      <a:r>
                        <a:rPr lang="ru-RU" dirty="0" smtClean="0"/>
                        <a:t>5-ая парта 308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357214"/>
            <a:ext cx="77724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000108"/>
            <a:ext cx="8572560" cy="5643602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30"/>
          <a:ext cx="8572560" cy="6286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2428892"/>
                <a:gridCol w="2286016"/>
                <a:gridCol w="1357322"/>
              </a:tblGrid>
              <a:tr h="6872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кабинета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Общее кол-во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работающих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99949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r>
                        <a:rPr lang="ru-RU" baseline="0" dirty="0" smtClean="0"/>
                        <a:t> 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</a:tr>
              <a:tr h="399949">
                <a:tc>
                  <a:txBody>
                    <a:bodyPr/>
                    <a:lstStyle/>
                    <a:p>
                      <a:r>
                        <a:rPr lang="ru-RU" dirty="0" smtClean="0"/>
                        <a:t>№ 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/>
                </a:tc>
              </a:tr>
              <a:tr h="399949">
                <a:tc>
                  <a:txBody>
                    <a:bodyPr/>
                    <a:lstStyle/>
                    <a:p>
                      <a:r>
                        <a:rPr lang="ru-RU" dirty="0" smtClean="0"/>
                        <a:t>№ 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</a:tr>
              <a:tr h="399949">
                <a:tc>
                  <a:txBody>
                    <a:bodyPr/>
                    <a:lstStyle/>
                    <a:p>
                      <a:r>
                        <a:rPr lang="ru-RU" dirty="0" smtClean="0"/>
                        <a:t>№ 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67</a:t>
                      </a:r>
                      <a:endParaRPr lang="ru-RU" dirty="0"/>
                    </a:p>
                  </a:txBody>
                  <a:tcPr/>
                </a:tc>
              </a:tr>
              <a:tr h="399949">
                <a:tc>
                  <a:txBody>
                    <a:bodyPr/>
                    <a:lstStyle/>
                    <a:p>
                      <a:r>
                        <a:rPr lang="ru-RU" dirty="0" smtClean="0"/>
                        <a:t>№ 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62,5</a:t>
                      </a:r>
                      <a:endParaRPr lang="ru-RU" dirty="0"/>
                    </a:p>
                  </a:txBody>
                  <a:tcPr/>
                </a:tc>
              </a:tr>
              <a:tr h="399949">
                <a:tc>
                  <a:txBody>
                    <a:bodyPr/>
                    <a:lstStyle/>
                    <a:p>
                      <a:r>
                        <a:rPr lang="ru-RU" dirty="0" smtClean="0"/>
                        <a:t>№ 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</a:t>
                      </a:r>
                      <a:endParaRPr lang="ru-RU" dirty="0"/>
                    </a:p>
                  </a:txBody>
                  <a:tcPr/>
                </a:tc>
              </a:tr>
              <a:tr h="399949">
                <a:tc>
                  <a:txBody>
                    <a:bodyPr/>
                    <a:lstStyle/>
                    <a:p>
                      <a:r>
                        <a:rPr lang="ru-RU" dirty="0" smtClean="0"/>
                        <a:t>№ 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92</a:t>
                      </a:r>
                      <a:endParaRPr lang="ru-RU" dirty="0"/>
                    </a:p>
                  </a:txBody>
                  <a:tcPr/>
                </a:tc>
              </a:tr>
              <a:tr h="399949">
                <a:tc>
                  <a:txBody>
                    <a:bodyPr/>
                    <a:lstStyle/>
                    <a:p>
                      <a:r>
                        <a:rPr lang="ru-RU" dirty="0" smtClean="0"/>
                        <a:t>№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</a:t>
                      </a:r>
                      <a:endParaRPr lang="ru-RU" dirty="0"/>
                    </a:p>
                  </a:txBody>
                  <a:tcPr/>
                </a:tc>
              </a:tr>
              <a:tr h="399949">
                <a:tc>
                  <a:txBody>
                    <a:bodyPr/>
                    <a:lstStyle/>
                    <a:p>
                      <a:r>
                        <a:rPr lang="ru-RU" dirty="0" smtClean="0"/>
                        <a:t>№20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</a:tr>
              <a:tr h="399949">
                <a:tc>
                  <a:txBody>
                    <a:bodyPr/>
                    <a:lstStyle/>
                    <a:p>
                      <a:r>
                        <a:rPr lang="ru-RU" dirty="0" smtClean="0"/>
                        <a:t>№ 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</a:t>
                      </a:r>
                      <a:endParaRPr lang="ru-RU" dirty="0"/>
                    </a:p>
                  </a:txBody>
                  <a:tcPr/>
                </a:tc>
              </a:tr>
              <a:tr h="399949">
                <a:tc>
                  <a:txBody>
                    <a:bodyPr/>
                    <a:lstStyle/>
                    <a:p>
                      <a:r>
                        <a:rPr lang="ru-RU" dirty="0" smtClean="0"/>
                        <a:t>№ 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</a:t>
                      </a:r>
                      <a:endParaRPr lang="ru-RU" dirty="0"/>
                    </a:p>
                  </a:txBody>
                  <a:tcPr/>
                </a:tc>
              </a:tr>
              <a:tr h="399949">
                <a:tc>
                  <a:txBody>
                    <a:bodyPr/>
                    <a:lstStyle/>
                    <a:p>
                      <a:r>
                        <a:rPr lang="ru-RU" dirty="0" smtClean="0"/>
                        <a:t>№34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62,5</a:t>
                      </a:r>
                      <a:endParaRPr lang="ru-RU" dirty="0"/>
                    </a:p>
                  </a:txBody>
                  <a:tcPr/>
                </a:tc>
              </a:tr>
              <a:tr h="399949">
                <a:tc>
                  <a:txBody>
                    <a:bodyPr/>
                    <a:lstStyle/>
                    <a:p>
                      <a:r>
                        <a:rPr lang="ru-RU" dirty="0" smtClean="0"/>
                        <a:t>№36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67</a:t>
                      </a:r>
                      <a:endParaRPr lang="ru-RU" dirty="0"/>
                    </a:p>
                  </a:txBody>
                  <a:tcPr/>
                </a:tc>
              </a:tr>
              <a:tr h="399949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 : 13 кабинетов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1067</Words>
  <Application>Microsoft Office PowerPoint</Application>
  <PresentationFormat>Экран (4:3)</PresentationFormat>
  <Paragraphs>249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Презентация</vt:lpstr>
      <vt:lpstr>Этапы создания экологического паспорта школы</vt:lpstr>
      <vt:lpstr>Экологический паспорт школы</vt:lpstr>
      <vt:lpstr>Структура экологического паспорта</vt:lpstr>
      <vt:lpstr>Исследование 1: «Измерение загазованность воздуха в районе школы с помощью газоанализатора»</vt:lpstr>
      <vt:lpstr>Исследование 2. Изучение видового состава растений на пришкольном участке</vt:lpstr>
      <vt:lpstr>Исследовательская деятельность</vt:lpstr>
      <vt:lpstr>Исследование 3. « Обследование школьного здания» Цветовое решение</vt:lpstr>
      <vt:lpstr>Исследование 4: «Освещённость кабинетов» Прибор люксметр </vt:lpstr>
      <vt:lpstr>Презентация PowerPoint</vt:lpstr>
      <vt:lpstr>Исследование 5: «Озеленение школы»</vt:lpstr>
      <vt:lpstr>Бактерии, содержащиеся в пыльных помещениях.</vt:lpstr>
      <vt:lpstr>Исследование 6: «Нужна ли сменная обувь?»</vt:lpstr>
      <vt:lpstr>Меры профилактики  в  здании школы:  - требования к сменной обуви  - соблюдение чистоты -проветривание кабинетов - соблюдение правил личной гигиены - медицинский контроль - химическая обработка (дезинфекция помещений)  </vt:lpstr>
      <vt:lpstr>Средства дезинфекции помещения</vt:lpstr>
      <vt:lpstr>Исследование 7: «Анализ качества водопроводной воды»</vt:lpstr>
      <vt:lpstr>Презентация PowerPoint</vt:lpstr>
      <vt:lpstr>Выводы и рекомендации</vt:lpstr>
      <vt:lpstr>Работу выполнили: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паспорт школы</dc:title>
  <dc:creator>Марина</dc:creator>
  <cp:lastModifiedBy>user</cp:lastModifiedBy>
  <cp:revision>104</cp:revision>
  <dcterms:created xsi:type="dcterms:W3CDTF">2010-11-26T15:25:03Z</dcterms:created>
  <dcterms:modified xsi:type="dcterms:W3CDTF">2020-06-04T19:38:08Z</dcterms:modified>
</cp:coreProperties>
</file>