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72" r:id="rId6"/>
    <p:sldId id="265" r:id="rId7"/>
    <p:sldId id="271" r:id="rId8"/>
    <p:sldId id="259" r:id="rId9"/>
    <p:sldId id="260" r:id="rId10"/>
    <p:sldId id="266" r:id="rId11"/>
    <p:sldId id="262" r:id="rId12"/>
    <p:sldId id="263" r:id="rId13"/>
    <p:sldId id="264" r:id="rId14"/>
    <p:sldId id="267" r:id="rId15"/>
    <p:sldId id="268" r:id="rId16"/>
    <p:sldId id="269" r:id="rId17"/>
    <p:sldId id="270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66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F01-05FC-47A6-A8BE-938F0158B61F}" type="datetimeFigureOut">
              <a:rPr lang="ru-RU" smtClean="0"/>
              <a:pPr/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63FA-EC1F-4B1E-9D2B-9E1096D59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F01-05FC-47A6-A8BE-938F0158B61F}" type="datetimeFigureOut">
              <a:rPr lang="ru-RU" smtClean="0"/>
              <a:pPr/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63FA-EC1F-4B1E-9D2B-9E1096D59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F01-05FC-47A6-A8BE-938F0158B61F}" type="datetimeFigureOut">
              <a:rPr lang="ru-RU" smtClean="0"/>
              <a:pPr/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63FA-EC1F-4B1E-9D2B-9E1096D59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F01-05FC-47A6-A8BE-938F0158B61F}" type="datetimeFigureOut">
              <a:rPr lang="ru-RU" smtClean="0"/>
              <a:pPr/>
              <a:t>09.03.2015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63FA-EC1F-4B1E-9D2B-9E1096D59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F01-05FC-47A6-A8BE-938F0158B61F}" type="datetimeFigureOut">
              <a:rPr lang="ru-RU" smtClean="0"/>
              <a:pPr/>
              <a:t>09.03.2015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63FA-EC1F-4B1E-9D2B-9E1096D59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F01-05FC-47A6-A8BE-938F0158B61F}" type="datetimeFigureOut">
              <a:rPr lang="ru-RU" smtClean="0"/>
              <a:pPr/>
              <a:t>09.03.2015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63FA-EC1F-4B1E-9D2B-9E1096D59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F01-05FC-47A6-A8BE-938F0158B61F}" type="datetimeFigureOut">
              <a:rPr lang="ru-RU" smtClean="0"/>
              <a:pPr/>
              <a:t>09.03.2015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63FA-EC1F-4B1E-9D2B-9E1096D59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F01-05FC-47A6-A8BE-938F0158B61F}" type="datetimeFigureOut">
              <a:rPr lang="ru-RU" smtClean="0"/>
              <a:pPr/>
              <a:t>09.03.2015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63FA-EC1F-4B1E-9D2B-9E1096D59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F01-05FC-47A6-A8BE-938F0158B61F}" type="datetimeFigureOut">
              <a:rPr lang="ru-RU" smtClean="0"/>
              <a:pPr/>
              <a:t>09.03.2015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63FA-EC1F-4B1E-9D2B-9E1096D59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F01-05FC-47A6-A8BE-938F0158B61F}" type="datetimeFigureOut">
              <a:rPr lang="ru-RU" smtClean="0"/>
              <a:pPr/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63FA-EC1F-4B1E-9D2B-9E1096D59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18F01-05FC-47A6-A8BE-938F0158B61F}" type="datetimeFigureOut">
              <a:rPr lang="ru-RU" smtClean="0"/>
              <a:pPr/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D63FA-EC1F-4B1E-9D2B-9E1096D59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18F01-05FC-47A6-A8BE-938F0158B61F}" type="datetimeFigureOut">
              <a:rPr lang="ru-RU" smtClean="0"/>
              <a:pPr/>
              <a:t>09.03.2015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D63FA-EC1F-4B1E-9D2B-9E1096D59F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14348" y="428604"/>
            <a:ext cx="790177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Обереги </a:t>
            </a:r>
          </a:p>
          <a:p>
            <a:pPr algn="ctr"/>
            <a:r>
              <a:rPr lang="ru-RU" sz="7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народов Поволжья</a:t>
            </a:r>
            <a:endParaRPr lang="ru-RU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5852" y="3143248"/>
            <a:ext cx="535785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Презентацию подготовили:</a:t>
            </a:r>
          </a:p>
          <a:p>
            <a:r>
              <a:rPr lang="ru-RU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Козицкая О.Ю., </a:t>
            </a:r>
            <a:r>
              <a:rPr lang="ru-RU" sz="24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Нургалиева</a:t>
            </a:r>
            <a:r>
              <a:rPr lang="ru-RU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Л.Л.</a:t>
            </a:r>
          </a:p>
          <a:p>
            <a:r>
              <a:rPr lang="ru-RU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Воспитатели гр.№9</a:t>
            </a:r>
          </a:p>
          <a:p>
            <a:r>
              <a:rPr lang="ru-RU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ДС «Гнёздышко» </a:t>
            </a:r>
            <a:r>
              <a:rPr lang="ru-RU" sz="24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г.Кинель</a:t>
            </a:r>
            <a:endParaRPr lang="ru-RU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214554"/>
            <a:ext cx="8229600" cy="4125923"/>
          </a:xfrm>
        </p:spPr>
        <p:txBody>
          <a:bodyPr/>
          <a:lstStyle/>
          <a:p>
            <a:pPr lvl="0"/>
            <a:r>
              <a:rPr lang="ru-RU" sz="2400" dirty="0" smtClean="0"/>
              <a:t>Познакомить </a:t>
            </a:r>
            <a:r>
              <a:rPr lang="ru-RU" sz="2400" dirty="0"/>
              <a:t>детей  с одним из явлений народного </a:t>
            </a:r>
            <a:r>
              <a:rPr lang="ru-RU" sz="2400" dirty="0" smtClean="0"/>
              <a:t>искусства - оберегом</a:t>
            </a:r>
            <a:r>
              <a:rPr lang="ru-RU" sz="2400" dirty="0"/>
              <a:t>.</a:t>
            </a:r>
          </a:p>
          <a:p>
            <a:pPr lvl="0"/>
            <a:r>
              <a:rPr lang="ru-RU" sz="2400" dirty="0" smtClean="0"/>
              <a:t>Развить наблюдательность, </a:t>
            </a:r>
            <a:r>
              <a:rPr lang="ru-RU" sz="2400" dirty="0"/>
              <a:t>умение анализировать, </a:t>
            </a:r>
            <a:r>
              <a:rPr lang="ru-RU" sz="2400" dirty="0" smtClean="0"/>
              <a:t>обобщать.</a:t>
            </a:r>
            <a:endParaRPr lang="ru-RU" sz="2400" dirty="0"/>
          </a:p>
          <a:p>
            <a:pPr lvl="0"/>
            <a:r>
              <a:rPr lang="ru-RU" sz="2400" dirty="0" smtClean="0"/>
              <a:t>Развить мотивацию </a:t>
            </a:r>
            <a:r>
              <a:rPr lang="ru-RU" sz="2400" dirty="0"/>
              <a:t>детей к познанию, возрождению, сохранению и почитанию </a:t>
            </a:r>
            <a:r>
              <a:rPr lang="ru-RU" sz="2400" dirty="0" smtClean="0"/>
              <a:t>народной культуры. </a:t>
            </a:r>
            <a:endParaRPr lang="ru-RU" sz="2400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285728"/>
            <a:ext cx="739759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Цель, </a:t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направление деятельности проекта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85794"/>
            <a:ext cx="8229600" cy="500066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 indent="0">
              <a:buNone/>
            </a:pPr>
            <a:r>
              <a:rPr lang="ru-RU" dirty="0"/>
              <a:t>Многовековая история культуры неразрывно связана с народными поверьями. Они пришли к нам из глубины времен как память о наших предках, первые попытки понять окружающий мир, оградить себя от неблагоприятных событий. </a:t>
            </a:r>
          </a:p>
          <a:p>
            <a:pPr indent="0">
              <a:buNone/>
            </a:pPr>
            <a:r>
              <a:rPr lang="ru-RU" dirty="0"/>
              <a:t>На протяжении тысячелетий не один дом не обходился без оберегов. Люди верили, что обереги охраняют их от болезней, «дурного глаза», хищных зверей, стихийных бедствий и разных напастей. </a:t>
            </a:r>
          </a:p>
          <a:p>
            <a:pPr indent="0">
              <a:buNone/>
            </a:pPr>
            <a:r>
              <a:rPr lang="ru-RU" dirty="0"/>
              <a:t>Особое значение необходимо уделить  приобщению подрастающего поколения к духовному наследию народа. Знакомство с народными обычаями, обуславливает создание новых проявлений способностей ребенка.   В процессе работы дети знакомятся с историей возникновения оберегов, с различными видами оберегов.  Дети знакомятся с правилами изготовления оберегов, изготавливают их для себя и своих близких. </a:t>
            </a:r>
          </a:p>
          <a:p>
            <a:pPr indent="0">
              <a:buNone/>
            </a:pPr>
            <a:r>
              <a:rPr lang="ru-RU" dirty="0" smtClean="0"/>
              <a:t> </a:t>
            </a:r>
            <a:r>
              <a:rPr lang="ru-RU" dirty="0"/>
              <a:t>Творческая работа по созданию оберегов, вызывает у ребенка интерес к их исследованию, развивает мыслительные операции, стимулирует познавательную активность и любознательность.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34517" y="285728"/>
            <a:ext cx="539763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Актуальность проекта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3829063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ru-RU" dirty="0" smtClean="0"/>
              <a:t>Вызвать </a:t>
            </a:r>
            <a:r>
              <a:rPr lang="ru-RU" dirty="0"/>
              <a:t>у детей интерес к знакомству с традициями народов Поволжья</a:t>
            </a:r>
            <a:r>
              <a:rPr lang="ru-RU" dirty="0" smtClean="0"/>
              <a:t>.</a:t>
            </a:r>
          </a:p>
          <a:p>
            <a:pPr lvl="0">
              <a:buNone/>
            </a:pPr>
            <a:endParaRPr lang="ru-RU" dirty="0"/>
          </a:p>
          <a:p>
            <a:pPr lvl="0"/>
            <a:r>
              <a:rPr lang="ru-RU" dirty="0"/>
              <a:t>Сформировать у детей знания и представления об образе жизни людей, населяющих Поволжье, их обычаях, традициях, фольклора и национальных костюмах</a:t>
            </a:r>
            <a:r>
              <a:rPr lang="ru-RU" dirty="0" smtClean="0"/>
              <a:t>.</a:t>
            </a:r>
          </a:p>
          <a:p>
            <a:pPr lvl="0">
              <a:buNone/>
            </a:pPr>
            <a:endParaRPr lang="ru-RU" dirty="0"/>
          </a:p>
          <a:p>
            <a:pPr lvl="0"/>
            <a:r>
              <a:rPr lang="ru-RU" dirty="0"/>
              <a:t>Сформировать у детей умение применять полученные знания, представления о народах Поволжья в самостоятельной деятельности (продуктивной, игровой</a:t>
            </a:r>
            <a:r>
              <a:rPr lang="ru-RU" dirty="0" smtClean="0"/>
              <a:t>).</a:t>
            </a:r>
          </a:p>
          <a:p>
            <a:pPr lvl="0">
              <a:buNone/>
            </a:pPr>
            <a:endParaRPr lang="ru-RU" dirty="0"/>
          </a:p>
          <a:p>
            <a:pPr lvl="0"/>
            <a:r>
              <a:rPr lang="ru-RU" dirty="0"/>
              <a:t>Дать знания о символах и древних образах народов Поволжья</a:t>
            </a:r>
            <a:r>
              <a:rPr lang="ru-RU" dirty="0" smtClean="0"/>
              <a:t>;</a:t>
            </a:r>
          </a:p>
          <a:p>
            <a:pPr lvl="0">
              <a:buNone/>
            </a:pPr>
            <a:endParaRPr lang="ru-RU" dirty="0"/>
          </a:p>
          <a:p>
            <a:pPr lvl="0"/>
            <a:r>
              <a:rPr lang="ru-RU" dirty="0" smtClean="0"/>
              <a:t>Повысить </a:t>
            </a:r>
            <a:r>
              <a:rPr lang="ru-RU" dirty="0"/>
              <a:t>компетентность родителей в приобщении детей к обычаям, традициям, фольклору и национальным костюмам народов Поволжья</a:t>
            </a:r>
            <a:r>
              <a:rPr lang="ru-RU" dirty="0" smtClean="0"/>
              <a:t>.</a:t>
            </a:r>
          </a:p>
          <a:p>
            <a:pPr lvl="0">
              <a:buNone/>
            </a:pPr>
            <a:endParaRPr lang="ru-RU" dirty="0"/>
          </a:p>
          <a:p>
            <a:pPr lvl="0"/>
            <a:r>
              <a:rPr lang="ru-RU" dirty="0"/>
              <a:t>Способствовать активному участию родителей в организации экскурсий и </a:t>
            </a:r>
            <a:r>
              <a:rPr lang="ru-RU" dirty="0" err="1"/>
              <a:t>досуговых</a:t>
            </a:r>
            <a:r>
              <a:rPr lang="ru-RU" dirty="0"/>
              <a:t> мероприятий, способствующих ознакомлению детей среднего дошкольного возраста с культурой и традициями народов Поволжья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85773" y="357166"/>
            <a:ext cx="17892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Задачи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066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00166" y="2143116"/>
            <a:ext cx="5857916" cy="4394573"/>
          </a:xfrm>
          <a:prstGeom prst="roundRect">
            <a:avLst/>
          </a:prstGeom>
          <a:ln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4" name="Прямоугольник 3"/>
          <p:cNvSpPr/>
          <p:nvPr/>
        </p:nvSpPr>
        <p:spPr>
          <a:xfrm>
            <a:off x="3223487" y="571480"/>
            <a:ext cx="25680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Читаем </a:t>
            </a:r>
            <a:endParaRPr lang="ru-RU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1" name="Содержимое 10" descr="5.gif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clrChange>
              <a:clrFrom>
                <a:srgbClr val="F5EBD8"/>
              </a:clrFrom>
              <a:clrTo>
                <a:srgbClr val="F5EBD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09006" y="285728"/>
            <a:ext cx="2658783" cy="23574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798871" y="1071546"/>
            <a:ext cx="35469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Изучаем обычаи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285852" y="1857364"/>
            <a:ext cx="6572296" cy="3781380"/>
            <a:chOff x="1285852" y="1857364"/>
            <a:chExt cx="6572296" cy="3781380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</p:grpSpPr>
        <p:pic>
          <p:nvPicPr>
            <p:cNvPr id="31746" name="Picture 2" descr="https://pp.vk.me/c621318/v621318207/f94c/jl0BhFEMeps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85852" y="1857364"/>
              <a:ext cx="3929090" cy="3781380"/>
            </a:xfrm>
            <a:prstGeom prst="round2DiagRect">
              <a:avLst/>
            </a:prstGeom>
            <a:noFill/>
            <a:ln>
              <a:solidFill>
                <a:srgbClr val="C00000"/>
              </a:solidFill>
            </a:ln>
          </p:spPr>
        </p:pic>
        <p:pic>
          <p:nvPicPr>
            <p:cNvPr id="31748" name="Picture 4" descr="https://pp.vk.me/c622527/v622527207/6413/ZSINhwvwiGI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25766" y="1857364"/>
              <a:ext cx="2632382" cy="3776896"/>
            </a:xfrm>
            <a:prstGeom prst="round2DiagRect">
              <a:avLst/>
            </a:prstGeom>
            <a:noFill/>
            <a:ln>
              <a:solidFill>
                <a:srgbClr val="C00000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то\137_0812\IMG_06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285992"/>
            <a:ext cx="3238669" cy="2428892"/>
          </a:xfrm>
          <a:prstGeom prst="round2DiagRect">
            <a:avLst/>
          </a:prstGeom>
          <a:noFill/>
          <a:ln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027" name="Picture 3" descr="D:\фото\137_0812\IMG_06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3" y="2285992"/>
            <a:ext cx="3238669" cy="2428892"/>
          </a:xfrm>
          <a:prstGeom prst="round2DiagRect">
            <a:avLst/>
          </a:prstGeom>
          <a:noFill/>
          <a:ln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" name="Прямоугольник 6"/>
          <p:cNvSpPr/>
          <p:nvPr/>
        </p:nvSpPr>
        <p:spPr>
          <a:xfrm>
            <a:off x="2628893" y="1357298"/>
            <a:ext cx="38612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Изучаем костюмы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p.vk.me/c623826/v623826207/5fce/mu6PI0pvyG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357298"/>
            <a:ext cx="4071966" cy="3053975"/>
          </a:xfrm>
          <a:prstGeom prst="round2DiagRect">
            <a:avLst/>
          </a:prstGeom>
          <a:noFill/>
          <a:ln w="28575">
            <a:solidFill>
              <a:srgbClr val="FFC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3076" name="Picture 4" descr="https://pp.vk.me/c623826/v623826207/60a0/43TMJnCC--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857496"/>
            <a:ext cx="4376166" cy="3282125"/>
          </a:xfrm>
          <a:prstGeom prst="round2DiagRect">
            <a:avLst/>
          </a:prstGeom>
          <a:noFill/>
          <a:ln w="28575">
            <a:solidFill>
              <a:srgbClr val="FFC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8" name="Прямоугольник 7"/>
          <p:cNvSpPr/>
          <p:nvPr/>
        </p:nvSpPr>
        <p:spPr>
          <a:xfrm>
            <a:off x="1935941" y="357166"/>
            <a:ext cx="50690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Посещение выставки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3" name="Содержимое 12" descr="34.gif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214282" y="4786322"/>
            <a:ext cx="4038600" cy="993496"/>
          </a:xfrm>
        </p:spPr>
      </p:pic>
      <p:pic>
        <p:nvPicPr>
          <p:cNvPr id="12" name="Содержимое 11" descr="34.gif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14876" y="1500174"/>
            <a:ext cx="4038600" cy="9934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p.vk.me/c622831/v622831207/1c268/AC-jvu0OuQ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214422"/>
            <a:ext cx="2494727" cy="2470507"/>
          </a:xfrm>
          <a:prstGeom prst="round2DiagRect">
            <a:avLst/>
          </a:prstGeom>
          <a:noFill/>
          <a:ln w="28575">
            <a:solidFill>
              <a:srgbClr val="92D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052" name="Picture 4" descr="https://pp.vk.me/c622917/v622917207/1ce25/tM0ghW5PwG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2928934"/>
            <a:ext cx="2269604" cy="2382280"/>
          </a:xfrm>
          <a:prstGeom prst="round2DiagRect">
            <a:avLst/>
          </a:prstGeom>
          <a:noFill/>
          <a:ln w="28575">
            <a:solidFill>
              <a:srgbClr val="92D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054" name="Picture 6" descr="https://pp.vk.me/c622917/v622917207/1ce2f/RolHowNWlp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2714620"/>
            <a:ext cx="2446751" cy="3262334"/>
          </a:xfrm>
          <a:prstGeom prst="round2DiagRect">
            <a:avLst/>
          </a:prstGeom>
          <a:noFill/>
          <a:ln w="28575">
            <a:solidFill>
              <a:srgbClr val="92D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0" name="Прямоугольник 9"/>
          <p:cNvSpPr/>
          <p:nvPr/>
        </p:nvSpPr>
        <p:spPr>
          <a:xfrm>
            <a:off x="391991" y="1357298"/>
            <a:ext cx="289900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6000" b="1" cap="all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Играем</a:t>
            </a:r>
            <a:endParaRPr lang="ru-RU" sz="6000" b="1" cap="all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B05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2056" name="Picture 8" descr="https://pp.vk.me/c621318/v621318207/dddd/PeRHZMMdQM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7554" y="3929066"/>
            <a:ext cx="2600343" cy="1756989"/>
          </a:xfrm>
          <a:prstGeom prst="round2DiagRect">
            <a:avLst/>
          </a:prstGeom>
          <a:noFill/>
          <a:ln w="28575">
            <a:solidFill>
              <a:srgbClr val="92D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pp.vk.me/c622917/v622917207/1ce43/7TpJZKSP9a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642918"/>
            <a:ext cx="4232702" cy="5643602"/>
          </a:xfrm>
          <a:prstGeom prst="round2DiagRect">
            <a:avLst/>
          </a:prstGeom>
          <a:noFill/>
          <a:ln>
            <a:solidFill>
              <a:srgbClr val="80008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Прямоугольник 3"/>
          <p:cNvSpPr/>
          <p:nvPr/>
        </p:nvSpPr>
        <p:spPr>
          <a:xfrm>
            <a:off x="5429256" y="142852"/>
            <a:ext cx="3109438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Слушаем народные песни 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</a:p>
          <a:p>
            <a:pPr algn="ctr"/>
            <a:r>
              <a:rPr lang="ru-RU" sz="48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rgbClr val="800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танцуем</a:t>
            </a:r>
            <a:endParaRPr lang="ru-RU" sz="4800" b="1" dirty="0">
              <a:ln w="10541" cmpd="sng">
                <a:solidFill>
                  <a:schemeClr val="bg1"/>
                </a:solidFill>
                <a:prstDash val="solid"/>
              </a:ln>
              <a:solidFill>
                <a:srgbClr val="800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pp.vk.me/c621318/v621318207/ddb3/m0eN6tzTgr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643050"/>
            <a:ext cx="3000396" cy="2250297"/>
          </a:xfrm>
          <a:prstGeom prst="round2DiagRect">
            <a:avLst/>
          </a:prstGeom>
          <a:noFill/>
          <a:ln w="19050">
            <a:solidFill>
              <a:srgbClr val="92D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34822" name="AutoShape 6" descr="https://pp.vk.me/c621318/v621318207/ddf1/HfloakpsBu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24" name="Picture 8" descr="https://pp.vk.me/c621318/v621318207/ddf1/HfloakpsBu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4000504"/>
            <a:ext cx="2952770" cy="2214578"/>
          </a:xfrm>
          <a:prstGeom prst="round2DiagRect">
            <a:avLst/>
          </a:prstGeom>
          <a:noFill/>
          <a:ln w="19050">
            <a:solidFill>
              <a:srgbClr val="92D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34826" name="Picture 10" descr="https://pp.vk.me/c621318/v621318207/de4b/KgIuZv4UAUQ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2357430"/>
            <a:ext cx="2884995" cy="2500330"/>
          </a:xfrm>
          <a:prstGeom prst="round2DiagRect">
            <a:avLst/>
          </a:prstGeom>
          <a:noFill/>
          <a:ln w="19050">
            <a:solidFill>
              <a:srgbClr val="92D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0" name="Прямоугольник 9"/>
          <p:cNvSpPr/>
          <p:nvPr/>
        </p:nvSpPr>
        <p:spPr>
          <a:xfrm>
            <a:off x="3643306" y="714356"/>
            <a:ext cx="428628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>
                  <a:solidFill>
                    <a:srgbClr val="00B050"/>
                  </a:solidFill>
                </a:ln>
                <a:solidFill>
                  <a:schemeClr val="accent3"/>
                </a:solidFill>
              </a:rPr>
              <a:t>Марийский оберег «Береза»</a:t>
            </a:r>
            <a:endParaRPr lang="ru-RU" sz="3600" b="1" dirty="0">
              <a:ln>
                <a:solidFill>
                  <a:srgbClr val="00B050"/>
                </a:solidFill>
              </a:ln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s://pp.vk.me/c621318/v621318207/dd41/ZMX4FW0p9k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643050"/>
            <a:ext cx="6548484" cy="4911363"/>
          </a:xfrm>
          <a:prstGeom prst="round2DiagRect">
            <a:avLst/>
          </a:prstGeom>
          <a:noFill/>
          <a:ln w="19050">
            <a:solidFill>
              <a:srgbClr val="00B0F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8" name="Прямоугольник 7"/>
          <p:cNvSpPr/>
          <p:nvPr/>
        </p:nvSpPr>
        <p:spPr>
          <a:xfrm>
            <a:off x="214282" y="142852"/>
            <a:ext cx="528641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Башкирский оберег</a:t>
            </a:r>
          </a:p>
          <a:p>
            <a:pPr algn="ctr"/>
            <a:r>
              <a:rPr lang="ru-RU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«Птица»</a:t>
            </a:r>
            <a:endParaRPr lang="ru-RU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1" name="Содержимое 20" descr="4cd3f5f7_572dd174_fd7ca6398a.gif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5929322" y="0"/>
            <a:ext cx="2601384" cy="18573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pp.vk.me/c621318/v621318207/110dc/INUmD2kr4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0836" y="1785926"/>
            <a:ext cx="3161132" cy="4214842"/>
          </a:xfrm>
          <a:prstGeom prst="round2DiagRect">
            <a:avLst/>
          </a:prstGeom>
          <a:noFill/>
          <a:ln>
            <a:solidFill>
              <a:srgbClr val="666699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7" name="Прямоугольник 6"/>
          <p:cNvSpPr/>
          <p:nvPr/>
        </p:nvSpPr>
        <p:spPr>
          <a:xfrm>
            <a:off x="1419800" y="714356"/>
            <a:ext cx="63811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66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Мордовский оберег «Рушник»</a:t>
            </a:r>
            <a:endParaRPr lang="ru-RU" sz="3600" b="1" dirty="0">
              <a:ln w="12700">
                <a:solidFill>
                  <a:schemeClr val="bg1"/>
                </a:solidFill>
                <a:prstDash val="solid"/>
              </a:ln>
              <a:solidFill>
                <a:srgbClr val="6666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2770" name="Picture 2" descr="https://pp.vk.me/c621318/v621318207/110b6/6jCL9Q7jEa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762113"/>
            <a:ext cx="3143272" cy="4191028"/>
          </a:xfrm>
          <a:prstGeom prst="round2DiagRect">
            <a:avLst/>
          </a:prstGeom>
          <a:noFill/>
          <a:ln>
            <a:solidFill>
              <a:srgbClr val="666699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062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3357562"/>
            <a:ext cx="4038600" cy="3028950"/>
          </a:xfrm>
          <a:prstGeom prst="round2DiagRect">
            <a:avLst/>
          </a:prstGeom>
          <a:ln w="28575"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6" name="Содержимое 5" descr="IMG_062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57752" y="1571612"/>
            <a:ext cx="4038600" cy="3028950"/>
          </a:xfrm>
          <a:prstGeom prst="round2DiagRect">
            <a:avLst/>
          </a:prstGeom>
          <a:ln w="28575"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8" name="Прямоугольник 7"/>
          <p:cNvSpPr/>
          <p:nvPr/>
        </p:nvSpPr>
        <p:spPr>
          <a:xfrm>
            <a:off x="285720" y="285728"/>
            <a:ext cx="857256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Славянский оберег «Подкова»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146" name="Picture 2" descr="Horseshoe. Vector Illustration - 150377252 : Shutterstock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000" t="10000" r="11999" b="14000"/>
          <a:stretch>
            <a:fillRect/>
          </a:stretch>
        </p:blipFill>
        <p:spPr bwMode="auto">
          <a:xfrm>
            <a:off x="1357290" y="1285860"/>
            <a:ext cx="1785950" cy="1740141"/>
          </a:xfrm>
          <a:prstGeom prst="rect">
            <a:avLst/>
          </a:prstGeom>
          <a:noFill/>
        </p:spPr>
      </p:pic>
      <p:pic>
        <p:nvPicPr>
          <p:cNvPr id="10" name="Picture 2" descr="Horseshoe. Vector Illustration - 150377252 : Shutterstock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000" t="10000" r="11999" b="14000"/>
          <a:stretch>
            <a:fillRect/>
          </a:stretch>
        </p:blipFill>
        <p:spPr bwMode="auto">
          <a:xfrm>
            <a:off x="5929322" y="4857760"/>
            <a:ext cx="1785950" cy="17401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083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14414" y="1285860"/>
            <a:ext cx="6667546" cy="5000660"/>
          </a:xfrm>
          <a:prstGeom prst="round2DiagRect">
            <a:avLst/>
          </a:prstGeom>
          <a:ln w="28575">
            <a:solidFill>
              <a:srgbClr val="C0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428596" y="428604"/>
            <a:ext cx="850112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Чувашский оберег «Суха»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083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57818" y="1047733"/>
            <a:ext cx="3000396" cy="4000529"/>
          </a:xfrm>
          <a:prstGeom prst="roundRect">
            <a:avLst/>
          </a:prstGeom>
          <a:ln w="28575">
            <a:solidFill>
              <a:srgbClr val="00B05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5" name="Прямоугольник 4"/>
          <p:cNvSpPr/>
          <p:nvPr/>
        </p:nvSpPr>
        <p:spPr>
          <a:xfrm>
            <a:off x="2024948" y="142852"/>
            <a:ext cx="520065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Татарский оберег «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Бети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G_071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85720" y="4071942"/>
            <a:ext cx="3371845" cy="2528884"/>
          </a:xfrm>
          <a:prstGeom prst="round2DiagRect">
            <a:avLst/>
          </a:prstGeom>
          <a:ln>
            <a:solidFill>
              <a:srgbClr val="FFC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10" name="Прямоугольник 9"/>
          <p:cNvSpPr/>
          <p:nvPr/>
        </p:nvSpPr>
        <p:spPr>
          <a:xfrm>
            <a:off x="571472" y="357166"/>
            <a:ext cx="79316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Марийский оберег «Кукла – закрутка»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4" name="Содержимое 13" descr="IMG_071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7158" y="1214422"/>
            <a:ext cx="3357586" cy="2518190"/>
          </a:xfrm>
          <a:prstGeom prst="round2DiagRect">
            <a:avLst/>
          </a:prstGeom>
          <a:ln>
            <a:solidFill>
              <a:srgbClr val="FFC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050" name="Picture 2" descr="D:\фото\куклазакрутка\IMG_07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2928934"/>
            <a:ext cx="4929222" cy="3696749"/>
          </a:xfrm>
          <a:prstGeom prst="round2DiagRect">
            <a:avLst/>
          </a:prstGeom>
          <a:noFill/>
          <a:ln>
            <a:solidFill>
              <a:srgbClr val="FFC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2052" name="Picture 4" descr="Березники пытаются спастись от бедствий с помощью нетрадиционных методов. Подробности - новость на URA.ru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928670"/>
            <a:ext cx="2071702" cy="1960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IMG_083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28728" y="1285860"/>
            <a:ext cx="6191293" cy="4643470"/>
          </a:xfrm>
          <a:prstGeom prst="round2DiagRect">
            <a:avLst/>
          </a:prstGeom>
          <a:ln w="28575"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083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29195" y="1000108"/>
            <a:ext cx="3844541" cy="5126055"/>
          </a:xfrm>
          <a:prstGeom prst="round2DiagRect">
            <a:avLst/>
          </a:prstGeom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6" name="Содержимое 5" descr="IMG_0840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86314" y="928670"/>
            <a:ext cx="3844541" cy="5126055"/>
          </a:xfrm>
          <a:prstGeom prst="round2DiagRect">
            <a:avLst/>
          </a:prstGeom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G_084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57752" y="928670"/>
            <a:ext cx="3876678" cy="5168905"/>
          </a:xfrm>
          <a:prstGeom prst="round2DiagRect">
            <a:avLst/>
          </a:prstGeom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7" name="Содержимое 6" descr="IMG_0841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329195" y="1000108"/>
            <a:ext cx="3844541" cy="5126055"/>
          </a:xfrm>
          <a:prstGeom prst="round2DiagRect">
            <a:avLst/>
          </a:prstGeom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IMG_084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83080" y="2143116"/>
            <a:ext cx="4312720" cy="3234540"/>
          </a:xfrm>
          <a:prstGeom prst="round2DiagRect">
            <a:avLst/>
          </a:prstGeom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6" name="Содержимое 5" descr="IMG_0844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3438" y="2071678"/>
            <a:ext cx="4297912" cy="3223434"/>
          </a:xfrm>
          <a:prstGeom prst="round2DiagRect">
            <a:avLst/>
          </a:prstGeom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G_0637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142844" y="1643050"/>
            <a:ext cx="4286280" cy="3214710"/>
          </a:xfrm>
          <a:prstGeom prst="round2DiagRect">
            <a:avLst/>
          </a:prstGeom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0" name="Содержимое 9" descr="книга игры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714876" y="1589471"/>
            <a:ext cx="4300539" cy="3225404"/>
          </a:xfrm>
          <a:prstGeom prst="round2DiagRect">
            <a:avLst/>
          </a:prstGeom>
          <a:ln w="28575">
            <a:solidFill>
              <a:srgbClr val="00B05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428860" y="857232"/>
            <a:ext cx="414471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</a:t>
            </a:r>
          </a:p>
          <a:p>
            <a:pPr algn="ctr"/>
            <a:r>
              <a:rPr lang="ru-RU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</a:t>
            </a:r>
          </a:p>
          <a:p>
            <a:pPr algn="ctr"/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</a:t>
            </a:r>
            <a:endParaRPr lang="ru-RU" sz="6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589</TotalTime>
  <Words>366</Words>
  <Application>Microsoft Office PowerPoint</Application>
  <PresentationFormat>Экран (4:3)</PresentationFormat>
  <Paragraphs>48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Обереги народов Поволжья</dc:title>
  <dc:creator>ОЛЕГ</dc:creator>
  <cp:lastModifiedBy>ОЛЕГ</cp:lastModifiedBy>
  <cp:revision>59</cp:revision>
  <dcterms:created xsi:type="dcterms:W3CDTF">2015-03-04T13:14:56Z</dcterms:created>
  <dcterms:modified xsi:type="dcterms:W3CDTF">2015-03-09T13:08:52Z</dcterms:modified>
</cp:coreProperties>
</file>