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 err="1" smtClean="0">
                <a:solidFill>
                  <a:srgbClr val="FF0000"/>
                </a:solidFill>
              </a:rPr>
              <a:t>подгот</a:t>
            </a:r>
            <a:r>
              <a:rPr lang="ru-RU" sz="3600" dirty="0" smtClean="0">
                <a:solidFill>
                  <a:srgbClr val="FF0000"/>
                </a:solidFill>
              </a:rPr>
              <a:t>. </a:t>
            </a:r>
            <a:r>
              <a:rPr lang="ru-RU" sz="3600" dirty="0">
                <a:solidFill>
                  <a:srgbClr val="FF0000"/>
                </a:solidFill>
              </a:rPr>
              <a:t>гр.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127353370992968E-2"/>
          <c:y val="0.13668634324077369"/>
          <c:w val="0.94030577799047965"/>
          <c:h val="0.80932305707529095"/>
        </c:manualLayout>
      </c:layout>
      <c:pie3DChart>
        <c:varyColors val="1"/>
        <c:ser>
          <c:idx val="0"/>
          <c:order val="0"/>
          <c:tx>
            <c:strRef>
              <c:f>'[Диаграмма в Microsoft PowerPoint]Лист1'!$A$3</c:f>
              <c:strCache>
                <c:ptCount val="1"/>
                <c:pt idx="0">
                  <c:v>подг. гр.</c:v>
                </c:pt>
              </c:strCache>
            </c:strRef>
          </c:tx>
          <c:explosion val="23"/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4.672090988626422E-2"/>
                  <c:y val="0.104596092155147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35949256342957"/>
                  <c:y val="3.4273840769903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841207349081365"/>
                  <c:y val="-0.2162707786526684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0">
                        <a:solidFill>
                          <a:schemeClr val="bg1"/>
                        </a:solidFill>
                      </a:rPr>
                      <a:t>72%</a:t>
                    </a:r>
                    <a:endParaRPr lang="en-US" sz="2400" b="1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PowerPoint]Лист1'!$B$1:$E$2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ВУ</c:v>
                </c:pt>
              </c:strCache>
            </c:strRef>
          </c:cat>
          <c:val>
            <c:numRef>
              <c:f>'[Диаграмма в Microsoft PowerPoint]Лист1'!$B$3:$E$3</c:f>
              <c:numCache>
                <c:formatCode>0%</c:formatCode>
                <c:ptCount val="4"/>
                <c:pt idx="0">
                  <c:v>0.08</c:v>
                </c:pt>
                <c:pt idx="1">
                  <c:v>0.2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3600" dirty="0">
                <a:solidFill>
                  <a:srgbClr val="FF0000"/>
                </a:solidFill>
              </a:rPr>
              <a:t>2 мл. гр.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264144367607913E-3"/>
          <c:y val="0.22181511725034667"/>
          <c:w val="0.80323365972148553"/>
          <c:h val="0.62758458936661354"/>
        </c:manualLayout>
      </c:layout>
      <c:pie3DChart>
        <c:varyColors val="1"/>
        <c:ser>
          <c:idx val="0"/>
          <c:order val="0"/>
          <c:tx>
            <c:strRef>
              <c:f>'[Диаграмма в Microsoft Word]Лист1'!$A$2</c:f>
              <c:strCache>
                <c:ptCount val="1"/>
                <c:pt idx="0">
                  <c:v>2 мл. гр.</c:v>
                </c:pt>
              </c:strCache>
            </c:strRef>
          </c:tx>
          <c:explosion val="32"/>
          <c:dPt>
            <c:idx val="2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7.9761701662292211E-2"/>
                  <c:y val="0.12472805482648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Word]Лист1'!$B$1:$E$1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ВУ</c:v>
                </c:pt>
              </c:strCache>
            </c:strRef>
          </c:cat>
          <c:val>
            <c:numRef>
              <c:f>'[Диаграмма в Microsoft Word]Лист1'!$B$2:$E$2</c:f>
              <c:numCache>
                <c:formatCode>0%</c:formatCode>
                <c:ptCount val="4"/>
                <c:pt idx="0">
                  <c:v>0.12</c:v>
                </c:pt>
                <c:pt idx="1">
                  <c:v>0.5</c:v>
                </c:pt>
                <c:pt idx="2">
                  <c:v>0.38</c:v>
                </c:pt>
              </c:numCache>
            </c:numRef>
          </c:val>
        </c:ser>
        <c:ser>
          <c:idx val="1"/>
          <c:order val="1"/>
          <c:tx>
            <c:strRef>
              <c:f>'[Диаграмма в Microsoft Word]Лист1'!$A$3</c:f>
              <c:strCache>
                <c:ptCount val="1"/>
                <c:pt idx="0">
                  <c:v>подг. Гр.</c:v>
                </c:pt>
              </c:strCache>
            </c:strRef>
          </c:tx>
          <c:explosion val="25"/>
          <c:cat>
            <c:strRef>
              <c:f>'[Диаграмма в Microsoft Word]Лист1'!$B$1:$E$1</c:f>
              <c:strCache>
                <c:ptCount val="3"/>
                <c:pt idx="0">
                  <c:v>НУ</c:v>
                </c:pt>
                <c:pt idx="1">
                  <c:v>СУ</c:v>
                </c:pt>
                <c:pt idx="2">
                  <c:v>ВУ</c:v>
                </c:pt>
              </c:strCache>
            </c:strRef>
          </c:cat>
          <c:val>
            <c:numRef>
              <c:f>'[Диаграмма в Microsoft Word]Лист1'!$B$3:$E$3</c:f>
              <c:numCache>
                <c:formatCode>0%</c:formatCode>
                <c:ptCount val="4"/>
                <c:pt idx="0">
                  <c:v>0.08</c:v>
                </c:pt>
                <c:pt idx="1">
                  <c:v>0.2</c:v>
                </c:pt>
                <c:pt idx="2">
                  <c:v>0.72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7148443723107061"/>
          <c:y val="0.83567643718599172"/>
          <c:w val="0.62204922763067294"/>
          <c:h val="0.11149496937882765"/>
        </c:manualLayout>
      </c:layout>
      <c:overlay val="0"/>
      <c:spPr>
        <a:effectLst>
          <a:glow rad="647700">
            <a:schemeClr val="accent1">
              <a:alpha val="67000"/>
            </a:schemeClr>
          </a:glow>
        </a:effectLst>
      </c:spPr>
      <c:txPr>
        <a:bodyPr/>
        <a:lstStyle/>
        <a:p>
          <a:pPr>
            <a:defRPr sz="3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D4962-F5DE-4C79-B27A-46921ACBAF0B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B854-AC38-4072-AB4D-067237136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241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B854-AC38-4072-AB4D-0672371369C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7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4.wdp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680" y="404664"/>
            <a:ext cx="7846640" cy="2907754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323850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Calibri"/>
                <a:cs typeface="Times New Roman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Развитие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познавательной активности детей дошкольного возраста в процессе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экспериментирования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4000" b="1" i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5586" y="4509120"/>
            <a:ext cx="7252828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МАУДО «Детский сад №9»</a:t>
            </a:r>
          </a:p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Долгих Вера Ивановна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8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258816" cy="6192688"/>
          </a:xfrm>
        </p:spPr>
        <p:txBody>
          <a:bodyPr>
            <a:normAutofit/>
          </a:bodyPr>
          <a:lstStyle/>
          <a:p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Контейнеры с песком и водой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12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Рулетка, портновский метр, линейка, треугольник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12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 startAt="1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Часы песочные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12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Бумага для записей и зарисовок, карандаши, фломастеры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12"/>
            </a:pPr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12"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Клеёнчатые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фартуки, нарукавники (и то, и другое можно сделать из обыкновенных полиэтиленовых пакетов), щётка-смётка, совок, прочие предметы для уборки. </a:t>
            </a:r>
          </a:p>
        </p:txBody>
      </p:sp>
      <p:pic>
        <p:nvPicPr>
          <p:cNvPr id="8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0648"/>
            <a:ext cx="395899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Методы и приемы работы:</a:t>
            </a:r>
            <a:endParaRPr lang="ru-RU" sz="4000" b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24936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(наблюдения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иллюстрации, презентации  об изучаемых явлениях и т.д.)</a:t>
            </a:r>
          </a:p>
          <a:p>
            <a:pPr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(беседы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чтение художественной литературы)</a:t>
            </a:r>
          </a:p>
          <a:p>
            <a:pPr marL="457200" indent="-457200" algn="l">
              <a:buFont typeface="Wingdings" pitchFamily="2" charset="2"/>
              <a:buChar char="v"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(опыты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эксперименты) </a:t>
            </a: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352928" cy="5904656"/>
          </a:xfrm>
        </p:spPr>
        <p:txBody>
          <a:bodyPr>
            <a:normAutofit fontScale="85000" lnSpcReduction="2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идактические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«Угадай по запаху», «Угадай, кто позвал?»,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«Чудесный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мешочек» и другие.</a:t>
            </a:r>
          </a:p>
          <a:p>
            <a:pPr algn="just"/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Словесные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"Что лишнее?", "Хорошо-плохо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",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др. развивают у детей внимание,    воображение, повышают знания об окружающем мире.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Строительные </a:t>
            </a: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с песком, водой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помогают решить многие проблемные ситуации, например: </a:t>
            </a:r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сухой песок сыплется, а мокрый - нет; каким вещам вода на пользу, а каким во вред?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эти вопросы заставляют малышей думать, сопоставлять и делать выводы. 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D:\Рисунки\фоны для презентаций\20777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" y="0"/>
            <a:ext cx="9136505" cy="686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627784" y="188640"/>
            <a:ext cx="3816424" cy="792088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Бумага.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08414"/>
              </p:ext>
            </p:extLst>
          </p:nvPr>
        </p:nvGraphicFramePr>
        <p:xfrm>
          <a:off x="188332" y="1124744"/>
          <a:ext cx="8928446" cy="5346893"/>
        </p:xfrm>
        <a:graphic>
          <a:graphicData uri="http://schemas.openxmlformats.org/drawingml/2006/table">
            <a:tbl>
              <a:tblPr firstRow="1" firstCol="1" bandRow="1"/>
              <a:tblGrid>
                <a:gridCol w="4464223"/>
                <a:gridCol w="4464223"/>
              </a:tblGrid>
              <a:tr h="7509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Младший дошкольный возраст</a:t>
                      </a:r>
                      <a:r>
                        <a:rPr lang="ru-RU" sz="2400" b="1" i="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endParaRPr lang="ru-RU" sz="2400" i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дошкольный возраст.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64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Учатся узнавать  вещи, сделанные из бумаги.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Изучают виды бумаги (оберточная, писчая, салфеточная)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3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Вычленяют качества бумаги </a:t>
                      </a:r>
                      <a:endParaRPr lang="ru-RU" sz="2000" b="1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цвет, гладкость, впитывающая способность, </a:t>
                      </a:r>
                      <a:r>
                        <a:rPr lang="ru-RU" sz="20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степень</a:t>
                      </a:r>
                      <a:r>
                        <a:rPr lang="ru-RU" sz="2000" b="1" i="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прочности</a:t>
                      </a: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Сравнивают качественные характеристики разных видов бумаги.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1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Вычленяют свойства бумаги </a:t>
                      </a:r>
                      <a:endParaRPr lang="ru-RU" sz="2000" b="1" i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 </a:t>
                      </a: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мнется, рвется, режется, горит)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859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Способы использования разных видов бумаги  в зависимости от ее вида.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D:\Рисунки\фоны для презентаций\20777-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1"/>
            <a:ext cx="9144000" cy="686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116632"/>
            <a:ext cx="2952328" cy="922114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</a:rPr>
              <a:t>Магнит.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561943"/>
              </p:ext>
            </p:extLst>
          </p:nvPr>
        </p:nvGraphicFramePr>
        <p:xfrm>
          <a:off x="600653" y="1124744"/>
          <a:ext cx="7942694" cy="5531472"/>
        </p:xfrm>
        <a:graphic>
          <a:graphicData uri="http://schemas.openxmlformats.org/drawingml/2006/table">
            <a:tbl>
              <a:tblPr firstRow="1" firstCol="1" bandRow="1"/>
              <a:tblGrid>
                <a:gridCol w="3971347"/>
                <a:gridCol w="3971347"/>
              </a:tblGrid>
              <a:tr h="423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дошкольный возраст.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4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Старший дошкольный возраст.</a:t>
                      </a:r>
                      <a:endParaRPr lang="ru-RU" sz="2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Изучают способность магнита притягивать предметы.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Действие магнитных сил на расстоянии.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Определяют , что только металлические  предметы притягиваются магнитом.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Определить, все ли металлы притягиваются к магниту.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Выделяют   из группы предметов  те, которые притягивает магнит.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Определяют взаимодействие двух магнитов.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Знакомятся с магнитным полем, пытаются его увидеть.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94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 i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6050" algn="l"/>
                        </a:tabLst>
                      </a:pPr>
                      <a:r>
                        <a:rPr lang="ru-RU" sz="2000" b="1" i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Знакомятся с магнитным полем Земли.</a:t>
                      </a:r>
                      <a:endParaRPr lang="ru-RU" sz="2000" b="1" i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b="14021"/>
          <a:stretch/>
        </p:blipFill>
        <p:spPr bwMode="auto">
          <a:xfrm>
            <a:off x="4709135" y="332656"/>
            <a:ext cx="3871309" cy="3328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мои фото\мы исследователи\IMG11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520465" cy="4693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" y="3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2"/>
          <a:stretch/>
        </p:blipFill>
        <p:spPr bwMode="auto">
          <a:xfrm>
            <a:off x="683568" y="2780928"/>
            <a:ext cx="3528392" cy="36582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3"/>
          <a:stretch/>
        </p:blipFill>
        <p:spPr bwMode="auto">
          <a:xfrm>
            <a:off x="4599531" y="286335"/>
            <a:ext cx="4316950" cy="37448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64" y="2086087"/>
            <a:ext cx="3255756" cy="4617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4664"/>
            <a:ext cx="4643561" cy="3319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762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6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63" y="2747779"/>
            <a:ext cx="2808312" cy="38173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83609"/>
            <a:ext cx="2559702" cy="341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302" y="2924944"/>
            <a:ext cx="2808312" cy="3744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115"/>
            <a:ext cx="2434924" cy="3597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1541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2" y="227937"/>
            <a:ext cx="3003403" cy="2910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D:\мои фото\мы исследователи\_20920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3078"/>
            <a:ext cx="3168352" cy="283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фото\мы исследователи\IMG11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04" y="3631673"/>
            <a:ext cx="3240360" cy="2969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мои фото\мы исследователи\IMG11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3748"/>
            <a:ext cx="3168352" cy="2932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мои фото\мы исследователи\IMG11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53" y="1446258"/>
            <a:ext cx="2140847" cy="356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564488" cy="3312368"/>
          </a:xfrm>
        </p:spPr>
        <p:txBody>
          <a:bodyPr>
            <a:noAutofit/>
          </a:bodyPr>
          <a:lstStyle/>
          <a:p>
            <a:pPr algn="just"/>
            <a:r>
              <a:rPr lang="ru-RU" sz="2400" b="1" u="sng" dirty="0">
                <a:solidFill>
                  <a:srgbClr val="FF0000"/>
                </a:solidFill>
              </a:rPr>
              <a:t>ЭКСПЕРИМЕНТ</a:t>
            </a:r>
            <a:r>
              <a:rPr lang="ru-RU" sz="2400" dirty="0"/>
              <a:t> </a:t>
            </a:r>
            <a:r>
              <a:rPr lang="ru-RU" sz="2400" b="1" i="1" dirty="0"/>
              <a:t>(от лат. </a:t>
            </a:r>
            <a:r>
              <a:rPr lang="ru-RU" sz="2400" b="1" i="1" dirty="0" err="1"/>
              <a:t>experimentum</a:t>
            </a:r>
            <a:r>
              <a:rPr lang="ru-RU" sz="2400" b="1" i="1" dirty="0"/>
              <a:t> - проба - опыт), метод познания, при помощи которого в контролируемых и управляемых условиях исследуются явления природы и </a:t>
            </a:r>
            <a:r>
              <a:rPr lang="ru-RU" sz="2400" b="1" i="1" dirty="0" smtClean="0"/>
              <a:t>общества ( большой энциклопедический словарь)</a:t>
            </a:r>
            <a:endParaRPr lang="ru-RU" sz="2400" b="1" i="1" dirty="0"/>
          </a:p>
        </p:txBody>
      </p:sp>
      <p:pic>
        <p:nvPicPr>
          <p:cNvPr id="5" name="Picture 1" descr="D:\Рисунки\картинки детские\i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173299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ля презентации\242017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" y="-34280"/>
            <a:ext cx="91960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188" y="2512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Результативность:</a:t>
            </a:r>
            <a:endParaRPr lang="ru-RU" sz="4000" b="1" u="sng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6093155"/>
              </p:ext>
            </p:extLst>
          </p:nvPr>
        </p:nvGraphicFramePr>
        <p:xfrm>
          <a:off x="4537908" y="2924944"/>
          <a:ext cx="46805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468076"/>
              </p:ext>
            </p:extLst>
          </p:nvPr>
        </p:nvGraphicFramePr>
        <p:xfrm>
          <a:off x="0" y="2780928"/>
          <a:ext cx="548610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5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  <p:bldGraphic spid="1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5" y="692696"/>
            <a:ext cx="806489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То, что я услышал, я забыл.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я увидел, 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помню.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что я сделал, я знаю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pPr algn="ctr"/>
            <a:r>
              <a:rPr lang="ru-RU" sz="4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(китайское изречение)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5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591" y="692696"/>
            <a:ext cx="8676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2880576" y="235632"/>
            <a:ext cx="3384550" cy="48895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Литература: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156389"/>
            <a:ext cx="81009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Баталина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Т.С. « Планирование работы по организации исследовательской деятельности для детей старшего дошкольного возраста.» // Ж. Дошкольная педагогика. 2012,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Бурнышева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М.Г. «Развитие познавательной активности детей старшего дошкольного возраста через экспериментально-исследовательскую деятельность.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Любознайка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»// Ж. Дошкольная педагогика. 2011,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Деркунская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В.А. « Игры-экспериментирования в воспитании младшего дошкольника как субъекта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здоровьесберегающей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деятельности. // Ж. Дошкольная педагогика. 2010,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457200" lvl="0" indent="-457200" algn="just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О.В. Рахманова Н.П., Щетина В.В. «Неизведанное рядом: занимательные опыты и эксперименты для дошкольников»/ Под ред. О.В.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Дыбиной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– М.: ТЦ Сфера, 2004. – 64 с.</a:t>
            </a:r>
          </a:p>
        </p:txBody>
      </p:sp>
    </p:spTree>
    <p:extLst>
      <p:ext uri="{BB962C8B-B14F-4D97-AF65-F5344CB8AC3E}">
        <p14:creationId xmlns:p14="http://schemas.microsoft.com/office/powerpoint/2010/main" val="1819670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591" y="692696"/>
            <a:ext cx="8676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23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12845"/>
            <a:ext cx="820891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Короткова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Н.А. «Познавательно-исследовательская деятельность старших  дошкольников»/ / Ж. Ребенок в детском саду. 2003. №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Комлева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И. Дети экспериментируют? Да!// Ж. Дошкольное воспитание . 2004, 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«Организация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экспериментальной деятельности дошкольников: Методические рекомендации»/ Под общ.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Л.Н.Прохоровой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– М.:АРКТИ, 2003. – 64с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опытно – экспериментальной деятельности детей 2-7 лет: тематическое планирование, рекомендации, конспекты занятий/ авт.-сост. Е.А. Мартынова, И.М. Сучкова. – Волгоград: Учитель, 2011.-333с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 startAt="5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Font typeface="+mj-lt"/>
              <a:buAutoNum type="arabicPeriod" startAt="5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Савенков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А. « Исследовательские методы обучения в дошкольном образовании.//  Ж. Дошкольное воспитание , №12, 2005г.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&amp;Fcy;&amp;ocy;&amp;rcy;&amp;ucy;&amp;mcy; &amp;ocy; &amp;kcy;&amp;ucy;&amp;kcy;&amp;lcy;&amp;acy;&amp;khcy; &amp;ncy;&amp;acy; DollPlanet.ru * &amp;Pcy;&amp;rcy;&amp;ocy;&amp;scy;&amp;mcy;&amp;ocy;&amp;tcy;&amp;rcy; &amp;tcy;&amp;iecy;&amp;mcy;&amp;ycy; - &amp;Pcy;&amp;ocy; &amp;ocy;&amp;dcy;&amp;ncy;&amp;ocy;&amp;mcy;&amp;ucy; &amp;fcy;&amp;ocy;&amp;tcy;&amp;ocy; &amp;kcy;&amp;acy;&amp;zhcy;&amp;dcy;&amp;ocy;&amp;jcy; &amp;kcy;&amp;ucy;&amp;kcy;&amp;lcy;&amp;ycy;, 12 &amp;icy;&amp;yucy;&amp;lcy;&amp;yacy;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688632" cy="4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4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16632"/>
            <a:ext cx="4392488" cy="936104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Задачи: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3041" y="1196752"/>
            <a:ext cx="8784976" cy="5400600"/>
          </a:xfrm>
        </p:spPr>
        <p:txBody>
          <a:bodyPr>
            <a:normAutofit lnSpcReduction="10000"/>
          </a:bodyPr>
          <a:lstStyle/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представлений детей об окружающем мире через знакомство с элементарными знаниями из различных областей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 умений пользоваться приборами – помощниками при       проведении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экспериментов.</a:t>
            </a:r>
          </a:p>
          <a:p>
            <a:pPr marL="514350" lvl="0" indent="-514350" algn="just">
              <a:buFont typeface="+mj-lt"/>
              <a:buAutoNum type="arabicPeriod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>
              <a:buFont typeface="+mj-lt"/>
              <a:buAutoNum type="arabicPeriod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у детей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познавательных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способностей.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2656"/>
            <a:ext cx="8136904" cy="4896544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 startAt="4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ребенка в социально – личностном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 startAt="4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уровня представлений  детей об окружающем мире через взаимодействие с семьей.</a:t>
            </a: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88640"/>
            <a:ext cx="4176464" cy="864097"/>
          </a:xfrm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rgbClr val="FF0000"/>
                </a:solidFill>
                <a:cs typeface="Times New Roman" pitchFamily="18" charset="0"/>
              </a:rPr>
              <a:t>Принципы:</a:t>
            </a:r>
            <a:endParaRPr lang="ru-RU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328592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научности</a:t>
            </a:r>
            <a:r>
              <a:rPr lang="ru-RU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средства познания научно обоснованы.</a:t>
            </a:r>
          </a:p>
          <a:p>
            <a:pPr lvl="0"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обучения дошкольников на адекватных возрасту формах работы с детьми, т.е. в игровой форме.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Принцип систематичности и последовательности: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повторяемость тем во всех возрастных группах, а также применение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усвоенного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познание нового на следующем этапе развития.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индивидуально – личностной ориентации воспитания: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Обеспечивает усвоение материала в соответствии с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индивидуальными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особенностями детей.</a:t>
            </a:r>
          </a:p>
          <a:p>
            <a:pPr algn="just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программных задач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педагогов,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родителей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активного обучения: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Предполагает не передачу детям готовых знаний, а экспериментальную  детскую деятельность, в процессе которой они сами делают «открытия», узнают новое путем решения доступных проблемных задач.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 algn="just"/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креативности: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Предусматривает  развитие   у дошкольников способности переносить ранее  сформированные навыки в ситуации самостоятельной деятельности, инициировать      и поощрять потребности детей самостоятельно находить решение нестандартных   задач и проблемных ситуаций.</a:t>
            </a:r>
          </a:p>
          <a:p>
            <a:pPr lvl="0" algn="just"/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положительного результата проводимой работы  по теме независимо от интеллектуального развития детей.</a:t>
            </a:r>
          </a:p>
          <a:p>
            <a:pPr algn="just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Метод экспериментирования способствует:</a:t>
            </a:r>
            <a:br>
              <a:rPr lang="ru-RU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</a:br>
            <a:endParaRPr lang="ru-RU" u="sng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676400"/>
            <a:ext cx="8640960" cy="4632920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высокому уровню познавательной активности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результате использования метода экспериментирования обогащается  предметно-развивающая среда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детей сформируются такие качества, как уверенность в себе и в своих силах</a:t>
            </a: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491654"/>
          </a:xfrm>
        </p:spPr>
        <p:txBody>
          <a:bodyPr>
            <a:noAutofit/>
          </a:bodyPr>
          <a:lstStyle/>
          <a:p>
            <a:pPr algn="ctr"/>
            <a:r>
              <a:rPr lang="ru-RU" sz="4000" b="1" u="sng" dirty="0" smtClean="0">
                <a:solidFill>
                  <a:srgbClr val="FF0000"/>
                </a:solidFill>
                <a:cs typeface="Times New Roman" pitchFamily="18" charset="0"/>
              </a:rPr>
              <a:t>Уголок экспериментирования:</a:t>
            </a:r>
            <a:endParaRPr lang="ru-RU" sz="4000" b="1" u="sng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4474840" cy="583264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Прозрачные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непрозрачные сосуды разной конфигурации и объёма (пластиковые бутылки, стаканы, ковши, миски и т.п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Мерные ложки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Сита и воронки разного материала, объема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Резиновые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груши разного объёма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Половинки мыльниц, формы для изготовления льда, пластиковые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основания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     наборов шоколадных конфет, контейнер для яиц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Резиновые или пластиковые перчатки.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51" y="836712"/>
            <a:ext cx="4234849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исунки\фоны для презентаций\blue-bear-19_194307-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144"/>
            <a:ext cx="3429386" cy="3607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5040560" cy="633670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457200" indent="-457200" algn="just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Пипетки с закруглёнными концами, пластиковые шприцы без игл.</a:t>
            </a:r>
          </a:p>
          <a:p>
            <a:pPr marL="457200" indent="-457200">
              <a:buFont typeface="+mj-lt"/>
              <a:buAutoNum type="arabicPeriod" startAt="7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Гибкие и пластиковые трубочки, соломка для коктейля.</a:t>
            </a:r>
          </a:p>
          <a:p>
            <a:pPr marL="457200" indent="-457200">
              <a:buFont typeface="+mj-lt"/>
              <a:buAutoNum type="arabicPeriod" startAt="7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Гигиенически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безопасные пенящиеся вещества (детские шампуни, пенки для ванн), растворимые ароматические вещества (соли для ванн, пищевые добавки), растворимые продукты (соль, сахар, кофе, пакетики чая) и т.п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7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Природный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материал: (камешки, перья, ракушки, шишки, семена, скорлупа орехов, кусочки коры, пакеты или ёмкости с землей, глиной, листья, веточки) и т.п.</a:t>
            </a:r>
          </a:p>
          <a:p>
            <a:pPr marL="457200" indent="-457200">
              <a:buFont typeface="+mj-lt"/>
              <a:buAutoNum type="arabicPeriod" startAt="7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Бросовый материал: (бумага разной фактуры и цвета, кусочки кожи, поролона, меха, проволока, пробки, разные коробки) и т.п.</a:t>
            </a:r>
          </a:p>
          <a:p>
            <a:pPr marL="342900" indent="-342900">
              <a:buFont typeface="+mj-lt"/>
              <a:buAutoNum type="arabicPeriod" startAt="7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4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1000</Words>
  <Application>Microsoft Office PowerPoint</Application>
  <PresentationFormat>Экран (4:3)</PresentationFormat>
  <Paragraphs>144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Развитие познавательной активности детей дошкольного возраста в процессе экспериментирования </vt:lpstr>
      <vt:lpstr>ЭКСПЕРИМЕНТ (от лат. experimentum - проба - опыт), метод познания, при помощи которого в контролируемых и управляемых условиях исследуются явления природы и общества ( большой энциклопедический словарь)</vt:lpstr>
      <vt:lpstr>Задачи:</vt:lpstr>
      <vt:lpstr>Презентация PowerPoint</vt:lpstr>
      <vt:lpstr>Принципы:</vt:lpstr>
      <vt:lpstr>Презентация PowerPoint</vt:lpstr>
      <vt:lpstr>Метод экспериментирования способствует: </vt:lpstr>
      <vt:lpstr>Уголок экспериментирования:</vt:lpstr>
      <vt:lpstr>Презентация PowerPoint</vt:lpstr>
      <vt:lpstr>Презентация PowerPoint</vt:lpstr>
      <vt:lpstr>Методы и приемы работы:</vt:lpstr>
      <vt:lpstr>Презентация PowerPoint</vt:lpstr>
      <vt:lpstr>Бумага.</vt:lpstr>
      <vt:lpstr>Магнит.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Результативность:</vt:lpstr>
      <vt:lpstr>Презентация PowerPoint</vt:lpstr>
      <vt:lpstr>Литература: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Развитие познавательной активности детей дошкольного возраста в процессе экспериментирования. </dc:title>
  <cp:lastModifiedBy>user</cp:lastModifiedBy>
  <cp:revision>40</cp:revision>
  <dcterms:modified xsi:type="dcterms:W3CDTF">2015-02-14T15:38:45Z</dcterms:modified>
</cp:coreProperties>
</file>