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heme/themeOverride9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2" r:id="rId7"/>
    <p:sldId id="264" r:id="rId8"/>
    <p:sldId id="275" r:id="rId9"/>
    <p:sldId id="261" r:id="rId10"/>
    <p:sldId id="277" r:id="rId11"/>
    <p:sldId id="263" r:id="rId12"/>
    <p:sldId id="296" r:id="rId13"/>
    <p:sldId id="265" r:id="rId14"/>
    <p:sldId id="295" r:id="rId15"/>
    <p:sldId id="272" r:id="rId16"/>
    <p:sldId id="273" r:id="rId17"/>
    <p:sldId id="278" r:id="rId18"/>
    <p:sldId id="279" r:id="rId19"/>
    <p:sldId id="280" r:id="rId20"/>
    <p:sldId id="281" r:id="rId21"/>
    <p:sldId id="266" r:id="rId22"/>
    <p:sldId id="284" r:id="rId23"/>
    <p:sldId id="285" r:id="rId24"/>
    <p:sldId id="286" r:id="rId25"/>
    <p:sldId id="274" r:id="rId26"/>
    <p:sldId id="282" r:id="rId27"/>
    <p:sldId id="283" r:id="rId28"/>
    <p:sldId id="297" r:id="rId29"/>
    <p:sldId id="287" r:id="rId30"/>
    <p:sldId id="288" r:id="rId31"/>
    <p:sldId id="294" r:id="rId32"/>
    <p:sldId id="291" r:id="rId33"/>
    <p:sldId id="289" r:id="rId34"/>
    <p:sldId id="292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FF00"/>
    <a:srgbClr val="00CC00"/>
    <a:srgbClr val="006600"/>
    <a:srgbClr val="FDD97F"/>
    <a:srgbClr val="FFBF61"/>
    <a:srgbClr val="CCFF99"/>
    <a:srgbClr val="FF99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718" autoAdjust="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86;&#1080;%20&#1044;&#1086;&#1082;&#1091;&#1084;&#1077;&#1085;&#1090;&#1099;\&#1044;&#1080;&#1072;&#1075;&#1088;&#1072;&#1084;&#1084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Percent val="1"/>
            <c:showLeaderLines val="1"/>
          </c:dLbls>
          <c:cat>
            <c:strRef>
              <c:f>[Диаграмма.xlsx]Лист1!$B$3:$B$5</c:f>
              <c:strCache>
                <c:ptCount val="3"/>
                <c:pt idx="0">
                  <c:v>Интересуются, любят футбол</c:v>
                </c:pt>
                <c:pt idx="1">
                  <c:v>Не интересуются футболом</c:v>
                </c:pt>
                <c:pt idx="2">
                  <c:v>Сами занимаются футболом</c:v>
                </c:pt>
              </c:strCache>
            </c:strRef>
          </c:cat>
          <c:val>
            <c:numRef>
              <c:f>[Диаграмма.xlsx]Лист1!$C$3:$C$5</c:f>
              <c:numCache>
                <c:formatCode>General</c:formatCode>
                <c:ptCount val="3"/>
                <c:pt idx="0">
                  <c:v>80</c:v>
                </c:pt>
                <c:pt idx="1">
                  <c:v>15</c:v>
                </c:pt>
                <c:pt idx="2">
                  <c:v>5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</c:chart>
  <c:spPr>
    <a:solidFill>
      <a:srgbClr val="C1FFC1"/>
    </a:soli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glow rad="139700">
        <a:schemeClr val="accent6">
          <a:satMod val="175000"/>
          <a:alpha val="40000"/>
        </a:schemeClr>
      </a:glow>
      <a:outerShdw blurRad="40000" dist="20000" dir="5400000" rotWithShape="0">
        <a:srgbClr val="000000">
          <a:alpha val="38000"/>
        </a:srgbClr>
      </a:outerShdw>
      <a:softEdge rad="63500"/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9A785-A345-401C-9F43-C44CB29C475C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D8514-E263-4DBE-B37D-AD8291D39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2.jpeg"/><Relationship Id="rId7" Type="http://schemas.openxmlformats.org/officeDocument/2006/relationships/image" Target="../media/image54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image" Target="../media/image2.jpe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83.gif"/><Relationship Id="rId5" Type="http://schemas.openxmlformats.org/officeDocument/2006/relationships/image" Target="../media/image82.jpe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2.jpeg"/><Relationship Id="rId7" Type="http://schemas.openxmlformats.org/officeDocument/2006/relationships/image" Target="../media/image91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8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5.png"/><Relationship Id="rId7" Type="http://schemas.openxmlformats.org/officeDocument/2006/relationships/image" Target="../media/image2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9.gif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871691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348" y="1785926"/>
            <a:ext cx="77153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Как мы научились играть в футбол</a:t>
            </a:r>
            <a:endParaRPr lang="ru-RU" sz="60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142852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Муниципальное автономное учреждение дошкольного образования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г. Ялуторовска «Детский сад № 8»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4214818"/>
            <a:ext cx="2271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Участники: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Мальчики подготовительной группы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Руководитель: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Левшина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Алла Геннадьевна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0" y="614364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г. Ялуторовск, 2014 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1214422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Исследовательско-игровой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проект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О футболе мы можем узнать:</a:t>
            </a:r>
          </a:p>
        </p:txBody>
      </p:sp>
      <p:pic>
        <p:nvPicPr>
          <p:cNvPr id="14" name="Рисунок 13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142844" y="2857496"/>
            <a:ext cx="357190" cy="323703"/>
          </a:xfrm>
          <a:prstGeom prst="rect">
            <a:avLst/>
          </a:prstGeom>
        </p:spPr>
      </p:pic>
      <p:pic>
        <p:nvPicPr>
          <p:cNvPr id="15" name="Рисунок 14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142844" y="1142984"/>
            <a:ext cx="357190" cy="323703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00034" y="1214422"/>
            <a:ext cx="5572132" cy="34290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3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7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</a:t>
            </a:r>
            <a:endParaRPr lang="ru-RU" sz="32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3" name="Рисунок 12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4500562" y="5286388"/>
            <a:ext cx="357190" cy="3237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596" y="1071546"/>
            <a:ext cx="83582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В детском саду;</a:t>
            </a:r>
          </a:p>
          <a:p>
            <a:endParaRPr lang="ru-RU" sz="2700" dirty="0" smtClean="0">
              <a:solidFill>
                <a:schemeClr val="bg1"/>
              </a:solidFill>
              <a:latin typeface="Calibri" charset="0"/>
            </a:endParaRPr>
          </a:p>
          <a:p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в спорткомплексе «Атлант»;</a:t>
            </a:r>
          </a:p>
          <a:p>
            <a:endParaRPr lang="ru-RU" sz="2700" dirty="0" smtClean="0">
              <a:solidFill>
                <a:schemeClr val="bg1"/>
              </a:solidFill>
              <a:latin typeface="Calibri" charset="0"/>
            </a:endParaRPr>
          </a:p>
          <a:p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по рассказам родителей;</a:t>
            </a:r>
          </a:p>
          <a:p>
            <a:endParaRPr lang="ru-RU" sz="2700" dirty="0" smtClean="0">
              <a:solidFill>
                <a:schemeClr val="bg1"/>
              </a:solidFill>
              <a:latin typeface="Calibri" charset="0"/>
            </a:endParaRPr>
          </a:p>
          <a:p>
            <a:pPr lvl="8"/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         </a:t>
            </a:r>
          </a:p>
          <a:p>
            <a:pPr lvl="8"/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          на спортивной секции </a:t>
            </a:r>
          </a:p>
          <a:p>
            <a:pPr lvl="8"/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          у Аллы Геннадьевны;</a:t>
            </a:r>
          </a:p>
          <a:p>
            <a:endParaRPr lang="ru-RU" sz="2700" dirty="0" smtClean="0">
              <a:solidFill>
                <a:schemeClr val="bg1"/>
              </a:solidFill>
              <a:latin typeface="Calibri" charset="0"/>
            </a:endParaRPr>
          </a:p>
          <a:p>
            <a:pPr lvl="8"/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          из телевизионных </a:t>
            </a:r>
          </a:p>
          <a:p>
            <a:pPr lvl="8"/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          передач и интернета.</a:t>
            </a:r>
          </a:p>
        </p:txBody>
      </p:sp>
      <p:pic>
        <p:nvPicPr>
          <p:cNvPr id="18" name="Рисунок 17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142844" y="2000240"/>
            <a:ext cx="357190" cy="323703"/>
          </a:xfrm>
          <a:prstGeom prst="rect">
            <a:avLst/>
          </a:prstGeom>
        </p:spPr>
      </p:pic>
      <p:pic>
        <p:nvPicPr>
          <p:cNvPr id="19" name="Рисунок 18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4429124" y="4071942"/>
            <a:ext cx="357190" cy="323703"/>
          </a:xfrm>
          <a:prstGeom prst="rect">
            <a:avLst/>
          </a:prstGeom>
        </p:spPr>
      </p:pic>
      <p:pic>
        <p:nvPicPr>
          <p:cNvPr id="20" name="Рисунок 19" descr="Фото22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071546"/>
            <a:ext cx="3762369" cy="282177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1" name="Рисунок 20" descr="00870bbbc764679fc3e66b4415b4ddd9.jpeg"/>
          <p:cNvPicPr>
            <a:picLocks noChangeAspect="1"/>
          </p:cNvPicPr>
          <p:nvPr/>
        </p:nvPicPr>
        <p:blipFill>
          <a:blip r:embed="rId5" cstate="print"/>
          <a:srcRect t="7031" b="5729"/>
          <a:stretch>
            <a:fillRect/>
          </a:stretch>
        </p:blipFill>
        <p:spPr>
          <a:xfrm>
            <a:off x="357158" y="3571876"/>
            <a:ext cx="3643338" cy="300622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" name="Picture 30" descr="C:\Users\Лариса\Desktop\Презентации\Анимация\smayliki-sport-35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5922834"/>
            <a:ext cx="1285852" cy="935165"/>
          </a:xfrm>
          <a:prstGeom prst="rect">
            <a:avLst/>
          </a:prstGeom>
          <a:noFill/>
        </p:spPr>
      </p:pic>
      <p:pic>
        <p:nvPicPr>
          <p:cNvPr id="22" name="Picture 27" descr="C:\Users\Лариса\Desktop\Презентации\Анимация\smayliki-sport-12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300601"/>
            <a:ext cx="777883" cy="61736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 уже  знаем о футболе:</a:t>
            </a:r>
          </a:p>
        </p:txBody>
      </p:sp>
      <p:pic>
        <p:nvPicPr>
          <p:cNvPr id="14" name="Рисунок 13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142844" y="3000372"/>
            <a:ext cx="357190" cy="323703"/>
          </a:xfrm>
          <a:prstGeom prst="rect">
            <a:avLst/>
          </a:prstGeom>
        </p:spPr>
      </p:pic>
      <p:pic>
        <p:nvPicPr>
          <p:cNvPr id="15" name="Рисунок 14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142844" y="4143380"/>
            <a:ext cx="357190" cy="323703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4282" y="1714488"/>
            <a:ext cx="8715436" cy="26432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3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</a:t>
            </a:r>
            <a:r>
              <a:rPr lang="ru-RU" sz="27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Футбол</a:t>
            </a:r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ru-RU" sz="2700" dirty="0">
                <a:solidFill>
                  <a:schemeClr val="bg1"/>
                </a:solidFill>
                <a:latin typeface="Calibri" charset="0"/>
              </a:rPr>
              <a:t>– это </a:t>
            </a:r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полезная игра с мячом, это спорт, это участие в соревнованиях</a:t>
            </a:r>
            <a:r>
              <a:rPr lang="ru-RU" sz="2700" i="1" dirty="0" smtClean="0">
                <a:solidFill>
                  <a:schemeClr val="bg1"/>
                </a:solidFill>
                <a:latin typeface="Calibri" charset="0"/>
              </a:rPr>
              <a:t>.</a:t>
            </a:r>
          </a:p>
          <a:p>
            <a:pPr marL="342900" indent="-341313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500" i="1" dirty="0" smtClean="0">
              <a:solidFill>
                <a:schemeClr val="bg1"/>
              </a:solidFill>
              <a:latin typeface="Calibri" charset="0"/>
            </a:endParaRP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700" i="1" dirty="0" smtClean="0">
                <a:solidFill>
                  <a:schemeClr val="bg1"/>
                </a:solidFill>
                <a:latin typeface="Calibri" charset="0"/>
              </a:rPr>
              <a:t>    </a:t>
            </a:r>
            <a:r>
              <a:rPr lang="ru-RU" sz="27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Футбол</a:t>
            </a:r>
            <a:r>
              <a:rPr lang="ru-RU" sz="2700" dirty="0" smtClean="0">
                <a:solidFill>
                  <a:schemeClr val="bg1"/>
                </a:solidFill>
                <a:latin typeface="Calibri" charset="0"/>
              </a:rPr>
              <a:t> –  когда мяч попадает в ворота, это выигрыш.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3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14282" y="4000504"/>
            <a:ext cx="4786346" cy="24288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3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</a:t>
            </a:r>
            <a:r>
              <a:rPr lang="ru-RU" sz="27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Футбол</a:t>
            </a: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Calibri" charset="0"/>
              </a:rPr>
              <a:t>– это </a:t>
            </a: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командная игра, они играют друг против друга.</a:t>
            </a:r>
            <a:r>
              <a:rPr lang="ru-RU" sz="3200" dirty="0" smtClean="0">
                <a:solidFill>
                  <a:schemeClr val="bg1"/>
                </a:solidFill>
                <a:latin typeface="Calibri" charset="0"/>
              </a:rPr>
              <a:t> Есть команды мальчиков и команды девочек</a:t>
            </a:r>
            <a:endParaRPr lang="ru-RU" sz="32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3" name="Рисунок 12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142844" y="1857364"/>
            <a:ext cx="357190" cy="323703"/>
          </a:xfrm>
          <a:prstGeom prst="rect">
            <a:avLst/>
          </a:prstGeom>
        </p:spPr>
      </p:pic>
      <p:pic>
        <p:nvPicPr>
          <p:cNvPr id="16" name="Рисунок 15" descr="Фото2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571876"/>
            <a:ext cx="3929058" cy="294679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" name="Picture 18" descr="C:\Users\Лариса\Desktop\Презентации\Анимация\animashki-sport-129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00042"/>
            <a:ext cx="1045588" cy="1277941"/>
          </a:xfrm>
          <a:prstGeom prst="rect">
            <a:avLst/>
          </a:prstGeom>
          <a:noFill/>
        </p:spPr>
      </p:pic>
      <p:pic>
        <p:nvPicPr>
          <p:cNvPr id="18" name="Picture 22" descr="C:\Users\Лариса\Desktop\Презентации\Анимация\animashki-sport-134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072462" y="515918"/>
            <a:ext cx="714380" cy="127000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15358793"/>
              </p:ext>
            </p:extLst>
          </p:nvPr>
        </p:nvGraphicFramePr>
        <p:xfrm>
          <a:off x="714348" y="1437109"/>
          <a:ext cx="7715304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8596" y="214290"/>
            <a:ext cx="8286808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36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 спросили у родителей, </a:t>
            </a:r>
          </a:p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36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кто любит футбол</a:t>
            </a:r>
          </a:p>
        </p:txBody>
      </p:sp>
    </p:spTree>
    <p:extLst>
      <p:ext uri="{BB962C8B-B14F-4D97-AF65-F5344CB8AC3E}">
        <p14:creationId xmlns="" xmlns:p14="http://schemas.microsoft.com/office/powerpoint/2010/main" val="33268405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8596" y="214290"/>
            <a:ext cx="8286808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 спросили у разных людей: </a:t>
            </a:r>
          </a:p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«Почему вы любите футбол?»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14282" y="1428736"/>
            <a:ext cx="2571768" cy="2842227"/>
          </a:xfrm>
          <a:prstGeom prst="wedgeRoundRectCallout">
            <a:avLst>
              <a:gd name="adj1" fmla="val 294"/>
              <a:gd name="adj2" fmla="val 62555"/>
              <a:gd name="adj3" fmla="val 16667"/>
            </a:avLst>
          </a:prstGeom>
          <a:solidFill>
            <a:srgbClr val="FDD97F"/>
          </a:solidFill>
          <a:ln w="57150">
            <a:solidFill>
              <a:srgbClr val="00CC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Calibri" charset="0"/>
              </a:rPr>
              <a:t>Папа: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charset="0"/>
              </a:rPr>
              <a:t>«Я люблю смотреть футбол по телевизору, «болею», переживаю за исход игры</a:t>
            </a:r>
            <a:r>
              <a:rPr lang="ru-RU" sz="2000" dirty="0" smtClean="0">
                <a:solidFill>
                  <a:srgbClr val="000000"/>
                </a:solidFill>
                <a:latin typeface="Calibri" charset="0"/>
              </a:rPr>
              <a:t>»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endParaRPr lang="ru-RU" sz="2000" dirty="0">
              <a:solidFill>
                <a:srgbClr val="000000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Calibri" charset="0"/>
              </a:rPr>
              <a:t> 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928926" y="1428736"/>
            <a:ext cx="3357586" cy="2894409"/>
          </a:xfrm>
          <a:prstGeom prst="wedgeRoundRectCallout">
            <a:avLst>
              <a:gd name="adj1" fmla="val -43056"/>
              <a:gd name="adj2" fmla="val 61085"/>
              <a:gd name="adj3" fmla="val 16667"/>
            </a:avLst>
          </a:prstGeom>
          <a:solidFill>
            <a:srgbClr val="FDD97F"/>
          </a:solidFill>
          <a:ln w="57150">
            <a:solidFill>
              <a:srgbClr val="F79646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Calibri" charset="0"/>
              </a:rPr>
              <a:t>Старший друг:</a:t>
            </a:r>
            <a:r>
              <a:rPr lang="ru-RU" sz="2400" i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charset="0"/>
              </a:rPr>
              <a:t>«Раньше я не интересовался футболом, а сейчас я занимаюсь в футбольной секции, мне это очень нравится, я общаюсь с ребятами, а не скучаю один дома».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6429388" y="1428736"/>
            <a:ext cx="2500330" cy="2843808"/>
          </a:xfrm>
          <a:prstGeom prst="wedgeRoundRectCallout">
            <a:avLst>
              <a:gd name="adj1" fmla="val -50459"/>
              <a:gd name="adj2" fmla="val 62491"/>
              <a:gd name="adj3" fmla="val 16667"/>
            </a:avLst>
          </a:prstGeom>
          <a:solidFill>
            <a:srgbClr val="FDD97F"/>
          </a:solidFill>
          <a:ln w="57150">
            <a:solidFill>
              <a:srgbClr val="4F81BD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Calibri" charset="0"/>
              </a:rPr>
              <a:t>Дядя:</a:t>
            </a:r>
            <a:r>
              <a:rPr lang="ru-RU" sz="24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charset="0"/>
              </a:rPr>
              <a:t>«Я люблю играть в футбол. Это игра, в которой надо думать, человек становится умнее</a:t>
            </a:r>
            <a:r>
              <a:rPr lang="ru-RU" sz="2000" dirty="0" smtClean="0">
                <a:solidFill>
                  <a:srgbClr val="000000"/>
                </a:solidFill>
                <a:latin typeface="Calibri" charset="0"/>
              </a:rPr>
              <a:t>».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endParaRPr lang="ru-RU" sz="2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28625" y="4714875"/>
            <a:ext cx="8501063" cy="1530726"/>
          </a:xfrm>
          <a:prstGeom prst="wedgeRoundRectCallout">
            <a:avLst>
              <a:gd name="adj1" fmla="val -36887"/>
              <a:gd name="adj2" fmla="val 73199"/>
              <a:gd name="adj3" fmla="val 16667"/>
            </a:avLst>
          </a:prstGeom>
          <a:solidFill>
            <a:srgbClr val="FDD97F"/>
          </a:solidFill>
          <a:ln w="57150">
            <a:solidFill>
              <a:srgbClr val="8064A2"/>
            </a:solidFill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Calibri" charset="0"/>
              </a:rPr>
              <a:t>Воспитатель: </a:t>
            </a:r>
            <a:r>
              <a:rPr lang="ru-RU" sz="2000" dirty="0">
                <a:solidFill>
                  <a:srgbClr val="000000"/>
                </a:solidFill>
                <a:latin typeface="Calibri" charset="0"/>
              </a:rPr>
              <a:t>«Я люблю играть в футбол с детьми, потому что это подвижная коллективная азартная игра. Во время игры поднимается настроение, потому что </a:t>
            </a:r>
            <a:r>
              <a:rPr lang="ru-RU" sz="2000" dirty="0" smtClean="0">
                <a:solidFill>
                  <a:srgbClr val="000000"/>
                </a:solidFill>
                <a:latin typeface="Calibri" charset="0"/>
              </a:rPr>
              <a:t>во </a:t>
            </a:r>
            <a:r>
              <a:rPr lang="ru-RU" sz="2000" dirty="0">
                <a:solidFill>
                  <a:srgbClr val="000000"/>
                </a:solidFill>
                <a:latin typeface="Calibri" charset="0"/>
              </a:rPr>
              <a:t>время игры </a:t>
            </a:r>
            <a:r>
              <a:rPr lang="ru-RU" sz="2000" dirty="0" smtClean="0">
                <a:solidFill>
                  <a:srgbClr val="000000"/>
                </a:solidFill>
                <a:latin typeface="Calibri" charset="0"/>
              </a:rPr>
              <a:t>ребята становятся дружнее, случаются разные </a:t>
            </a:r>
            <a:r>
              <a:rPr lang="ru-RU" sz="2000" dirty="0">
                <a:solidFill>
                  <a:srgbClr val="000000"/>
                </a:solidFill>
                <a:latin typeface="Calibri" charset="0"/>
              </a:rPr>
              <a:t>смешные ситуации».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8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8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8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8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8596" y="214290"/>
            <a:ext cx="8286808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Я с папой всегда смотрю футбол</a:t>
            </a:r>
          </a:p>
        </p:txBody>
      </p:sp>
      <p:pic>
        <p:nvPicPr>
          <p:cNvPr id="7" name="Рисунок 6" descr="P22604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214422"/>
            <a:ext cx="7072362" cy="54292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02786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11" name="TextBox 10"/>
          <p:cNvSpPr txBox="1"/>
          <p:nvPr/>
        </p:nvSpPr>
        <p:spPr>
          <a:xfrm>
            <a:off x="4357686" y="214290"/>
            <a:ext cx="4572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Алла Геннадьевна рассказала </a:t>
            </a:r>
          </a:p>
          <a:p>
            <a:r>
              <a:rPr lang="ru-RU" sz="26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нам об истории футбола:</a:t>
            </a:r>
          </a:p>
        </p:txBody>
      </p:sp>
      <p:pic>
        <p:nvPicPr>
          <p:cNvPr id="29698" name="Picture 2" descr="C:\Users\Лариса\Desktop\Презентации\864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643182"/>
            <a:ext cx="3840258" cy="245776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85720" y="3286124"/>
            <a:ext cx="4286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FFFF"/>
                </a:solidFill>
              </a:rPr>
              <a:t>История не знает ни года, ни места рождения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</a:rPr>
              <a:t>футбола.</a:t>
            </a:r>
            <a:endParaRPr lang="ru-RU" sz="1000" dirty="0" smtClean="0">
              <a:solidFill>
                <a:schemeClr val="bg1"/>
              </a:solidFill>
            </a:endParaRPr>
          </a:p>
        </p:txBody>
      </p:sp>
      <p:pic>
        <p:nvPicPr>
          <p:cNvPr id="16" name="Рисунок 15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553791"/>
            <a:ext cx="3643338" cy="197651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500562" y="5214950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FFFF"/>
                </a:solidFill>
              </a:rPr>
              <a:t>Древние кожаные мячи были найдены при раскопках в Египте и Греции.</a:t>
            </a:r>
            <a:endParaRPr lang="ru-RU" dirty="0"/>
          </a:p>
        </p:txBody>
      </p:sp>
      <p:pic>
        <p:nvPicPr>
          <p:cNvPr id="9" name="Рисунок 8" descr="Фото22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14290"/>
            <a:ext cx="3667151" cy="275036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57686" y="1000108"/>
            <a:ext cx="4572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</a:rPr>
              <a:t>Футбол - одна из старейших спортивных игр, происхождение которой относится к далекому прошлому.</a:t>
            </a:r>
            <a:endParaRPr lang="ru-RU" sz="2400" b="1" dirty="0" smtClean="0">
              <a:ln w="190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13" name="TextBox 12"/>
          <p:cNvSpPr txBox="1"/>
          <p:nvPr/>
        </p:nvSpPr>
        <p:spPr>
          <a:xfrm>
            <a:off x="4857752" y="1000108"/>
            <a:ext cx="371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FF"/>
                </a:solidFill>
              </a:rPr>
              <a:t>Игра в мяч ногами была популярна в древнем Китае</a:t>
            </a:r>
            <a:endParaRPr lang="ru-RU" sz="3000" b="1" dirty="0">
              <a:solidFill>
                <a:srgbClr val="FFFFFF"/>
              </a:solidFill>
            </a:endParaRPr>
          </a:p>
        </p:txBody>
      </p:sp>
      <p:pic>
        <p:nvPicPr>
          <p:cNvPr id="28674" name="Picture 2" descr="C:\Users\Лариса\Desktop\Презентации\250px-Chuju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082171" cy="321471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8675" name="Picture 3" descr="C:\Users\Лариса\Desktop\Презентации\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643314"/>
            <a:ext cx="4190926" cy="295904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85720" y="4357694"/>
            <a:ext cx="41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FF"/>
                </a:solidFill>
              </a:rPr>
              <a:t>Прародителей футбола также следует искать в Древнем Риме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15" name="TextBox 14"/>
          <p:cNvSpPr txBox="1"/>
          <p:nvPr/>
        </p:nvSpPr>
        <p:spPr>
          <a:xfrm>
            <a:off x="214282" y="5214950"/>
            <a:ext cx="8786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FF"/>
                </a:solidFill>
              </a:rPr>
              <a:t>Но, пожалуй, больше всего оснований считать себя родоначальниками футбола у англичан: именно здесь футбол впервые был назван футболом.</a:t>
            </a:r>
            <a:endParaRPr lang="ru-RU" sz="3000" dirty="0"/>
          </a:p>
        </p:txBody>
      </p:sp>
      <p:pic>
        <p:nvPicPr>
          <p:cNvPr id="16" name="Рисунок 15" descr="1370867837_f88b559aa5556619fdbfcb839cc645d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214290"/>
            <a:ext cx="6335476" cy="478634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11" name="TextBox 10"/>
          <p:cNvSpPr txBox="1"/>
          <p:nvPr/>
        </p:nvSpPr>
        <p:spPr>
          <a:xfrm>
            <a:off x="142844" y="0"/>
            <a:ext cx="88583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 узнали из телепередач </a:t>
            </a:r>
          </a:p>
          <a:p>
            <a:pPr algn="ctr"/>
            <a:r>
              <a:rPr lang="ru-RU" sz="38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и Интернета о знаменитых футболистах: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034" y="2285992"/>
            <a:ext cx="42862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FFFF"/>
                </a:solidFill>
              </a:rPr>
              <a:t>«Король футбола»</a:t>
            </a:r>
          </a:p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FFFF"/>
                </a:solidFill>
              </a:rPr>
              <a:t>бразилец</a:t>
            </a:r>
          </a:p>
          <a:p>
            <a:pPr algn="ctr">
              <a:spcBef>
                <a:spcPct val="50000"/>
              </a:spcBef>
            </a:pPr>
            <a:r>
              <a:rPr lang="ru-RU" sz="4800" b="1" dirty="0" smtClean="0">
                <a:solidFill>
                  <a:srgbClr val="FFFFFF"/>
                </a:solidFill>
              </a:rPr>
              <a:t>Пеле</a:t>
            </a:r>
            <a:endParaRPr lang="ru-RU" sz="4800" b="1" dirty="0" smtClean="0">
              <a:solidFill>
                <a:schemeClr val="bg1"/>
              </a:solidFill>
            </a:endParaRPr>
          </a:p>
        </p:txBody>
      </p:sp>
      <p:pic>
        <p:nvPicPr>
          <p:cNvPr id="9" name="Рисунок 8" descr="49f58f0103dbfee452b4a0b498c73464_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1643050"/>
            <a:ext cx="3316956" cy="485778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Picture 4" descr="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5387821"/>
            <a:ext cx="688977" cy="1470179"/>
          </a:xfrm>
          <a:prstGeom prst="rect">
            <a:avLst/>
          </a:prstGeom>
          <a:noFill/>
        </p:spPr>
      </p:pic>
      <p:pic>
        <p:nvPicPr>
          <p:cNvPr id="12" name="Picture 20" descr="C:\Users\Лариса\Desktop\Презентации\Анимация\animashki-flagi-14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5143512"/>
            <a:ext cx="1571636" cy="11049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11" name="TextBox 10"/>
          <p:cNvSpPr txBox="1"/>
          <p:nvPr/>
        </p:nvSpPr>
        <p:spPr>
          <a:xfrm>
            <a:off x="357158" y="0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Знаменитые футболисты России: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7752" y="6072206"/>
            <a:ext cx="378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FFFFFF"/>
                </a:solidFill>
              </a:rPr>
              <a:t>Андрей </a:t>
            </a:r>
            <a:r>
              <a:rPr lang="ru-RU" sz="3200" b="1" dirty="0" err="1" smtClean="0">
                <a:solidFill>
                  <a:srgbClr val="FFFFFF"/>
                </a:solidFill>
              </a:rPr>
              <a:t>Аршавин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  <p:pic>
        <p:nvPicPr>
          <p:cNvPr id="8" name="Рисунок 7" descr="arshavin_14744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785794"/>
            <a:ext cx="3642755" cy="523384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Рисунок 11" descr="kerzhakov_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785794"/>
            <a:ext cx="3490377" cy="523556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14282" y="6072206"/>
            <a:ext cx="414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FFFFFF"/>
                </a:solidFill>
              </a:rPr>
              <a:t>Александр Кержаков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  <p:pic>
        <p:nvPicPr>
          <p:cNvPr id="15" name="Picture 22" descr="C:\Users\Лариса\Desktop\Презентации\Анимация\animashki-flagi-23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785794"/>
            <a:ext cx="1712106" cy="1428761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5" name="TextBox 4"/>
          <p:cNvSpPr txBox="1"/>
          <p:nvPr/>
        </p:nvSpPr>
        <p:spPr>
          <a:xfrm>
            <a:off x="357158" y="357166"/>
            <a:ext cx="58579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Мой верный друг футбольный мяч</a:t>
            </a: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Быстрей меня несется вскачь!</a:t>
            </a: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Едва коснусь его ногой,</a:t>
            </a: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Летит до неба мячик мой.</a:t>
            </a: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Он целый день готов играть,</a:t>
            </a: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Ему не надо есть и спать...</a:t>
            </a: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И я бы с ним весь день играл,</a:t>
            </a: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Но папа нас домой позвал.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3" y="1071546"/>
            <a:ext cx="3709722" cy="477354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11" name="TextBox 10"/>
          <p:cNvSpPr txBox="1"/>
          <p:nvPr/>
        </p:nvSpPr>
        <p:spPr>
          <a:xfrm>
            <a:off x="357158" y="0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Знаменитые футболисты мира: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0364" y="2643182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FFFFFF"/>
                </a:solidFill>
              </a:rPr>
              <a:t>Рональдо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4500570"/>
            <a:ext cx="2643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Дэвид </a:t>
            </a:r>
          </a:p>
          <a:p>
            <a:pPr algn="ctr"/>
            <a:r>
              <a:rPr lang="ru-RU" sz="3200" b="1" dirty="0" err="1" smtClean="0">
                <a:solidFill>
                  <a:srgbClr val="FFFFFF"/>
                </a:solidFill>
              </a:rPr>
              <a:t>Бэкхэм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  <p:pic>
        <p:nvPicPr>
          <p:cNvPr id="15" name="Рисунок 14" descr="bb836471d4.jpg"/>
          <p:cNvPicPr>
            <a:picLocks noChangeAspect="1"/>
          </p:cNvPicPr>
          <p:nvPr/>
        </p:nvPicPr>
        <p:blipFill>
          <a:blip r:embed="rId4" cstate="print"/>
          <a:srcRect l="2791" r="9597"/>
          <a:stretch>
            <a:fillRect/>
          </a:stretch>
        </p:blipFill>
        <p:spPr>
          <a:xfrm>
            <a:off x="214282" y="785794"/>
            <a:ext cx="2571768" cy="364333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" name="Рисунок 16" descr="RONALDO2_68_orig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3331243"/>
            <a:ext cx="2950166" cy="331246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6000760" y="4572008"/>
            <a:ext cx="2928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err="1" smtClean="0">
                <a:solidFill>
                  <a:srgbClr val="FFFFFF"/>
                </a:solidFill>
              </a:rPr>
              <a:t>Криштиану</a:t>
            </a:r>
            <a:r>
              <a:rPr lang="ru-RU" sz="3200" b="1" dirty="0" smtClean="0">
                <a:solidFill>
                  <a:srgbClr val="FFFFFF"/>
                </a:solidFill>
              </a:rPr>
              <a:t> </a:t>
            </a:r>
            <a:r>
              <a:rPr lang="ru-RU" sz="3200" b="1" dirty="0" err="1" smtClean="0">
                <a:solidFill>
                  <a:srgbClr val="FFFFFF"/>
                </a:solidFill>
              </a:rPr>
              <a:t>Роналдо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  <p:pic>
        <p:nvPicPr>
          <p:cNvPr id="20" name="Рисунок 19" descr="847851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96214" y="785794"/>
            <a:ext cx="2681497" cy="364333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Picture 25" descr="C:\Users\Лариса\Desktop\Презентации\Анимация\animashki-flagi-54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5357826"/>
            <a:ext cx="1524000" cy="1143000"/>
          </a:xfrm>
          <a:prstGeom prst="rect">
            <a:avLst/>
          </a:prstGeom>
          <a:noFill/>
        </p:spPr>
      </p:pic>
      <p:pic>
        <p:nvPicPr>
          <p:cNvPr id="18" name="Picture 20" descr="C:\Users\Лариса\Desktop\Презентации\Анимация\animashki-flagi-143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1857364"/>
            <a:ext cx="1285884" cy="904010"/>
          </a:xfrm>
          <a:prstGeom prst="rect">
            <a:avLst/>
          </a:prstGeom>
          <a:noFill/>
        </p:spPr>
      </p:pic>
      <p:pic>
        <p:nvPicPr>
          <p:cNvPr id="21" name="Picture 23" descr="C:\Users\Лариса\Desktop\Презентации\Анимация\animashki-flagi-245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5643578"/>
            <a:ext cx="1109668" cy="9525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18" name="TextBox 17"/>
          <p:cNvSpPr txBox="1"/>
          <p:nvPr/>
        </p:nvSpPr>
        <p:spPr>
          <a:xfrm>
            <a:off x="214282" y="285728"/>
            <a:ext cx="45005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Мы вместе с Аллой Геннадьевной ходили в спорткомплекс «Атлант» </a:t>
            </a:r>
          </a:p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для того, чтобы научиться играть в футбол.</a:t>
            </a:r>
            <a:endParaRPr lang="ru-RU" dirty="0"/>
          </a:p>
        </p:txBody>
      </p:sp>
      <p:pic>
        <p:nvPicPr>
          <p:cNvPr id="2050" name="Picture 2" descr="C:\Users\Лариса\Desktop\Презентации\00000014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219986" cy="280673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85720" y="5572140"/>
            <a:ext cx="40719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Там мы увидели, что поле для игры очень большое.</a:t>
            </a:r>
            <a:endParaRPr lang="ru-RU" dirty="0"/>
          </a:p>
        </p:txBody>
      </p:sp>
      <p:pic>
        <p:nvPicPr>
          <p:cNvPr id="13" name="Рисунок 12" descr="IMG_7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500307"/>
            <a:ext cx="3929090" cy="261939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4" name="Рисунок 13" descr="IMG_75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7" y="3714752"/>
            <a:ext cx="4214842" cy="280989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Picture 6" descr="C:\Users\Лариса\Desktop\Презентации\Анимация\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4000504"/>
            <a:ext cx="970893" cy="164305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11" name="TextBox 10"/>
          <p:cNvSpPr txBox="1"/>
          <p:nvPr/>
        </p:nvSpPr>
        <p:spPr>
          <a:xfrm>
            <a:off x="428596" y="2786058"/>
            <a:ext cx="8286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Мы познакомились с тренером футбольной команды Мастерских Олегом Николаевичем. Он показал нам книгу «Начинающий футболист»</a:t>
            </a:r>
            <a:endParaRPr lang="ru-RU" dirty="0"/>
          </a:p>
        </p:txBody>
      </p:sp>
      <p:pic>
        <p:nvPicPr>
          <p:cNvPr id="9" name="Рисунок 8" descr="IMG_75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14290"/>
            <a:ext cx="3929090" cy="261939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3" name="Рисунок 12" descr="IMG_75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071942"/>
            <a:ext cx="3929089" cy="261939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4" name="Рисунок 13" descr="IMG_75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4071942"/>
            <a:ext cx="3929090" cy="261939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5" name="Рисунок 14" descr="IMG_75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14290"/>
            <a:ext cx="3964809" cy="264320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Picture 4" descr="C:\Users\Лариса\Desktop\Презентации\Анимация\animashki-sport-32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143248"/>
            <a:ext cx="657225" cy="638175"/>
          </a:xfrm>
          <a:prstGeom prst="rect">
            <a:avLst/>
          </a:prstGeom>
          <a:noFill/>
        </p:spPr>
      </p:pic>
      <p:pic>
        <p:nvPicPr>
          <p:cNvPr id="16" name="Picture 4" descr="C:\Users\Лариса\Desktop\Презентации\Анимация\animashki-sport-32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286776" y="3143248"/>
            <a:ext cx="642943" cy="6381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Затем мы наблюдали за игрой футбольной команды,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78645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а Олег Николаевич рассказывал нам о правилах  игры, </a:t>
            </a:r>
          </a:p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и какая должна быть форма в зале и на улице.</a:t>
            </a:r>
            <a:endParaRPr lang="ru-RU" dirty="0"/>
          </a:p>
        </p:txBody>
      </p:sp>
      <p:pic>
        <p:nvPicPr>
          <p:cNvPr id="10" name="Рисунок 9" descr="IMG_75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71479"/>
            <a:ext cx="3857652" cy="257176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 descr="IMG_76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54" y="571480"/>
            <a:ext cx="3857652" cy="257176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 descr="IMG_75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3333750"/>
            <a:ext cx="3714744" cy="247649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3" name="Picture 11" descr="C:\Users\Лариса\Desktop\Презентации\Анимация\animashki-sport-99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3857628"/>
            <a:ext cx="791413" cy="1489348"/>
          </a:xfrm>
          <a:prstGeom prst="rect">
            <a:avLst/>
          </a:prstGeom>
          <a:noFill/>
        </p:spPr>
      </p:pic>
      <p:pic>
        <p:nvPicPr>
          <p:cNvPr id="14" name="Picture 24" descr="C:\Users\Лариса\Desktop\Презентации\Анимация\animashki-sport-1346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4071942"/>
            <a:ext cx="1724025" cy="14097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12" name="TextBox 11"/>
          <p:cNvSpPr txBox="1"/>
          <p:nvPr/>
        </p:nvSpPr>
        <p:spPr>
          <a:xfrm>
            <a:off x="428596" y="2928934"/>
            <a:ext cx="84296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Олег Николаевич провел с нами тренировку по футболу, показал, как правильно передавать мяч друг другу.</a:t>
            </a:r>
            <a:endParaRPr lang="ru-RU" dirty="0"/>
          </a:p>
        </p:txBody>
      </p:sp>
      <p:pic>
        <p:nvPicPr>
          <p:cNvPr id="11" name="Рисунок 10" descr="IMG_75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3750495" cy="250033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3" name="Рисунок 12" descr="IMG_76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85728"/>
            <a:ext cx="3750495" cy="250033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5" name="Рисунок 14" descr="IMG_76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071942"/>
            <a:ext cx="3786182" cy="252412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6" name="Рисунок 15" descr="IMG_75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4071942"/>
            <a:ext cx="3786214" cy="252414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Picture 19" descr="C:\Users\Лариса\Desktop\Презентации\Анимация\animashki-sport-130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58" y="785794"/>
            <a:ext cx="571504" cy="785818"/>
          </a:xfrm>
          <a:prstGeom prst="rect">
            <a:avLst/>
          </a:prstGeom>
          <a:noFill/>
        </p:spPr>
      </p:pic>
      <p:pic>
        <p:nvPicPr>
          <p:cNvPr id="10" name="Picture 4" descr="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5572140"/>
            <a:ext cx="714380" cy="1524385"/>
          </a:xfrm>
          <a:prstGeom prst="rect">
            <a:avLst/>
          </a:prstGeom>
          <a:noFill/>
        </p:spPr>
      </p:pic>
      <p:pic>
        <p:nvPicPr>
          <p:cNvPr id="14" name="Picture 12" descr="C:\Users\Лариса\Desktop\Презентации\Анимация\animashki-sport-1123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2" y="928670"/>
            <a:ext cx="714380" cy="1610187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pic>
        <p:nvPicPr>
          <p:cNvPr id="8" name="Рисунок 7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357158" y="1428736"/>
            <a:ext cx="357190" cy="323703"/>
          </a:xfrm>
          <a:prstGeom prst="rect">
            <a:avLst/>
          </a:prstGeom>
        </p:spPr>
      </p:pic>
      <p:pic>
        <p:nvPicPr>
          <p:cNvPr id="9" name="Рисунок 8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357158" y="4929198"/>
            <a:ext cx="357190" cy="323703"/>
          </a:xfrm>
          <a:prstGeom prst="rect">
            <a:avLst/>
          </a:prstGeom>
        </p:spPr>
      </p:pic>
      <p:pic>
        <p:nvPicPr>
          <p:cNvPr id="12" name="Рисунок 11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357158" y="1071546"/>
            <a:ext cx="357190" cy="323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158" y="0"/>
            <a:ext cx="585791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4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Для того, чтобы научиться играть в футбол, мы узнали о правилах футбола:</a:t>
            </a:r>
          </a:p>
          <a:p>
            <a:pPr lvl="0" fontAlgn="base"/>
            <a:r>
              <a:rPr lang="ru-RU" sz="2000" dirty="0" smtClean="0">
                <a:solidFill>
                  <a:schemeClr val="bg1"/>
                </a:solidFill>
              </a:rPr>
              <a:t>     </a:t>
            </a:r>
          </a:p>
          <a:p>
            <a:pPr lvl="0" fontAlgn="base"/>
            <a:r>
              <a:rPr lang="ru-RU" sz="2000" dirty="0" smtClean="0">
                <a:solidFill>
                  <a:schemeClr val="bg1"/>
                </a:solidFill>
              </a:rPr>
              <a:t>     Играют две команды по 11 человек в каждой.</a:t>
            </a:r>
          </a:p>
          <a:p>
            <a:pPr lvl="0" fontAlgn="base"/>
            <a:endParaRPr lang="ru-RU" sz="500" dirty="0" smtClean="0">
              <a:solidFill>
                <a:schemeClr val="bg1"/>
              </a:solidFill>
            </a:endParaRPr>
          </a:p>
          <a:p>
            <a:pPr lvl="0" fontAlgn="base"/>
            <a:r>
              <a:rPr lang="ru-RU" sz="2000" dirty="0" smtClean="0">
                <a:solidFill>
                  <a:schemeClr val="bg1"/>
                </a:solidFill>
              </a:rPr>
              <a:t>     Цель игры – забить мяч в ворота соперника.</a:t>
            </a:r>
          </a:p>
          <a:p>
            <a:pPr lvl="0" fontAlgn="base"/>
            <a:r>
              <a:rPr lang="ru-RU" sz="500" dirty="0" smtClean="0">
                <a:solidFill>
                  <a:schemeClr val="bg1"/>
                </a:solidFill>
              </a:rPr>
              <a:t> </a:t>
            </a:r>
          </a:p>
          <a:p>
            <a:pPr lvl="0" fontAlgn="base"/>
            <a:r>
              <a:rPr lang="ru-RU" sz="2000" dirty="0" smtClean="0">
                <a:solidFill>
                  <a:schemeClr val="bg1"/>
                </a:solidFill>
              </a:rPr>
              <a:t>     Игра происходит на поле прямоугольной формы. </a:t>
            </a:r>
          </a:p>
          <a:p>
            <a:pPr lvl="0" fontAlgn="base"/>
            <a:endParaRPr lang="ru-RU" sz="500" dirty="0" smtClean="0">
              <a:solidFill>
                <a:schemeClr val="bg1"/>
              </a:solidFill>
            </a:endParaRPr>
          </a:p>
          <a:p>
            <a:pPr lvl="0" fontAlgn="base"/>
            <a:r>
              <a:rPr lang="ru-RU" sz="2000" dirty="0" smtClean="0">
                <a:solidFill>
                  <a:schemeClr val="bg1"/>
                </a:solidFill>
              </a:rPr>
              <a:t>     Матч состоит из двух  равных частей, которые называют тайм.</a:t>
            </a:r>
          </a:p>
          <a:p>
            <a:pPr lvl="0" fontAlgn="base"/>
            <a:endParaRPr lang="ru-RU" sz="500" dirty="0" smtClean="0">
              <a:solidFill>
                <a:schemeClr val="bg1"/>
              </a:solidFill>
            </a:endParaRPr>
          </a:p>
          <a:p>
            <a:pPr lvl="0" fontAlgn="base"/>
            <a:r>
              <a:rPr lang="ru-RU" sz="2000" dirty="0" smtClean="0">
                <a:solidFill>
                  <a:schemeClr val="bg1"/>
                </a:solidFill>
              </a:rPr>
              <a:t>     Между таймами устраивается перерыв, после которого команды меняются воротами. </a:t>
            </a:r>
          </a:p>
          <a:p>
            <a:pPr lvl="0" fontAlgn="base"/>
            <a:endParaRPr lang="ru-RU" sz="500" dirty="0" smtClean="0">
              <a:solidFill>
                <a:schemeClr val="bg1"/>
              </a:solidFill>
            </a:endParaRPr>
          </a:p>
          <a:p>
            <a:pPr lvl="0" fontAlgn="base"/>
            <a:r>
              <a:rPr lang="ru-RU" sz="2000" dirty="0" smtClean="0">
                <a:solidFill>
                  <a:schemeClr val="bg1"/>
                </a:solidFill>
              </a:rPr>
              <a:t>     </a:t>
            </a:r>
            <a:r>
              <a:rPr lang="ru-RU" sz="2000" spc="-100" dirty="0" smtClean="0">
                <a:solidFill>
                  <a:schemeClr val="bg1"/>
                </a:solidFill>
              </a:rPr>
              <a:t>В каждой команде есть защитники, полузащитники, нападающие и вратарь. Они должны выходить на матч в единой форме, которая включает футболку, спортивные трусы, гетры и бутсы.</a:t>
            </a:r>
          </a:p>
          <a:p>
            <a:pPr lvl="0" fontAlgn="base"/>
            <a:endParaRPr lang="ru-RU" sz="500" dirty="0" smtClean="0">
              <a:solidFill>
                <a:schemeClr val="bg1"/>
              </a:solidFill>
            </a:endParaRPr>
          </a:p>
          <a:p>
            <a:pPr lvl="0" fontAlgn="base"/>
            <a:r>
              <a:rPr lang="ru-RU" sz="2000" dirty="0" smtClean="0">
                <a:solidFill>
                  <a:schemeClr val="bg1"/>
                </a:solidFill>
              </a:rPr>
              <a:t>     За соблюдением правил футболистами следят судья на поле и два его помощника на боковых линиях. Судья может показать игроку жёлтую карточку (предупреждение) и красную карточку (удаление с поля). </a:t>
            </a:r>
            <a:endParaRPr lang="ru-RU" dirty="0"/>
          </a:p>
        </p:txBody>
      </p:sp>
      <p:pic>
        <p:nvPicPr>
          <p:cNvPr id="15" name="Рисунок 14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357158" y="1785926"/>
            <a:ext cx="357190" cy="323703"/>
          </a:xfrm>
          <a:prstGeom prst="rect">
            <a:avLst/>
          </a:prstGeom>
        </p:spPr>
      </p:pic>
      <p:pic>
        <p:nvPicPr>
          <p:cNvPr id="16" name="Рисунок 15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357158" y="2214554"/>
            <a:ext cx="357190" cy="323703"/>
          </a:xfrm>
          <a:prstGeom prst="rect">
            <a:avLst/>
          </a:prstGeom>
        </p:spPr>
      </p:pic>
      <p:pic>
        <p:nvPicPr>
          <p:cNvPr id="17" name="Рисунок 16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357158" y="2928934"/>
            <a:ext cx="357190" cy="323703"/>
          </a:xfrm>
          <a:prstGeom prst="rect">
            <a:avLst/>
          </a:prstGeom>
        </p:spPr>
      </p:pic>
      <p:pic>
        <p:nvPicPr>
          <p:cNvPr id="18" name="Рисунок 17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357158" y="3571876"/>
            <a:ext cx="357190" cy="323703"/>
          </a:xfrm>
          <a:prstGeom prst="rect">
            <a:avLst/>
          </a:prstGeom>
        </p:spPr>
      </p:pic>
      <p:pic>
        <p:nvPicPr>
          <p:cNvPr id="30722" name="Picture 2" descr="C:\Users\Лариса\Desktop\Презентации\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42852"/>
            <a:ext cx="2895619" cy="217171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0726" name="Picture 6" descr="C:\Users\Лариса\Desktop\Презентации\1024-10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428868"/>
            <a:ext cx="2857519" cy="214313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0727" name="Picture 7" descr="C:\Users\Лариса\Desktop\Презентации\64df7a8dc9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4714884"/>
            <a:ext cx="2857520" cy="200472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9" name="Picture 5" descr="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2552623"/>
            <a:ext cx="934667" cy="1076324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77550369_b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67" r="10399"/>
          <a:stretch>
            <a:fillRect/>
          </a:stretch>
        </p:blipFill>
        <p:spPr>
          <a:xfrm>
            <a:off x="0" y="-12074"/>
            <a:ext cx="9144000" cy="6870074"/>
          </a:xfrm>
        </p:spPr>
      </p:pic>
      <p:sp>
        <p:nvSpPr>
          <p:cNvPr id="8" name="TextBox 7"/>
          <p:cNvSpPr txBox="1"/>
          <p:nvPr/>
        </p:nvSpPr>
        <p:spPr>
          <a:xfrm>
            <a:off x="0" y="0"/>
            <a:ext cx="8786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/>
          </a:p>
          <a:p>
            <a:pPr algn="ctr"/>
            <a:endParaRPr lang="ru-RU" sz="3200" b="1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500043"/>
            <a:ext cx="6858016" cy="14287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algn="ctr" hangingPunct="1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Перед тренировкой мы все ходим к нашей медсестре  Светлане Васильевне проверять свое здоровье</a:t>
            </a:r>
            <a:endParaRPr lang="ru-RU" sz="28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6" name="Рисунок 15" descr="Фото2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071678"/>
            <a:ext cx="5929322" cy="444699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 descr="c6e18d07f689d470ec180402d1a6181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16" y="4214818"/>
            <a:ext cx="1857388" cy="18573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pic>
        <p:nvPicPr>
          <p:cNvPr id="9" name="Рисунок 8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4857752" y="2643182"/>
            <a:ext cx="357190" cy="323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158" y="333137"/>
            <a:ext cx="8001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У  Светланы Васильевны </a:t>
            </a:r>
          </a:p>
          <a:p>
            <a:pPr algn="ctr" fontAlgn="base"/>
            <a:r>
              <a:rPr lang="ru-RU" sz="28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 спросили о пользе футбола для здоровья:</a:t>
            </a:r>
          </a:p>
        </p:txBody>
      </p:sp>
      <p:pic>
        <p:nvPicPr>
          <p:cNvPr id="17" name="Рисунок 16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428596" y="5072074"/>
            <a:ext cx="357190" cy="323703"/>
          </a:xfrm>
          <a:prstGeom prst="rect">
            <a:avLst/>
          </a:prstGeom>
        </p:spPr>
      </p:pic>
      <p:pic>
        <p:nvPicPr>
          <p:cNvPr id="18" name="Рисунок 17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4857752" y="1571612"/>
            <a:ext cx="357190" cy="323703"/>
          </a:xfrm>
          <a:prstGeom prst="rect">
            <a:avLst/>
          </a:prstGeom>
        </p:spPr>
      </p:pic>
      <p:pic>
        <p:nvPicPr>
          <p:cNvPr id="20" name="Рисунок 19" descr="Фото22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571612"/>
            <a:ext cx="4381531" cy="328614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4714876" y="1500174"/>
            <a:ext cx="44291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Футболисты дышат свежим воздухом.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</a:rPr>
              <a:t>     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</a:rPr>
              <a:t>      Настоящие футболисты, много тренируются, воспитывают свой характер и отказываются от вредных привычек.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7158" y="5000636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У футболиста должно быть разнообразное питание.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 меню присутствуют все питательные вещества: белки, углеводы, жиры и витамины.</a:t>
            </a:r>
          </a:p>
        </p:txBody>
      </p:sp>
      <p:pic>
        <p:nvPicPr>
          <p:cNvPr id="12" name="Picture 12" descr="C:\Users\Лариса\Desktop\Презентации\Анимация\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858148" y="4572008"/>
            <a:ext cx="1070401" cy="121442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11" name="TextBox 10"/>
          <p:cNvSpPr txBox="1"/>
          <p:nvPr/>
        </p:nvSpPr>
        <p:spPr>
          <a:xfrm>
            <a:off x="457116" y="90373"/>
            <a:ext cx="8147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 выяснили о влиянии футбола </a:t>
            </a:r>
          </a:p>
          <a:p>
            <a:pPr algn="ctr" fontAlgn="base"/>
            <a:r>
              <a:rPr lang="ru-RU" sz="32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на здоровье человека: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3745" y="323244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Укрепляет кости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4104"/>
            <a:ext cx="1444530" cy="196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5" y="4248432"/>
            <a:ext cx="2520280" cy="189210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28480" y="6140534"/>
            <a:ext cx="289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Укрепляет лёгкие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92" y="1167591"/>
            <a:ext cx="2581874" cy="193750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973998" y="3205931"/>
            <a:ext cx="5157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Улучшает умственные способности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34" r="9635"/>
          <a:stretch/>
        </p:blipFill>
        <p:spPr>
          <a:xfrm>
            <a:off x="5261792" y="4282547"/>
            <a:ext cx="2584807" cy="184029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710107" y="6122841"/>
            <a:ext cx="3679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Укрепляет мышцы сердца</a:t>
            </a:r>
          </a:p>
        </p:txBody>
      </p:sp>
    </p:spTree>
    <p:extLst>
      <p:ext uri="{BB962C8B-B14F-4D97-AF65-F5344CB8AC3E}">
        <p14:creationId xmlns="" xmlns:p14="http://schemas.microsoft.com/office/powerpoint/2010/main" val="1028338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16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22" name="TextBox 21"/>
          <p:cNvSpPr txBox="1"/>
          <p:nvPr/>
        </p:nvSpPr>
        <p:spPr>
          <a:xfrm>
            <a:off x="428596" y="1071546"/>
            <a:ext cx="50720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chemeClr val="bg1"/>
                </a:solidFill>
              </a:rPr>
              <a:t>Для того, чтобы научиться 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chemeClr val="bg1"/>
                </a:solidFill>
              </a:rPr>
              <a:t>играть в футбол, надо много тренироваться.</a:t>
            </a:r>
          </a:p>
        </p:txBody>
      </p:sp>
      <p:pic>
        <p:nvPicPr>
          <p:cNvPr id="12" name="Рисунок 11" descr="Фото22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285728"/>
            <a:ext cx="2952771" cy="221457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3" name="Рисунок 12" descr="Фото22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429132"/>
            <a:ext cx="2952739" cy="221455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4" name="Рисунок 13" descr="Фото22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2714620"/>
            <a:ext cx="2952771" cy="221457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Picture 14" descr="C:\Users\Лариса\Desktop\Презентации\Анимация\3082146-198dcec8edb72ecd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3706" y="3429000"/>
            <a:ext cx="2220294" cy="3171849"/>
          </a:xfrm>
          <a:prstGeom prst="rect">
            <a:avLst/>
          </a:prstGeom>
          <a:noFill/>
        </p:spPr>
      </p:pic>
      <p:pic>
        <p:nvPicPr>
          <p:cNvPr id="9" name="Picture 3" descr="C:\Users\Лариса\Desktop\Презентации\Анимация\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3542952"/>
            <a:ext cx="642942" cy="114811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5" name="TextBox 4"/>
          <p:cNvSpPr txBox="1"/>
          <p:nvPr/>
        </p:nvSpPr>
        <p:spPr>
          <a:xfrm>
            <a:off x="357158" y="357166"/>
            <a:ext cx="842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ФУТБОЛ – самая популярная спортивная игра в мире!  В футбол играют ВСЕ!</a:t>
            </a:r>
            <a:endParaRPr lang="ru-RU" sz="3600" b="1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Рисунок 5" descr="6cacb47d0d4e.jpg"/>
          <p:cNvPicPr>
            <a:picLocks noChangeAspect="1"/>
          </p:cNvPicPr>
          <p:nvPr/>
        </p:nvPicPr>
        <p:blipFill>
          <a:blip r:embed="rId3" cstate="print"/>
          <a:srcRect l="5116"/>
          <a:stretch>
            <a:fillRect/>
          </a:stretch>
        </p:blipFill>
        <p:spPr>
          <a:xfrm>
            <a:off x="4714876" y="2000240"/>
            <a:ext cx="3974991" cy="308612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 descr="дети-с-мячо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000240"/>
            <a:ext cx="3869993" cy="307879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57158" y="557214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ru-RU" sz="2800" b="1" dirty="0" smtClean="0">
                <a:solidFill>
                  <a:schemeClr val="bg1"/>
                </a:solidFill>
              </a:rPr>
              <a:t>     И дети…                                 И взрослые…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22" name="TextBox 21"/>
          <p:cNvSpPr txBox="1"/>
          <p:nvPr/>
        </p:nvSpPr>
        <p:spPr>
          <a:xfrm>
            <a:off x="357158" y="5143512"/>
            <a:ext cx="8429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Перед тренировкой мы выбираем оборудование, которое необходимо для игры в футбол,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и расставляем его по залу</a:t>
            </a:r>
          </a:p>
        </p:txBody>
      </p:sp>
      <p:pic>
        <p:nvPicPr>
          <p:cNvPr id="11" name="Рисунок 10" descr="Фото22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500042"/>
            <a:ext cx="5786446" cy="433983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Picture 6" descr="C:\Users\user\Desktop\Футбол\мяч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000504"/>
            <a:ext cx="582484" cy="571479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pic>
        <p:nvPicPr>
          <p:cNvPr id="5" name="Рисунок 4" descr="Фото09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500042"/>
            <a:ext cx="7667679" cy="575076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6" name="TextBox 5"/>
          <p:cNvSpPr txBox="1"/>
          <p:nvPr/>
        </p:nvSpPr>
        <p:spPr>
          <a:xfrm>
            <a:off x="357158" y="214290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Итоги нашей работы: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2844" y="1214422"/>
            <a:ext cx="5429288" cy="49292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Теперь мы точно знаем, что футбол – не только интересная, но и полезная игра. 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 Что футболист должен быть физически здоров.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Мы стараемся не пропускать тренировки, чтобы  хорошо научиться играть в футбол.</a:t>
            </a:r>
          </a:p>
        </p:txBody>
      </p:sp>
      <p:pic>
        <p:nvPicPr>
          <p:cNvPr id="8" name="Рисунок 7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142844" y="2857496"/>
            <a:ext cx="357190" cy="428628"/>
          </a:xfrm>
          <a:prstGeom prst="rect">
            <a:avLst/>
          </a:prstGeom>
        </p:spPr>
      </p:pic>
      <p:pic>
        <p:nvPicPr>
          <p:cNvPr id="9" name="Рисунок 8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142844" y="1285860"/>
            <a:ext cx="357190" cy="428628"/>
          </a:xfrm>
          <a:prstGeom prst="rect">
            <a:avLst/>
          </a:prstGeom>
        </p:spPr>
      </p:pic>
      <p:pic>
        <p:nvPicPr>
          <p:cNvPr id="11" name="Рисунок 10" descr="150.png"/>
          <p:cNvPicPr>
            <a:picLocks noChangeAspect="1"/>
          </p:cNvPicPr>
          <p:nvPr/>
        </p:nvPicPr>
        <p:blipFill>
          <a:blip r:embed="rId4" cstate="print"/>
          <a:srcRect l="21022" t="19196" r="24432" b="41964"/>
          <a:stretch>
            <a:fillRect/>
          </a:stretch>
        </p:blipFill>
        <p:spPr>
          <a:xfrm>
            <a:off x="142844" y="3929066"/>
            <a:ext cx="357190" cy="428628"/>
          </a:xfrm>
          <a:prstGeom prst="rect">
            <a:avLst/>
          </a:prstGeom>
        </p:spPr>
      </p:pic>
      <p:pic>
        <p:nvPicPr>
          <p:cNvPr id="12" name="Рисунок 11" descr="Фото22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1000108"/>
            <a:ext cx="3286148" cy="246461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3" name="Рисунок 12" descr="Фото22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3768306"/>
            <a:ext cx="3286148" cy="246461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4" name="Picture 13" descr="C:\Users\Лариса\Desktop\Презентации\Анимация\animashki-sport-121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5357826"/>
            <a:ext cx="1238250" cy="123825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77550369_b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67" r="10399"/>
          <a:stretch>
            <a:fillRect/>
          </a:stretch>
        </p:blipFill>
        <p:spPr>
          <a:xfrm>
            <a:off x="0" y="-12074"/>
            <a:ext cx="9144000" cy="6870074"/>
          </a:xfrm>
        </p:spPr>
      </p:pic>
      <p:sp>
        <p:nvSpPr>
          <p:cNvPr id="8" name="TextBox 7"/>
          <p:cNvSpPr txBox="1"/>
          <p:nvPr/>
        </p:nvSpPr>
        <p:spPr>
          <a:xfrm>
            <a:off x="0" y="0"/>
            <a:ext cx="8786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/>
          </a:p>
          <a:p>
            <a:pPr algn="ctr"/>
            <a:endParaRPr lang="ru-RU" sz="3200" b="1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2844" y="1214422"/>
            <a:ext cx="6143636" cy="49292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algn="ctr">
              <a:lnSpc>
                <a:spcPct val="15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Люди играют в футбол уже несколько столетий, потому что это интересная, азартная игра, которая учит договариваться друг с другом, развивает спортивные качества, а главное укрепляет здоровье и поднимает настроение.</a:t>
            </a:r>
          </a:p>
          <a:p>
            <a:pPr marL="342900" indent="-341313" algn="ctr" hangingPunct="1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2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333137"/>
            <a:ext cx="6429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44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Вывод:</a:t>
            </a:r>
          </a:p>
        </p:txBody>
      </p:sp>
      <p:pic>
        <p:nvPicPr>
          <p:cNvPr id="10" name="Picture 21" descr="C:\Users\Лариса\Desktop\Презентации\Анимация\animashki-flagi-2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14290"/>
            <a:ext cx="2143140" cy="1464257"/>
          </a:xfrm>
          <a:prstGeom prst="rect">
            <a:avLst/>
          </a:prstGeom>
          <a:noFill/>
        </p:spPr>
      </p:pic>
      <p:pic>
        <p:nvPicPr>
          <p:cNvPr id="11" name="Picture 11" descr="C:\Users\Лариса\Desktop\Презентации\Анимация\4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643702" y="4071942"/>
            <a:ext cx="2208017" cy="2451332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2"/>
            <a:ext cx="9144000" cy="6858022"/>
          </a:xfrm>
        </p:spPr>
      </p:pic>
      <p:pic>
        <p:nvPicPr>
          <p:cNvPr id="10" name="Рисунок 9" descr="Фото22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764704"/>
            <a:ext cx="7715272" cy="578645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43608" y="4365103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28575" cmpd="thickThin">
                  <a:solidFill>
                    <a:srgbClr val="FFFF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7200" b="1" dirty="0" smtClean="0">
                <a:ln w="28575" cmpd="thickThin">
                  <a:solidFill>
                    <a:srgbClr val="FFFF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за внимание!</a:t>
            </a:r>
            <a:endParaRPr lang="ru-RU" sz="7200" b="1" dirty="0">
              <a:ln w="28575" cmpd="thickThin">
                <a:solidFill>
                  <a:srgbClr val="FFFF00"/>
                </a:solidFill>
                <a:prstDash val="solid"/>
              </a:ln>
              <a:solidFill>
                <a:srgbClr val="00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Содержимое 5" descr="desktopwallpapers.org.ua-197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103" r="14564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 футбол играют ВСЕ!!!</a:t>
            </a:r>
            <a:endParaRPr lang="ru-RU" sz="3600" b="1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1" name="Рисунок 10" descr="Beluga-Whales-Playing-at-Beijing-Aquarium.jpg"/>
          <p:cNvPicPr>
            <a:picLocks noChangeAspect="1"/>
          </p:cNvPicPr>
          <p:nvPr/>
        </p:nvPicPr>
        <p:blipFill>
          <a:blip r:embed="rId3" cstate="print"/>
          <a:srcRect l="8750" b="7070"/>
          <a:stretch>
            <a:fillRect/>
          </a:stretch>
        </p:blipFill>
        <p:spPr>
          <a:xfrm>
            <a:off x="2714612" y="4000504"/>
            <a:ext cx="3500462" cy="264692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Рисунок 11" descr="5888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00108"/>
            <a:ext cx="3731585" cy="264320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3" name="Рисунок 12" descr="Fh232_a7-W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928670"/>
            <a:ext cx="3619524" cy="271464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Picture 7" descr="C:\Users\Лариса\Desktop\Презентации\Анимация\animashki-sport-50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4786322"/>
            <a:ext cx="1557342" cy="1378897"/>
          </a:xfrm>
          <a:prstGeom prst="rect">
            <a:avLst/>
          </a:prstGeom>
          <a:noFill/>
        </p:spPr>
      </p:pic>
      <p:pic>
        <p:nvPicPr>
          <p:cNvPr id="9" name="Picture 33" descr="C:\Users\Лариса\Desktop\Презентации\Анимация\smayliki-sport-57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4857760"/>
            <a:ext cx="1323977" cy="115392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77550369_b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267"/>
          <a:stretch>
            <a:fillRect/>
          </a:stretch>
        </p:blipFill>
        <p:spPr>
          <a:xfrm>
            <a:off x="0" y="0"/>
            <a:ext cx="9144000" cy="6870074"/>
          </a:xfrm>
        </p:spPr>
      </p:pic>
      <p:sp>
        <p:nvSpPr>
          <p:cNvPr id="8" name="TextBox 7"/>
          <p:cNvSpPr txBox="1"/>
          <p:nvPr/>
        </p:nvSpPr>
        <p:spPr>
          <a:xfrm>
            <a:off x="142844" y="214291"/>
            <a:ext cx="8786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 с друзьями тоже любим погонять </a:t>
            </a:r>
          </a:p>
          <a:p>
            <a:pPr algn="ctr"/>
            <a:r>
              <a:rPr lang="ru-RU" sz="32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мяч в детском саду! Нам нравится эта игра!</a:t>
            </a:r>
          </a:p>
        </p:txBody>
      </p:sp>
      <p:pic>
        <p:nvPicPr>
          <p:cNvPr id="9" name="Рисунок 8" descr="Фото2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71612"/>
            <a:ext cx="3786182" cy="283963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 descr="Фото22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643314"/>
            <a:ext cx="3810027" cy="285752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4572008"/>
            <a:ext cx="38576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Игра с мячом дарит нам радость,  общение и влияет на наше здоровье!</a:t>
            </a:r>
            <a:endParaRPr lang="ru-RU" sz="3200" dirty="0"/>
          </a:p>
        </p:txBody>
      </p:sp>
      <p:pic>
        <p:nvPicPr>
          <p:cNvPr id="10" name="Picture 32" descr="C:\Users\Лариса\Desktop\Презентации\Анимация\smayliki-sport-4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0534" y="2428868"/>
            <a:ext cx="2201579" cy="64579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И мы решили побольше узнать о футболе и научиться в него играть!!!</a:t>
            </a:r>
            <a:endParaRPr lang="ru-RU" sz="4000" b="1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286248" y="1357298"/>
            <a:ext cx="4605374" cy="292895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27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Цель: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узнать всё об игре в футбол;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27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научиться правильно          играть в  спортивную игру футбол.</a:t>
            </a: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Рисунок 13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4357686" y="2071679"/>
            <a:ext cx="357190" cy="357190"/>
          </a:xfrm>
          <a:prstGeom prst="rect">
            <a:avLst/>
          </a:prstGeom>
        </p:spPr>
      </p:pic>
      <p:pic>
        <p:nvPicPr>
          <p:cNvPr id="15" name="Рисунок 14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4357686" y="2928935"/>
            <a:ext cx="357190" cy="357190"/>
          </a:xfrm>
          <a:prstGeom prst="rect">
            <a:avLst/>
          </a:prstGeom>
        </p:spPr>
      </p:pic>
      <p:pic>
        <p:nvPicPr>
          <p:cNvPr id="22" name="Рисунок 21" descr="Фото2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571612"/>
            <a:ext cx="3500430" cy="262532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Picture 13" descr="C:\Users\Лариса\Desktop\Презентации\Анимация\5a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03" y="4357694"/>
            <a:ext cx="9001156" cy="250030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77550369_b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67" r="10399"/>
          <a:stretch>
            <a:fillRect/>
          </a:stretch>
        </p:blipFill>
        <p:spPr>
          <a:xfrm>
            <a:off x="0" y="0"/>
            <a:ext cx="9144000" cy="6870074"/>
          </a:xfrm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87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Гипотеза: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4282" y="1000108"/>
            <a:ext cx="8715436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charset="0"/>
              </a:rPr>
              <a:t>    </a:t>
            </a: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Футбол укрепляет здоровье и </a:t>
            </a:r>
          </a:p>
          <a:p>
            <a:pPr marL="342900" indent="-341313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воспитывает желание вести здоровый образ жизни.</a:t>
            </a:r>
          </a:p>
          <a:p>
            <a:pPr marL="342900" indent="-341313" hangingPunct="1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Футбол </a:t>
            </a:r>
            <a:r>
              <a:rPr lang="ru-RU" sz="2800" dirty="0">
                <a:solidFill>
                  <a:schemeClr val="bg1"/>
                </a:solidFill>
                <a:latin typeface="Calibri" charset="0"/>
              </a:rPr>
              <a:t>развивает двигательные качества: </a:t>
            </a:r>
            <a:endParaRPr lang="ru-RU" sz="2800" dirty="0" smtClean="0">
              <a:solidFill>
                <a:schemeClr val="bg1"/>
              </a:solidFill>
              <a:latin typeface="Calibri" charset="0"/>
            </a:endParaRPr>
          </a:p>
          <a:p>
            <a:pPr marL="342900" indent="-341313" hangingPunct="1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скорость</a:t>
            </a:r>
            <a:r>
              <a:rPr lang="ru-RU" sz="2800" dirty="0">
                <a:solidFill>
                  <a:schemeClr val="bg1"/>
                </a:solidFill>
                <a:latin typeface="Calibri" charset="0"/>
              </a:rPr>
              <a:t>, ловкость, координацию</a:t>
            </a: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;</a:t>
            </a:r>
          </a:p>
          <a:p>
            <a:pPr marL="342900" indent="-341313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000" dirty="0" smtClean="0">
                <a:solidFill>
                  <a:schemeClr val="bg1"/>
                </a:solidFill>
                <a:latin typeface="Calibri" charset="0"/>
              </a:rPr>
              <a:t>    </a:t>
            </a:r>
          </a:p>
          <a:p>
            <a:pPr marL="342900" indent="-341313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Футбол </a:t>
            </a:r>
            <a:r>
              <a:rPr lang="ru-RU" sz="2800" dirty="0">
                <a:solidFill>
                  <a:schemeClr val="bg1"/>
                </a:solidFill>
                <a:latin typeface="Calibri" charset="0"/>
              </a:rPr>
              <a:t>воспитывает умение играть в команде и подчиняться правилам</a:t>
            </a: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.</a:t>
            </a:r>
          </a:p>
          <a:p>
            <a:pPr marL="342900" indent="-341313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Футбол нравится многим людям;</a:t>
            </a:r>
          </a:p>
          <a:p>
            <a:pPr marL="342900" indent="-341313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charset="0"/>
              </a:rPr>
              <a:t>    </a:t>
            </a:r>
          </a:p>
          <a:p>
            <a:pPr marL="342900" indent="-341313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2800" dirty="0">
              <a:solidFill>
                <a:schemeClr val="bg1"/>
              </a:solidFill>
              <a:latin typeface="Calibri" charset="0"/>
            </a:endParaRP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28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0" name="Рисунок 9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14282" y="1071546"/>
            <a:ext cx="357190" cy="323703"/>
          </a:xfrm>
          <a:prstGeom prst="rect">
            <a:avLst/>
          </a:prstGeom>
        </p:spPr>
      </p:pic>
      <p:pic>
        <p:nvPicPr>
          <p:cNvPr id="13" name="Рисунок 12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14282" y="2786058"/>
            <a:ext cx="357190" cy="428628"/>
          </a:xfrm>
          <a:prstGeom prst="rect">
            <a:avLst/>
          </a:prstGeom>
        </p:spPr>
      </p:pic>
      <p:pic>
        <p:nvPicPr>
          <p:cNvPr id="1026" name="Picture 2" descr="C:\Users\Лариса\Desktop\Презентации\Анимация\animashki-sport-128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5072074"/>
            <a:ext cx="2017710" cy="1387176"/>
          </a:xfrm>
          <a:prstGeom prst="rect">
            <a:avLst/>
          </a:prstGeom>
          <a:noFill/>
        </p:spPr>
      </p:pic>
      <p:pic>
        <p:nvPicPr>
          <p:cNvPr id="1027" name="Picture 3" descr="C:\Users\Лариса\Desktop\Презентации\fans_64052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786322"/>
            <a:ext cx="2500330" cy="182401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8" name="Picture 4" descr="C:\Users\Лариса\Desktop\Презентации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786322"/>
            <a:ext cx="2676073" cy="178126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4" name="Рисунок 13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14282" y="3786191"/>
            <a:ext cx="357190" cy="500066"/>
          </a:xfrm>
          <a:prstGeom prst="rect">
            <a:avLst/>
          </a:prstGeom>
        </p:spPr>
      </p:pic>
      <p:pic>
        <p:nvPicPr>
          <p:cNvPr id="15" name="Рисунок 14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14282" y="1928802"/>
            <a:ext cx="357190" cy="35719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 задали себе вопросы :</a:t>
            </a:r>
            <a:endParaRPr lang="ru-RU" sz="4000" b="1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4" name="Рисунок 13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714348" y="1857364"/>
            <a:ext cx="357190" cy="323703"/>
          </a:xfrm>
          <a:prstGeom prst="rect">
            <a:avLst/>
          </a:prstGeom>
        </p:spPr>
      </p:pic>
      <p:pic>
        <p:nvPicPr>
          <p:cNvPr id="15" name="Рисунок 14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14282" y="5857892"/>
            <a:ext cx="357190" cy="323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5786" y="1643050"/>
            <a:ext cx="4857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700" dirty="0" smtClean="0">
                <a:solidFill>
                  <a:schemeClr val="bg1"/>
                </a:solidFill>
              </a:rPr>
              <a:t>    Что мы знаем о футболе? </a:t>
            </a:r>
          </a:p>
          <a:p>
            <a:pPr>
              <a:lnSpc>
                <a:spcPct val="150000"/>
              </a:lnSpc>
            </a:pPr>
            <a:r>
              <a:rPr lang="ru-RU" sz="2700" dirty="0" smtClean="0">
                <a:solidFill>
                  <a:schemeClr val="bg1"/>
                </a:solidFill>
              </a:rPr>
              <a:t>    Что не знаем?</a:t>
            </a:r>
          </a:p>
          <a:p>
            <a:pPr>
              <a:lnSpc>
                <a:spcPct val="150000"/>
              </a:lnSpc>
            </a:pPr>
            <a:r>
              <a:rPr lang="ru-RU" sz="2700" dirty="0" smtClean="0">
                <a:solidFill>
                  <a:schemeClr val="bg1"/>
                </a:solidFill>
              </a:rPr>
              <a:t>    Какие мышцы развиваются?</a:t>
            </a:r>
          </a:p>
          <a:p>
            <a:pPr>
              <a:lnSpc>
                <a:spcPct val="150000"/>
              </a:lnSpc>
            </a:pPr>
            <a:r>
              <a:rPr lang="ru-RU" sz="2700" dirty="0" smtClean="0">
                <a:solidFill>
                  <a:schemeClr val="bg1"/>
                </a:solidFill>
              </a:rPr>
              <a:t>    У кого мы можем спросить?</a:t>
            </a:r>
            <a:endParaRPr lang="ru-RU" sz="27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4429132"/>
            <a:ext cx="8501122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700" dirty="0" smtClean="0">
                <a:solidFill>
                  <a:schemeClr val="bg1"/>
                </a:solidFill>
              </a:rPr>
              <a:t>    Хотим ли мы научиться играть в футбол?</a:t>
            </a:r>
            <a:r>
              <a:rPr lang="ru-RU" sz="2700" dirty="0" smtClean="0">
                <a:solidFill>
                  <a:srgbClr val="0000FF"/>
                </a:solidFill>
              </a:rPr>
              <a:t> </a:t>
            </a:r>
            <a:endParaRPr lang="ru-RU" sz="27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700" dirty="0" smtClean="0">
                <a:solidFill>
                  <a:schemeClr val="bg1"/>
                </a:solidFill>
              </a:rPr>
              <a:t>    Сможем ли мы научиться играть в футбол? </a:t>
            </a:r>
            <a:endParaRPr lang="ru-RU" sz="2700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700" dirty="0" smtClean="0">
                <a:solidFill>
                  <a:srgbClr val="0000FF"/>
                </a:solidFill>
              </a:rPr>
              <a:t>    </a:t>
            </a:r>
            <a:r>
              <a:rPr lang="ru-RU" sz="2700" dirty="0" smtClean="0">
                <a:solidFill>
                  <a:schemeClr val="bg1"/>
                </a:solidFill>
              </a:rPr>
              <a:t>Как много времени займёт обучение игре в футбол?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714348" y="2428868"/>
            <a:ext cx="357190" cy="323703"/>
          </a:xfrm>
          <a:prstGeom prst="rect">
            <a:avLst/>
          </a:prstGeom>
        </p:spPr>
      </p:pic>
      <p:pic>
        <p:nvPicPr>
          <p:cNvPr id="13" name="Рисунок 12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714348" y="3071810"/>
            <a:ext cx="357190" cy="323703"/>
          </a:xfrm>
          <a:prstGeom prst="rect">
            <a:avLst/>
          </a:prstGeom>
        </p:spPr>
      </p:pic>
      <p:pic>
        <p:nvPicPr>
          <p:cNvPr id="16" name="Рисунок 15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714348" y="3714752"/>
            <a:ext cx="357190" cy="323703"/>
          </a:xfrm>
          <a:prstGeom prst="rect">
            <a:avLst/>
          </a:prstGeom>
        </p:spPr>
      </p:pic>
      <p:pic>
        <p:nvPicPr>
          <p:cNvPr id="17" name="Рисунок 16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14282" y="4643446"/>
            <a:ext cx="357190" cy="323703"/>
          </a:xfrm>
          <a:prstGeom prst="rect">
            <a:avLst/>
          </a:prstGeom>
        </p:spPr>
      </p:pic>
      <p:pic>
        <p:nvPicPr>
          <p:cNvPr id="18" name="Рисунок 17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14282" y="5286388"/>
            <a:ext cx="357190" cy="323703"/>
          </a:xfrm>
          <a:prstGeom prst="rect">
            <a:avLst/>
          </a:prstGeom>
        </p:spPr>
      </p:pic>
      <p:pic>
        <p:nvPicPr>
          <p:cNvPr id="20" name="Рисунок 19" descr="Фото22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785926"/>
            <a:ext cx="3333774" cy="250033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9" name="Picture 5" descr="C:\Users\Лариса\Desktop\Презентации\Анимация\animashki-sport-37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183"/>
            <a:ext cx="1214446" cy="152089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sktopwallpapers.org.ua-2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85720" y="214290"/>
            <a:ext cx="8229600" cy="48577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    </a:t>
            </a:r>
            <a:endParaRPr lang="ru-RU" sz="3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marL="342900" indent="-341313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u="sng" dirty="0" smtClean="0">
                <a:solidFill>
                  <a:schemeClr val="bg1"/>
                </a:solidFill>
                <a:latin typeface="Calibri" pitchFamily="34" charset="0"/>
              </a:rPr>
              <a:t>Мы хотим узнать:</a:t>
            </a:r>
          </a:p>
          <a:p>
            <a:pPr marL="342900" indent="-341313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2800" u="sng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1313" hangingPunct="1">
              <a:lnSpc>
                <a:spcPct val="100000"/>
              </a:lnSpc>
              <a:buSzPct val="45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давно ли появилась игра </a:t>
            </a: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</a:rPr>
              <a:t>футбол</a:t>
            </a:r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;</a:t>
            </a:r>
          </a:p>
          <a:p>
            <a:pPr marL="342900" indent="-341313" hangingPunct="1">
              <a:lnSpc>
                <a:spcPct val="100000"/>
              </a:lnSpc>
              <a:buSzPct val="45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какие правила существуют в футболе;</a:t>
            </a:r>
          </a:p>
          <a:p>
            <a:pPr marL="342900" indent="-341313" hangingPunct="1">
              <a:lnSpc>
                <a:spcPct val="100000"/>
              </a:lnSpc>
              <a:buSzPct val="45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</a:rPr>
              <a:t>что должен уметь футболист;</a:t>
            </a:r>
          </a:p>
          <a:p>
            <a:pPr marL="342900" indent="-341313" hangingPunct="1">
              <a:lnSpc>
                <a:spcPct val="100000"/>
              </a:lnSpc>
              <a:buSzPct val="45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</a:rPr>
              <a:t>какие </a:t>
            </a:r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футболисты знамениты на весь мир;</a:t>
            </a:r>
          </a:p>
          <a:p>
            <a:pPr marL="342900" indent="-341313" hangingPunct="1">
              <a:lnSpc>
                <a:spcPct val="100000"/>
              </a:lnSpc>
              <a:buSzPct val="45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</a:rPr>
              <a:t>чем </a:t>
            </a:r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полезна человеку эта игра</a:t>
            </a: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marL="342900" indent="-341313" hangingPunct="1">
              <a:lnSpc>
                <a:spcPct val="10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2800" u="sng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1313" hangingPunct="1">
              <a:lnSpc>
                <a:spcPct val="10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u="sng" dirty="0" smtClean="0">
                <a:solidFill>
                  <a:schemeClr val="bg1"/>
                </a:solidFill>
                <a:latin typeface="Calibri" pitchFamily="34" charset="0"/>
              </a:rPr>
              <a:t>Нам важно научиться</a:t>
            </a: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</a:rPr>
              <a:t>: правильно играть в футбол.</a:t>
            </a:r>
            <a:endParaRPr lang="ru-RU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7" name="Рисунок 16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85720" y="1643050"/>
            <a:ext cx="357190" cy="323703"/>
          </a:xfrm>
          <a:prstGeom prst="rect">
            <a:avLst/>
          </a:prstGeom>
        </p:spPr>
      </p:pic>
      <p:pic>
        <p:nvPicPr>
          <p:cNvPr id="18" name="Рисунок 17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85720" y="2071678"/>
            <a:ext cx="357190" cy="323703"/>
          </a:xfrm>
          <a:prstGeom prst="rect">
            <a:avLst/>
          </a:prstGeom>
        </p:spPr>
      </p:pic>
      <p:pic>
        <p:nvPicPr>
          <p:cNvPr id="19" name="Рисунок 18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85720" y="2500306"/>
            <a:ext cx="357190" cy="323703"/>
          </a:xfrm>
          <a:prstGeom prst="rect">
            <a:avLst/>
          </a:prstGeom>
        </p:spPr>
      </p:pic>
      <p:pic>
        <p:nvPicPr>
          <p:cNvPr id="20" name="Рисунок 19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85720" y="2928934"/>
            <a:ext cx="357190" cy="323703"/>
          </a:xfrm>
          <a:prstGeom prst="rect">
            <a:avLst/>
          </a:prstGeom>
        </p:spPr>
      </p:pic>
      <p:pic>
        <p:nvPicPr>
          <p:cNvPr id="23" name="Рисунок 22" descr="150.png"/>
          <p:cNvPicPr>
            <a:picLocks noChangeAspect="1"/>
          </p:cNvPicPr>
          <p:nvPr/>
        </p:nvPicPr>
        <p:blipFill>
          <a:blip r:embed="rId3" cstate="print"/>
          <a:srcRect l="21022" t="19196" r="24432" b="41964"/>
          <a:stretch>
            <a:fillRect/>
          </a:stretch>
        </p:blipFill>
        <p:spPr>
          <a:xfrm>
            <a:off x="285720" y="3357562"/>
            <a:ext cx="357190" cy="323703"/>
          </a:xfrm>
          <a:prstGeom prst="rect">
            <a:avLst/>
          </a:prstGeom>
        </p:spPr>
      </p:pic>
      <p:pic>
        <p:nvPicPr>
          <p:cNvPr id="24" name="Рисунок 23" descr="86255366_large_Zadach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214290"/>
            <a:ext cx="2500282" cy="2500282"/>
          </a:xfrm>
          <a:prstGeom prst="rect">
            <a:avLst/>
          </a:prstGeom>
        </p:spPr>
      </p:pic>
      <p:pic>
        <p:nvPicPr>
          <p:cNvPr id="27" name="Рисунок 26" descr="56931802_245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4857760"/>
            <a:ext cx="1500198" cy="1500198"/>
          </a:xfrm>
          <a:prstGeom prst="rect">
            <a:avLst/>
          </a:prstGeom>
        </p:spPr>
      </p:pic>
      <p:pic>
        <p:nvPicPr>
          <p:cNvPr id="28" name="Рисунок 27" descr="56931802_245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5572140"/>
            <a:ext cx="1285860" cy="1285860"/>
          </a:xfrm>
          <a:prstGeom prst="rect">
            <a:avLst/>
          </a:prstGeom>
        </p:spPr>
      </p:pic>
      <p:pic>
        <p:nvPicPr>
          <p:cNvPr id="29" name="Рисунок 28" descr="56931802_245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4714884"/>
            <a:ext cx="1000132" cy="1000132"/>
          </a:xfrm>
          <a:prstGeom prst="rect">
            <a:avLst/>
          </a:prstGeom>
        </p:spPr>
      </p:pic>
      <p:pic>
        <p:nvPicPr>
          <p:cNvPr id="31" name="Рисунок 30" descr="56931802_245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5572140"/>
            <a:ext cx="928694" cy="928694"/>
          </a:xfrm>
          <a:prstGeom prst="rect">
            <a:avLst/>
          </a:prstGeom>
        </p:spPr>
      </p:pic>
      <p:pic>
        <p:nvPicPr>
          <p:cNvPr id="32" name="Рисунок 31" descr="56931802_245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6578" y="4500570"/>
            <a:ext cx="785818" cy="785818"/>
          </a:xfrm>
          <a:prstGeom prst="rect">
            <a:avLst/>
          </a:prstGeom>
        </p:spPr>
      </p:pic>
      <p:pic>
        <p:nvPicPr>
          <p:cNvPr id="33" name="Рисунок 32" descr="56931802_245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9586" y="5643578"/>
            <a:ext cx="642942" cy="642942"/>
          </a:xfrm>
          <a:prstGeom prst="rect">
            <a:avLst/>
          </a:prstGeom>
        </p:spPr>
      </p:pic>
      <p:pic>
        <p:nvPicPr>
          <p:cNvPr id="34" name="Рисунок 33" descr="56931802_245a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15338" y="4214818"/>
            <a:ext cx="571536" cy="571536"/>
          </a:xfrm>
          <a:prstGeom prst="rect">
            <a:avLst/>
          </a:prstGeom>
        </p:spPr>
      </p:pic>
      <p:pic>
        <p:nvPicPr>
          <p:cNvPr id="35" name="Рисунок 34" descr="56931802_245a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396" y="3286124"/>
            <a:ext cx="500066" cy="500066"/>
          </a:xfrm>
          <a:prstGeom prst="rect">
            <a:avLst/>
          </a:prstGeom>
        </p:spPr>
      </p:pic>
      <p:pic>
        <p:nvPicPr>
          <p:cNvPr id="36" name="Рисунок 35" descr="56931802_245a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86776" y="2571744"/>
            <a:ext cx="428628" cy="42862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1251</TotalTime>
  <Words>1118</Words>
  <Application>Microsoft Office PowerPoint</Application>
  <PresentationFormat>Экран (4:3)</PresentationFormat>
  <Paragraphs>166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</vt:lpstr>
      <vt:lpstr>Слайд 26</vt:lpstr>
      <vt:lpstr> </vt:lpstr>
      <vt:lpstr> </vt:lpstr>
      <vt:lpstr> </vt:lpstr>
      <vt:lpstr> </vt:lpstr>
      <vt:lpstr> </vt:lpstr>
      <vt:lpstr> </vt:lpstr>
      <vt:lpstr>Слайд 33</vt:lpstr>
      <vt:lpstr> </vt:lpstr>
      <vt:lpstr>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елена</cp:lastModifiedBy>
  <cp:revision>209</cp:revision>
  <dcterms:created xsi:type="dcterms:W3CDTF">2014-02-13T17:30:24Z</dcterms:created>
  <dcterms:modified xsi:type="dcterms:W3CDTF">2014-02-27T04:15:39Z</dcterms:modified>
</cp:coreProperties>
</file>