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9"/>
  </p:notesMasterIdLst>
  <p:sldIdLst>
    <p:sldId id="256" r:id="rId2"/>
    <p:sldId id="257" r:id="rId3"/>
    <p:sldId id="258" r:id="rId4"/>
    <p:sldId id="259" r:id="rId5"/>
    <p:sldId id="260" r:id="rId6"/>
    <p:sldId id="304" r:id="rId7"/>
    <p:sldId id="261" r:id="rId8"/>
    <p:sldId id="263" r:id="rId9"/>
    <p:sldId id="264" r:id="rId10"/>
    <p:sldId id="265" r:id="rId11"/>
    <p:sldId id="266" r:id="rId12"/>
    <p:sldId id="300" r:id="rId13"/>
    <p:sldId id="303" r:id="rId14"/>
    <p:sldId id="267" r:id="rId15"/>
    <p:sldId id="311" r:id="rId16"/>
    <p:sldId id="262" r:id="rId17"/>
    <p:sldId id="301" r:id="rId18"/>
    <p:sldId id="268" r:id="rId19"/>
    <p:sldId id="302" r:id="rId20"/>
    <p:sldId id="272" r:id="rId21"/>
    <p:sldId id="298" r:id="rId22"/>
    <p:sldId id="299" r:id="rId23"/>
    <p:sldId id="274" r:id="rId24"/>
    <p:sldId id="277" r:id="rId25"/>
    <p:sldId id="278" r:id="rId26"/>
    <p:sldId id="280" r:id="rId27"/>
    <p:sldId id="282" r:id="rId28"/>
    <p:sldId id="284" r:id="rId29"/>
    <p:sldId id="287" r:id="rId30"/>
    <p:sldId id="288" r:id="rId31"/>
    <p:sldId id="290" r:id="rId32"/>
    <p:sldId id="291" r:id="rId33"/>
    <p:sldId id="293" r:id="rId34"/>
    <p:sldId id="294" r:id="rId35"/>
    <p:sldId id="296" r:id="rId36"/>
    <p:sldId id="270" r:id="rId37"/>
    <p:sldId id="313" r:id="rId3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C49E9B-3A27-4945-B6E9-9D2052D4616D}" type="datetimeFigureOut">
              <a:rPr lang="ru-RU" smtClean="0"/>
              <a:pPr/>
              <a:t>21.03.2016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04A287-88B7-44B7-A026-655376E3B15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8" name="Date Placeholder 3"/>
          <p:cNvSpPr>
            <a:spLocks noGrp="1"/>
          </p:cNvSpPr>
          <p:nvPr>
            <p:ph type="dt" sz="half" idx="10"/>
          </p:nvPr>
        </p:nvSpPr>
        <p:spPr/>
        <p:txBody>
          <a:bodyPr/>
          <a:lstStyle>
            <a:lvl1pPr>
              <a:defRPr/>
            </a:lvl1pPr>
          </a:lstStyle>
          <a:p>
            <a:pPr>
              <a:defRPr/>
            </a:pPr>
            <a:fld id="{0AEEC90D-5312-437A-8C8A-72ED84552CB4}" type="datetimeFigureOut">
              <a:rPr lang="ru-RU"/>
              <a:pPr>
                <a:defRPr/>
              </a:pPr>
              <a:t>21.03.2016</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21DAFBD6-3939-461A-A63D-75AC9F40465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55D8929D-BF21-4A50-B160-9C2C07514303}" type="datetimeFigureOut">
              <a:rPr lang="ru-RU"/>
              <a:pPr>
                <a:defRPr/>
              </a:pPr>
              <a:t>21.03.2016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9AEFEF5-8A4C-4495-B2A6-8AC9F52E240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1F2A2683-03B6-41F0-9DBB-6EF376A58C52}" type="datetimeFigureOut">
              <a:rPr lang="ru-RU"/>
              <a:pPr>
                <a:defRPr/>
              </a:pPr>
              <a:t>21.03.2016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74988C3-4E87-43DA-9E89-74079A05053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37A42427-FB35-4DAF-8E40-15E2C70D41D0}" type="datetimeFigureOut">
              <a:rPr lang="ru-RU"/>
              <a:pPr>
                <a:defRPr/>
              </a:pPr>
              <a:t>21.03.2016</a:t>
            </a:fld>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AB0E5996-2010-4E93-AD3B-E31F72A3D09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p:txBody>
          <a:bodyPr/>
          <a:lstStyle>
            <a:lvl1pPr>
              <a:defRPr/>
            </a:lvl1pPr>
          </a:lstStyle>
          <a:p>
            <a:pPr>
              <a:defRPr/>
            </a:pPr>
            <a:fld id="{44804E47-E20D-468B-9674-A35AC42BC265}" type="datetimeFigureOut">
              <a:rPr lang="ru-RU"/>
              <a:pPr>
                <a:defRPr/>
              </a:pPr>
              <a:t>21.03.2016</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304DF6E8-7224-475E-A848-400DB8DE5D6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C2963B58-12E5-4DC8-989D-CD74AEF1343E}" type="datetimeFigureOut">
              <a:rPr lang="ru-RU"/>
              <a:pPr>
                <a:defRPr/>
              </a:pPr>
              <a:t>21.03.2016</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67AE2F6A-1468-4C30-A00A-DB86BADF9E4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59B94366-D501-40D9-B862-38846BE797F4}" type="datetimeFigureOut">
              <a:rPr lang="ru-RU"/>
              <a:pPr>
                <a:defRPr/>
              </a:pPr>
              <a:t>21.03.2016</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987B1402-6792-476F-90FC-06659EB2B27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A3822869-D910-4936-9210-78AD6819CDD8}" type="datetimeFigureOut">
              <a:rPr lang="ru-RU"/>
              <a:pPr>
                <a:defRPr/>
              </a:pPr>
              <a:t>21.03.2016</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EABD381A-6C50-4A85-9036-A49BF7C857F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B5B9297-2A0C-4734-A229-11CC83F6C98C}" type="datetimeFigureOut">
              <a:rPr lang="ru-RU"/>
              <a:pPr>
                <a:defRPr/>
              </a:pPr>
              <a:t>21.03.2016</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A3A2A18A-4784-41BE-8A43-CB6BA661AA3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24DC930B-1649-4E4A-92EB-BCBD3334327D}" type="datetimeFigureOut">
              <a:rPr lang="ru-RU"/>
              <a:pPr>
                <a:defRPr/>
              </a:pPr>
              <a:t>21.03.2016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6F341C72-64B6-4D4B-A3CE-36C541E8741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F04239FB-BAA9-46B0-B6B2-AE852F950D18}" type="datetimeFigureOut">
              <a:rPr lang="ru-RU"/>
              <a:pPr>
                <a:defRPr/>
              </a:pPr>
              <a:t>21.03.2016</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C85A7E78-D340-4C5F-8E05-76C36A36F06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smtClean="0">
                <a:solidFill>
                  <a:schemeClr val="tx1">
                    <a:lumMod val="50000"/>
                    <a:lumOff val="50000"/>
                  </a:schemeClr>
                </a:solidFill>
                <a:latin typeface="+mn-lt"/>
                <a:cs typeface="+mn-cs"/>
              </a:defRPr>
            </a:lvl1pPr>
          </a:lstStyle>
          <a:p>
            <a:pPr>
              <a:defRPr/>
            </a:pPr>
            <a:fld id="{D3877D5F-7D11-4D96-9FEF-DE112A76DD58}" type="datetimeFigureOut">
              <a:rPr lang="ru-RU"/>
              <a:pPr>
                <a:defRPr/>
              </a:pPr>
              <a:t>21.03.2016</a:t>
            </a:fld>
            <a:endParaRPr lang="ru-RU"/>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smtClean="0">
                <a:solidFill>
                  <a:schemeClr val="tx1">
                    <a:lumMod val="50000"/>
                    <a:lumOff val="50000"/>
                  </a:schemeClr>
                </a:solidFill>
                <a:latin typeface="+mn-lt"/>
                <a:cs typeface="+mn-cs"/>
              </a:defRPr>
            </a:lvl1pPr>
          </a:lstStyle>
          <a:p>
            <a:pPr>
              <a:defRPr/>
            </a:pPr>
            <a:fld id="{7F009E86-E30A-4F72-AC24-1FD99DAC1FE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8" r:id="rId1"/>
    <p:sldLayoutId id="2147483700" r:id="rId2"/>
    <p:sldLayoutId id="2147483709" r:id="rId3"/>
    <p:sldLayoutId id="2147483701" r:id="rId4"/>
    <p:sldLayoutId id="2147483702" r:id="rId5"/>
    <p:sldLayoutId id="2147483703" r:id="rId6"/>
    <p:sldLayoutId id="2147483704" r:id="rId7"/>
    <p:sldLayoutId id="2147483705" r:id="rId8"/>
    <p:sldLayoutId id="2147483710" r:id="rId9"/>
    <p:sldLayoutId id="2147483706" r:id="rId10"/>
    <p:sldLayoutId id="2147483707" r:id="rId11"/>
  </p:sldLayoutIdLst>
  <p:timing>
    <p:tnLst>
      <p:par>
        <p:cTn id="1" dur="indefinite" restart="never" nodeType="tmRoot"/>
      </p:par>
    </p:tnLst>
  </p:timing>
  <p:txStyles>
    <p:titleStyle>
      <a:lvl1pPr marL="319088" indent="-319088" algn="r" rtl="0" fontAlgn="base">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fontAlgn="base">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fontAlgn="base">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fontAlgn="base">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fontAlgn="base">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fontAlgn="base">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27584" y="1196752"/>
            <a:ext cx="7848872" cy="4968552"/>
          </a:xfrm>
        </p:spPr>
        <p:txBody>
          <a:bodyPr rtlCol="0">
            <a:normAutofit/>
          </a:bodyPr>
          <a:lstStyle/>
          <a:p>
            <a:pPr algn="ctr" fontAlgn="auto">
              <a:buClr>
                <a:schemeClr val="accent6">
                  <a:lumMod val="75000"/>
                </a:schemeClr>
              </a:buClr>
              <a:defRPr/>
            </a:pPr>
            <a:endParaRPr lang="ru-RU" sz="3200" dirty="0" smtClean="0"/>
          </a:p>
          <a:p>
            <a:pPr algn="ctr" fontAlgn="auto">
              <a:buClr>
                <a:schemeClr val="accent6">
                  <a:lumMod val="75000"/>
                </a:schemeClr>
              </a:buClr>
              <a:defRPr/>
            </a:pPr>
            <a:r>
              <a:rPr lang="ru-RU" sz="2400" dirty="0" smtClean="0"/>
              <a:t>Бугунь бизлер,Улу дженкнинъ</a:t>
            </a:r>
          </a:p>
          <a:p>
            <a:pPr algn="ctr" fontAlgn="auto">
              <a:buClr>
                <a:schemeClr val="accent6">
                  <a:lumMod val="75000"/>
                </a:schemeClr>
              </a:buClr>
              <a:defRPr/>
            </a:pPr>
            <a:r>
              <a:rPr lang="ru-RU" sz="2400" dirty="0" smtClean="0"/>
              <a:t>                     арфесинде догъгъанлар,</a:t>
            </a:r>
          </a:p>
          <a:p>
            <a:pPr algn="ctr" fontAlgn="auto">
              <a:buClr>
                <a:schemeClr val="accent6">
                  <a:lumMod val="75000"/>
                </a:schemeClr>
              </a:buClr>
              <a:defRPr/>
            </a:pPr>
            <a:r>
              <a:rPr lang="ru-RU" sz="2400" dirty="0" smtClean="0"/>
              <a:t>Сербест аят,бала-чагъа,</a:t>
            </a:r>
          </a:p>
          <a:p>
            <a:pPr algn="ctr" fontAlgn="auto">
              <a:buClr>
                <a:schemeClr val="accent6">
                  <a:lumMod val="75000"/>
                </a:schemeClr>
              </a:buClr>
              <a:defRPr/>
            </a:pPr>
            <a:r>
              <a:rPr lang="ru-RU" sz="2400" dirty="0" smtClean="0"/>
              <a:t>                      эв саиби олгъанлар,</a:t>
            </a:r>
          </a:p>
          <a:p>
            <a:pPr algn="ctr" fontAlgn="auto">
              <a:buClr>
                <a:schemeClr val="accent6">
                  <a:lumMod val="75000"/>
                </a:schemeClr>
              </a:buClr>
              <a:defRPr/>
            </a:pPr>
            <a:r>
              <a:rPr lang="ru-RU" sz="2400" dirty="0" smtClean="0"/>
              <a:t>Ойланамыз бильмек истеп</a:t>
            </a:r>
          </a:p>
          <a:p>
            <a:pPr algn="ctr" fontAlgn="auto">
              <a:buClr>
                <a:schemeClr val="accent6">
                  <a:lumMod val="75000"/>
                </a:schemeClr>
              </a:buClr>
              <a:defRPr/>
            </a:pPr>
            <a:r>
              <a:rPr lang="ru-RU" sz="2400" dirty="0" smtClean="0"/>
              <a:t>                     Гъалебенинъ сырыны,</a:t>
            </a:r>
          </a:p>
          <a:p>
            <a:pPr algn="ctr" fontAlgn="auto">
              <a:buClr>
                <a:schemeClr val="accent6">
                  <a:lumMod val="75000"/>
                </a:schemeClr>
              </a:buClr>
              <a:defRPr/>
            </a:pPr>
            <a:r>
              <a:rPr lang="ru-RU" sz="2400" dirty="0" smtClean="0"/>
              <a:t>Дженкке кеткен Аналарнынъ</a:t>
            </a:r>
          </a:p>
          <a:p>
            <a:pPr algn="ctr" fontAlgn="auto">
              <a:buClr>
                <a:schemeClr val="accent6">
                  <a:lumMod val="75000"/>
                </a:schemeClr>
              </a:buClr>
              <a:defRPr/>
            </a:pPr>
            <a:r>
              <a:rPr lang="ru-RU" sz="2400" dirty="0" smtClean="0"/>
              <a:t>                   битмей къалгъан йырыны.</a:t>
            </a:r>
            <a:endParaRPr lang="ru-RU" sz="2400" dirty="0"/>
          </a:p>
        </p:txBody>
      </p:sp>
      <p:sp>
        <p:nvSpPr>
          <p:cNvPr id="2" name="Заголовок 1"/>
          <p:cNvSpPr>
            <a:spLocks noGrp="1"/>
          </p:cNvSpPr>
          <p:nvPr>
            <p:ph type="ctrTitle"/>
          </p:nvPr>
        </p:nvSpPr>
        <p:spPr>
          <a:xfrm>
            <a:off x="683569" y="404665"/>
            <a:ext cx="7776864" cy="1008111"/>
          </a:xfrm>
        </p:spPr>
        <p:txBody>
          <a:bodyPr/>
          <a:lstStyle/>
          <a:p>
            <a:pPr algn="ctr" fontAlgn="auto">
              <a:spcAft>
                <a:spcPts val="0"/>
              </a:spcAft>
              <a:buClr>
                <a:schemeClr val="accent6">
                  <a:lumMod val="75000"/>
                </a:schemeClr>
              </a:buClr>
              <a:buFont typeface="Georgia" pitchFamily="18" charset="0"/>
              <a:buNone/>
              <a:defRPr/>
            </a:pPr>
            <a:r>
              <a:rPr lang="ru-RU" sz="4000" dirty="0" smtClean="0">
                <a:solidFill>
                  <a:schemeClr val="bg2">
                    <a:lumMod val="50000"/>
                  </a:schemeClr>
                </a:solidFill>
              </a:rPr>
              <a:t>АНАЛАР ЯШ ЭКЕНДЕ</a:t>
            </a:r>
            <a:br>
              <a:rPr lang="ru-RU" sz="4000" dirty="0" smtClean="0">
                <a:solidFill>
                  <a:schemeClr val="bg2">
                    <a:lumMod val="50000"/>
                  </a:schemeClr>
                </a:solidFill>
              </a:rPr>
            </a:br>
            <a:r>
              <a:rPr lang="ru-RU" sz="4000" dirty="0" smtClean="0">
                <a:solidFill>
                  <a:schemeClr val="bg2">
                    <a:lumMod val="50000"/>
                  </a:schemeClr>
                </a:solidFill>
              </a:rPr>
              <a:t>               </a:t>
            </a:r>
            <a:endParaRPr lang="ru-RU" sz="4000" dirty="0">
              <a:solidFill>
                <a:schemeClr val="bg2">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250"/>
            <a:ext cx="8064895" cy="720502"/>
          </a:xfrm>
        </p:spPr>
        <p:txBody>
          <a:bodyPr/>
          <a:lstStyle/>
          <a:p>
            <a:pPr marL="320040" indent="-320040" algn="ctr" fontAlgn="auto">
              <a:spcAft>
                <a:spcPts val="0"/>
              </a:spcAft>
              <a:buClr>
                <a:schemeClr val="accent6">
                  <a:lumMod val="75000"/>
                </a:schemeClr>
              </a:buClr>
              <a:buNone/>
              <a:defRPr/>
            </a:pPr>
            <a:r>
              <a:rPr lang="ru-RU" sz="3200" dirty="0" smtClean="0">
                <a:solidFill>
                  <a:schemeClr val="bg2">
                    <a:lumMod val="50000"/>
                  </a:schemeClr>
                </a:solidFill>
              </a:rPr>
              <a:t>АНАЛАР ЯШ ЭКЕНДЕ</a:t>
            </a:r>
            <a:endParaRPr lang="ru-RU" sz="3200" dirty="0"/>
          </a:p>
        </p:txBody>
      </p:sp>
      <p:sp>
        <p:nvSpPr>
          <p:cNvPr id="16386" name="Содержимое 2"/>
          <p:cNvSpPr>
            <a:spLocks noGrp="1"/>
          </p:cNvSpPr>
          <p:nvPr>
            <p:ph sz="quarter" idx="13"/>
          </p:nvPr>
        </p:nvSpPr>
        <p:spPr>
          <a:xfrm>
            <a:off x="4499992" y="1196752"/>
            <a:ext cx="4392487" cy="4896073"/>
          </a:xfrm>
        </p:spPr>
        <p:txBody>
          <a:bodyPr/>
          <a:lstStyle/>
          <a:p>
            <a:pPr>
              <a:buFont typeface="Georgia" pitchFamily="18" charset="0"/>
              <a:buNone/>
            </a:pPr>
            <a:r>
              <a:rPr lang="ru-RU" sz="2400" dirty="0" smtClean="0"/>
              <a:t>     Шанлы къадынларымыз къасыргъалы дженкнинъ бутюн къыйынлыкъларыны корип кечирдилер,олар юрек эмиринен къозгъалып, джебэлерде,фронт аркъасында,гизли тешкилятларда,партизан-лыкъларда мисильсиз джесюрлик косьтердилер.</a:t>
            </a:r>
          </a:p>
        </p:txBody>
      </p:sp>
      <p:pic>
        <p:nvPicPr>
          <p:cNvPr id="36866" name="Picture 2" descr="70 &amp;lcy;&amp;iecy;&amp;tcy;&amp;icy;&amp;yucy; &amp;bcy;&amp;icy;&amp;tcy;&amp;vcy;&amp;ycy; &amp;pcy;&amp;ocy;&amp;dcy; &amp;Mcy;&amp;ocy;&amp;scy;&amp;kcy;&amp;vcy;&amp;ocy;&amp;jcy; &amp;pcy;&amp;ocy;&amp;scy;&amp;vcy;&amp;yacy;&amp;shchcy;&amp;acy;&amp;iecy;&amp;tcy;&amp;scy;&amp;yacy; &amp;Vcy;&amp;iecy;&amp;lcy;&amp;icy;&amp;kcy;&amp;acy;&amp;yacy; &amp;Ocy;&amp;tcy;&amp;iecy;&amp;chcy;&amp;iecy;&amp;scy;&amp;tcy;&amp;vcy;&amp;iecy;&amp;ncy;&amp;ncy;&amp;acy;&amp;yacy; &amp;vcy;&amp;ocy;&amp;jcy;&amp;ncy;&amp;acy; 1941-1945&amp;gcy;&amp;gcy;"/>
          <p:cNvPicPr>
            <a:picLocks noChangeAspect="1" noChangeArrowheads="1"/>
          </p:cNvPicPr>
          <p:nvPr/>
        </p:nvPicPr>
        <p:blipFill>
          <a:blip r:embed="rId2" cstate="print"/>
          <a:srcRect/>
          <a:stretch>
            <a:fillRect/>
          </a:stretch>
        </p:blipFill>
        <p:spPr bwMode="auto">
          <a:xfrm>
            <a:off x="251520" y="1196752"/>
            <a:ext cx="4248472" cy="489654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875" y="476250"/>
            <a:ext cx="6511925" cy="431800"/>
          </a:xfrm>
        </p:spPr>
        <p:txBody>
          <a:bodyPr/>
          <a:lstStyle/>
          <a:p>
            <a:pPr marL="320040" indent="-320040" fontAlgn="auto">
              <a:spcAft>
                <a:spcPts val="0"/>
              </a:spcAft>
              <a:buClr>
                <a:schemeClr val="accent6">
                  <a:lumMod val="75000"/>
                </a:schemeClr>
              </a:buClr>
              <a:defRPr/>
            </a:pPr>
            <a:endParaRPr lang="ru-RU" dirty="0"/>
          </a:p>
        </p:txBody>
      </p:sp>
      <p:sp>
        <p:nvSpPr>
          <p:cNvPr id="17410" name="Содержимое 2"/>
          <p:cNvSpPr>
            <a:spLocks noGrp="1"/>
          </p:cNvSpPr>
          <p:nvPr>
            <p:ph sz="quarter" idx="13"/>
          </p:nvPr>
        </p:nvSpPr>
        <p:spPr>
          <a:xfrm>
            <a:off x="4643438" y="1628800"/>
            <a:ext cx="4249737" cy="4824388"/>
          </a:xfrm>
        </p:spPr>
        <p:txBody>
          <a:bodyPr/>
          <a:lstStyle/>
          <a:p>
            <a:pPr>
              <a:lnSpc>
                <a:spcPct val="150000"/>
              </a:lnSpc>
              <a:buFont typeface="Georgia" pitchFamily="18" charset="0"/>
              <a:buNone/>
            </a:pPr>
            <a:r>
              <a:rPr lang="ru-RU" dirty="0" smtClean="0"/>
              <a:t> Къырымтатар къадынлары ве къызлары да  Улу Ватан дженкинде ильк кунюнден башлап, буюк федакярлыкъ ве  Ватангъа садыкълыкъ косьтердилер. </a:t>
            </a:r>
          </a:p>
        </p:txBody>
      </p:sp>
      <p:pic>
        <p:nvPicPr>
          <p:cNvPr id="17411" name="Picture 2" descr="11154794_803041459765112_3350673531770579222_o"/>
          <p:cNvPicPr>
            <a:picLocks noChangeAspect="1" noChangeArrowheads="1"/>
          </p:cNvPicPr>
          <p:nvPr/>
        </p:nvPicPr>
        <p:blipFill>
          <a:blip r:embed="rId2" cstate="print"/>
          <a:srcRect/>
          <a:stretch>
            <a:fillRect/>
          </a:stretch>
        </p:blipFill>
        <p:spPr bwMode="auto">
          <a:xfrm>
            <a:off x="539750" y="836613"/>
            <a:ext cx="3824594" cy="3528491"/>
          </a:xfrm>
          <a:prstGeom prst="rect">
            <a:avLst/>
          </a:prstGeom>
          <a:noFill/>
          <a:ln w="9525">
            <a:noFill/>
            <a:miter lim="800000"/>
            <a:headEnd/>
            <a:tailEnd/>
          </a:ln>
        </p:spPr>
      </p:pic>
      <p:sp>
        <p:nvSpPr>
          <p:cNvPr id="17412" name="Прямоугольник 4"/>
          <p:cNvSpPr>
            <a:spLocks noChangeArrowheads="1"/>
          </p:cNvSpPr>
          <p:nvPr/>
        </p:nvSpPr>
        <p:spPr bwMode="auto">
          <a:xfrm>
            <a:off x="395288" y="5229225"/>
            <a:ext cx="5545137" cy="584200"/>
          </a:xfrm>
          <a:prstGeom prst="rect">
            <a:avLst/>
          </a:prstGeom>
          <a:noFill/>
          <a:ln w="9525">
            <a:noFill/>
            <a:miter lim="800000"/>
            <a:headEnd/>
            <a:tailEnd/>
          </a:ln>
        </p:spPr>
        <p:txBody>
          <a:bodyPr>
            <a:spAutoFit/>
          </a:bodyPr>
          <a:lstStyle/>
          <a:p>
            <a:r>
              <a:rPr lang="ru-RU" sz="1600" i="1" dirty="0">
                <a:latin typeface="Trebuchet MS" pitchFamily="34" charset="0"/>
              </a:rPr>
              <a:t>        25-джи Чапаевск дивизиясынынъ  </a:t>
            </a:r>
          </a:p>
          <a:p>
            <a:r>
              <a:rPr lang="ru-RU" sz="1600" i="1" dirty="0">
                <a:latin typeface="Trebuchet MS" pitchFamily="34" charset="0"/>
              </a:rPr>
              <a:t>           ветераны Шефика Абибуллаева</a:t>
            </a:r>
            <a:endParaRPr lang="ru-RU" sz="1600" dirty="0">
              <a:latin typeface="Trebuchet MS"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9" y="476672"/>
            <a:ext cx="7622232" cy="792088"/>
          </a:xfrm>
        </p:spPr>
        <p:txBody>
          <a:bodyPr/>
          <a:lstStyle/>
          <a:p>
            <a:pPr marL="320040" indent="-320040" algn="l" fontAlgn="auto">
              <a:spcAft>
                <a:spcPts val="0"/>
              </a:spcAft>
              <a:buClr>
                <a:schemeClr val="accent6">
                  <a:lumMod val="75000"/>
                </a:schemeClr>
              </a:buClr>
              <a:buFont typeface="Georgia" pitchFamily="18" charset="0"/>
              <a:buNone/>
              <a:defRPr/>
            </a:pPr>
            <a:r>
              <a:rPr lang="ru-RU" sz="3600" dirty="0" smtClean="0">
                <a:solidFill>
                  <a:schemeClr val="bg2">
                    <a:lumMod val="50000"/>
                  </a:schemeClr>
                </a:solidFill>
              </a:rPr>
              <a:t>           Дженкчи-къадынлар </a:t>
            </a:r>
            <a:endParaRPr lang="ru-RU" sz="3600" dirty="0">
              <a:solidFill>
                <a:schemeClr val="bg2">
                  <a:lumMod val="50000"/>
                </a:schemeClr>
              </a:solidFill>
            </a:endParaRPr>
          </a:p>
        </p:txBody>
      </p:sp>
      <p:sp>
        <p:nvSpPr>
          <p:cNvPr id="18434" name="Содержимое 2"/>
          <p:cNvSpPr>
            <a:spLocks noGrp="1"/>
          </p:cNvSpPr>
          <p:nvPr>
            <p:ph sz="quarter" idx="13"/>
          </p:nvPr>
        </p:nvSpPr>
        <p:spPr>
          <a:xfrm>
            <a:off x="611188" y="1196975"/>
            <a:ext cx="7921625" cy="5327650"/>
          </a:xfrm>
        </p:spPr>
        <p:txBody>
          <a:bodyPr/>
          <a:lstStyle/>
          <a:p>
            <a:pPr>
              <a:buFont typeface="Georgia" pitchFamily="18" charset="0"/>
              <a:buNone/>
            </a:pPr>
            <a:r>
              <a:rPr lang="ru-RU" smtClean="0"/>
              <a:t>       </a:t>
            </a:r>
            <a:r>
              <a:rPr lang="ru-RU" sz="1900" smtClean="0"/>
              <a:t>Улу Ватан дженкинде душманларгъа къаршы   дженклешкен къырымтатар къадынлар акъкъында  айрыджы айтмакъ борджлумыз.</a:t>
            </a:r>
          </a:p>
          <a:p>
            <a:pPr>
              <a:buFont typeface="Georgia" pitchFamily="18" charset="0"/>
              <a:buNone/>
            </a:pPr>
            <a:endParaRPr lang="ru-RU" sz="1900" smtClean="0"/>
          </a:p>
          <a:p>
            <a:pPr>
              <a:buFont typeface="Georgia" pitchFamily="18" charset="0"/>
              <a:buNone/>
            </a:pPr>
            <a:r>
              <a:rPr lang="ru-RU" sz="1900" smtClean="0">
                <a:solidFill>
                  <a:srgbClr val="FF0000"/>
                </a:solidFill>
              </a:rPr>
              <a:t>      Тек джебэлерде умумий  - 1820  къадын , партизан отрядларында - 1797 адам,  гизли тешкилятларда – 1774 къадын дженклешти.</a:t>
            </a:r>
            <a:endParaRPr lang="ru-RU" sz="1900" smtClean="0">
              <a:solidFill>
                <a:srgbClr val="FF0000"/>
              </a:solidFill>
              <a:latin typeface="Arial" charset="0"/>
            </a:endParaRPr>
          </a:p>
          <a:p>
            <a:pPr>
              <a:buFont typeface="Georgia" pitchFamily="18" charset="0"/>
              <a:buNone/>
            </a:pPr>
            <a:endParaRPr lang="ru-RU" sz="1900" smtClean="0">
              <a:solidFill>
                <a:srgbClr val="FF0000"/>
              </a:solidFill>
              <a:latin typeface="Arial" charset="0"/>
            </a:endParaRPr>
          </a:p>
          <a:p>
            <a:pPr>
              <a:buFont typeface="Georgia" pitchFamily="18" charset="0"/>
              <a:buNone/>
            </a:pPr>
            <a:r>
              <a:rPr lang="ru-RU" sz="1900" smtClean="0">
                <a:solidFill>
                  <a:srgbClr val="FF0000"/>
                </a:solidFill>
              </a:rPr>
              <a:t>         </a:t>
            </a:r>
            <a:r>
              <a:rPr lang="ru-RU" sz="1900" smtClean="0">
                <a:solidFill>
                  <a:schemeClr val="accent1"/>
                </a:solidFill>
              </a:rPr>
              <a:t>19 яшында олгъан ве душман тарафындан вахшийдже ольдюрильген разведкаджы Алиме Абденанованы, гизли тешкилятларда олгъан Найме Велиева, Хатидже Чапчакчы, Абибе Асанова, Гульзаде Софу  ве даа пек чокъ башкъа гестапо тарафындан ольдюрильген дженкчилерни къырымтатар халкъы ич бир вакъыт унутмаз</a:t>
            </a:r>
          </a:p>
          <a:p>
            <a:pPr>
              <a:buFont typeface="Georgia" pitchFamily="18" charset="0"/>
              <a:buNone/>
            </a:pPr>
            <a:endParaRPr lang="ru-RU" smtClean="0">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5949950"/>
            <a:ext cx="8054975" cy="647700"/>
          </a:xfrm>
        </p:spPr>
        <p:txBody>
          <a:bodyPr/>
          <a:lstStyle/>
          <a:p>
            <a:pPr marL="320040" indent="-320040" fontAlgn="auto">
              <a:spcAft>
                <a:spcPts val="0"/>
              </a:spcAft>
              <a:buClr>
                <a:schemeClr val="accent6">
                  <a:lumMod val="75000"/>
                </a:schemeClr>
              </a:buClr>
              <a:defRPr/>
            </a:pPr>
            <a:endParaRPr lang="ru-RU" dirty="0"/>
          </a:p>
        </p:txBody>
      </p:sp>
      <p:sp>
        <p:nvSpPr>
          <p:cNvPr id="19458" name="Содержимое 2"/>
          <p:cNvSpPr>
            <a:spLocks noGrp="1"/>
          </p:cNvSpPr>
          <p:nvPr>
            <p:ph sz="quarter" idx="13"/>
          </p:nvPr>
        </p:nvSpPr>
        <p:spPr>
          <a:xfrm>
            <a:off x="4787900" y="731838"/>
            <a:ext cx="4032250" cy="3475037"/>
          </a:xfrm>
        </p:spPr>
        <p:txBody>
          <a:bodyPr/>
          <a:lstStyle/>
          <a:p>
            <a:pPr>
              <a:buFont typeface="Georgia" pitchFamily="18" charset="0"/>
              <a:buNone/>
            </a:pPr>
            <a:endParaRPr lang="ru-RU" sz="2400" dirty="0" smtClean="0"/>
          </a:p>
          <a:p>
            <a:pPr>
              <a:buFont typeface="Georgia" pitchFamily="18" charset="0"/>
              <a:buNone/>
            </a:pPr>
            <a:endParaRPr lang="ru-RU" sz="2400" dirty="0" smtClean="0"/>
          </a:p>
          <a:p>
            <a:pPr>
              <a:buFont typeface="Georgia" pitchFamily="18" charset="0"/>
              <a:buNone/>
            </a:pPr>
            <a:endParaRPr lang="ru-RU" sz="2400" dirty="0" smtClean="0"/>
          </a:p>
          <a:p>
            <a:pPr>
              <a:lnSpc>
                <a:spcPct val="150000"/>
              </a:lnSpc>
              <a:buFont typeface="Georgia" pitchFamily="18" charset="0"/>
              <a:buNone/>
            </a:pPr>
            <a:r>
              <a:rPr lang="ru-RU" sz="2400" dirty="0" smtClean="0"/>
              <a:t> </a:t>
            </a:r>
            <a:r>
              <a:rPr lang="ru-RU" sz="2400" dirty="0" smtClean="0">
                <a:latin typeface="Arial" charset="0"/>
              </a:rPr>
              <a:t>    </a:t>
            </a:r>
            <a:r>
              <a:rPr lang="ru-RU" sz="2400" dirty="0" smtClean="0"/>
              <a:t>Оларнынъ  чокъусы бу экимлер ве эмширелер , ашчылар,алякъаджылар, разведкаджылар  олгъанлар. </a:t>
            </a:r>
            <a:endParaRPr lang="ru-RU" dirty="0" smtClean="0"/>
          </a:p>
        </p:txBody>
      </p:sp>
      <p:pic>
        <p:nvPicPr>
          <p:cNvPr id="19459" name="Picture 2" descr="&amp;Gcy;&amp;ocy;&amp;scy;&amp;ucy;&amp;dcy;&amp;acy;&amp;rcy;&amp;scy;&amp;tcy;&amp;vcy;&amp;iecy;&amp;ncy;&amp;ncy;&amp;ycy;&amp;iecy; &amp;acy;&amp;rcy;&amp;khcy;&amp;icy;&amp;vcy;&amp;ycy; &amp;Rcy;&amp;Fcy;, &amp;khcy;&amp;rcy;&amp;acy;&amp;ncy;&amp;yacy;&amp;shchcy;&amp;icy;&amp;iecy; &amp;fcy;&amp;ocy;&amp;tcy;&amp;ocy;&amp;dcy;&amp;ocy;&amp;kcy;&amp;ucy;&amp;mcy;&amp;iecy;&amp;ncy;&amp;tcy;&amp;ycy; &amp;ocy; &amp;Vcy;&amp;iecy;&amp;lcy;&amp;icy;&amp;kcy;&amp;ocy;&amp;jcy; &amp;Ocy;&amp;tcy;&amp;iecy;&amp;chcy;&amp;iecy;&amp;scy;&amp;tcy;&amp;vcy;&amp;iecy;&amp;ncy;&amp;ncy;&amp;ocy;&amp;jcy; &amp;vcy;&amp;ocy;&amp;jcy;&amp;ncy;&amp;iecy; 1941-1945 &amp;gcy;&amp;gcy;. &amp;Scy;&amp;acy;&amp;jcy;&amp;tcy; &quot;&amp;Pcy;&amp;ocy;&amp;bcy;&amp;iecy;&amp;dcy;&amp;acy;. . 1941-1945&quot;."/>
          <p:cNvPicPr>
            <a:picLocks noChangeAspect="1" noChangeArrowheads="1"/>
          </p:cNvPicPr>
          <p:nvPr/>
        </p:nvPicPr>
        <p:blipFill>
          <a:blip r:embed="rId2" cstate="print"/>
          <a:srcRect/>
          <a:stretch>
            <a:fillRect/>
          </a:stretch>
        </p:blipFill>
        <p:spPr bwMode="auto">
          <a:xfrm>
            <a:off x="250825" y="549275"/>
            <a:ext cx="4537075" cy="54006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875" y="188913"/>
            <a:ext cx="6511925" cy="287337"/>
          </a:xfrm>
        </p:spPr>
        <p:txBody>
          <a:bodyPr/>
          <a:lstStyle/>
          <a:p>
            <a:pPr marL="320040" indent="-320040" fontAlgn="auto">
              <a:spcAft>
                <a:spcPts val="0"/>
              </a:spcAft>
              <a:buClr>
                <a:schemeClr val="accent6">
                  <a:lumMod val="75000"/>
                </a:schemeClr>
              </a:buClr>
              <a:buFont typeface="Georgia" pitchFamily="18" charset="0"/>
              <a:buNone/>
              <a:defRPr/>
            </a:pPr>
            <a:endParaRPr lang="ru-RU" b="0" dirty="0"/>
          </a:p>
        </p:txBody>
      </p:sp>
      <p:sp>
        <p:nvSpPr>
          <p:cNvPr id="3" name="Содержимое 2"/>
          <p:cNvSpPr>
            <a:spLocks noGrp="1"/>
          </p:cNvSpPr>
          <p:nvPr>
            <p:ph sz="quarter" idx="13"/>
          </p:nvPr>
        </p:nvSpPr>
        <p:spPr>
          <a:xfrm>
            <a:off x="4643438" y="981075"/>
            <a:ext cx="4321175" cy="5543550"/>
          </a:xfrm>
        </p:spPr>
        <p:txBody>
          <a:bodyPr>
            <a:normAutofit/>
          </a:bodyPr>
          <a:lstStyle/>
          <a:p>
            <a:pPr>
              <a:buFont typeface="Georgia" pitchFamily="18" charset="0"/>
              <a:buNone/>
            </a:pPr>
            <a:r>
              <a:rPr lang="ru-RU" sz="2000" smtClean="0"/>
              <a:t>       Дженкчи къадынларгъа багъышлап чокътан-чокъ аджайип фильмлер, эсерлер, йырлар, нагъмелер яратылды. Олардан бири-элли дёрт дженкчи къадын акъкъында нешир этильген </a:t>
            </a:r>
            <a:r>
              <a:rPr lang="ru-RU" sz="2000" smtClean="0">
                <a:solidFill>
                  <a:srgbClr val="0D79CA"/>
                </a:solidFill>
              </a:rPr>
              <a:t>«Аналар яш экенде» </a:t>
            </a:r>
            <a:r>
              <a:rPr lang="ru-RU" sz="2000" smtClean="0"/>
              <a:t>джыйынтыгъыдыр. Оларнынъ чокъусы Ватан ичюн урушларда эляк </a:t>
            </a:r>
            <a:r>
              <a:rPr lang="ru-RU" sz="2000" smtClean="0">
                <a:latin typeface="Arial" charset="0"/>
              </a:rPr>
              <a:t>о</a:t>
            </a:r>
            <a:r>
              <a:rPr lang="ru-RU" sz="2000" smtClean="0"/>
              <a:t>лдылар.</a:t>
            </a:r>
            <a:r>
              <a:rPr lang="ru-RU" sz="2000" smtClean="0">
                <a:latin typeface="Arial" charset="0"/>
              </a:rPr>
              <a:t> </a:t>
            </a:r>
            <a:r>
              <a:rPr lang="ru-RU" sz="2000" smtClean="0"/>
              <a:t>Бахтлы келеджек ичюн джанларыны фида эттилер.</a:t>
            </a:r>
            <a:r>
              <a:rPr lang="ru-RU" sz="2000" smtClean="0">
                <a:latin typeface="Arial" charset="0"/>
              </a:rPr>
              <a:t> </a:t>
            </a:r>
            <a:r>
              <a:rPr lang="ru-RU" sz="2000" smtClean="0"/>
              <a:t>Оларнынъ хатиреси миннетдар халкъынынъ анъында эбедий яшайджакътыр</a:t>
            </a:r>
            <a:r>
              <a:rPr lang="ru-RU" sz="1800" smtClean="0"/>
              <a:t>.</a:t>
            </a:r>
          </a:p>
        </p:txBody>
      </p:sp>
      <p:pic>
        <p:nvPicPr>
          <p:cNvPr id="20483" name="Picture 2" descr="&amp;kcy;&amp;ncy;&amp;icy;&amp;gcy;&amp;icy;, &amp;bcy;&amp;icy;&amp;bcy;&amp;lcy;&amp;icy;&amp;ocy;&amp;tcy;&amp;iecy;&amp;kcy;&amp;acy;, &amp;pcy;&amp;ocy;&amp;lcy;&amp;kcy;&amp;icy;, &amp;scy;&amp;tcy;&amp;ucy;&amp;lcy;, &amp;fcy;&amp;ocy;&amp;tcy;&amp;ocy;, &amp;ocy;&amp;bcy;&amp;ocy;&amp;icy;, &amp;kcy;&amp;acy;&amp;rcy;&amp;tcy;&amp;icy;&amp;ncy;&amp;kcy;&amp;acy; #12434392 - a-matata.ru"/>
          <p:cNvPicPr>
            <a:picLocks noChangeAspect="1" noChangeArrowheads="1"/>
          </p:cNvPicPr>
          <p:nvPr/>
        </p:nvPicPr>
        <p:blipFill>
          <a:blip r:embed="rId2" cstate="print"/>
          <a:srcRect/>
          <a:stretch>
            <a:fillRect/>
          </a:stretch>
        </p:blipFill>
        <p:spPr bwMode="auto">
          <a:xfrm>
            <a:off x="250825" y="908050"/>
            <a:ext cx="4465638" cy="47529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Содержимое 2"/>
          <p:cNvSpPr>
            <a:spLocks noGrp="1"/>
          </p:cNvSpPr>
          <p:nvPr>
            <p:ph sz="quarter" idx="13"/>
          </p:nvPr>
        </p:nvSpPr>
        <p:spPr>
          <a:xfrm>
            <a:off x="467545" y="548681"/>
            <a:ext cx="8280920" cy="5760640"/>
          </a:xfrm>
        </p:spPr>
        <p:txBody>
          <a:bodyPr/>
          <a:lstStyle/>
          <a:p>
            <a:pPr>
              <a:buNone/>
            </a:pPr>
            <a:r>
              <a:rPr lang="ru-RU" sz="2800" dirty="0" smtClean="0"/>
              <a:t>      Къадынлар бу дженкте джебэде эмширелер, топчулар, разведкаджылар, учуджылар,топчулар, танкистлер, ашчылар ве айдавджылар олдылар.Олар  гизли тешкилятларда ве партизан отрядларында фааль иштирак эттилер.</a:t>
            </a:r>
          </a:p>
        </p:txBody>
      </p:sp>
      <p:pic>
        <p:nvPicPr>
          <p:cNvPr id="27650" name="Picture 2" descr="&amp;ZHcy;&amp;iecy;&amp;ncy;&amp;shchcy;&amp;icy;&amp;ncy;&amp;ycy; &amp;vcy; &amp;gcy;&amp;ocy;&amp;dcy;&amp;ycy; &amp;vcy;&amp;iecy;&amp;lcy;&amp;icy;&amp;kcy;&amp;ocy;&amp;jcy; &amp;ocy;&amp;tcy;&amp;iecy;&amp;chcy;&amp;iecy;&amp;scy;&amp;tcy;&amp;vcy;&amp;iecy;&amp;ncy;&amp;ncy;&amp;ocy;&amp;jcy; &amp;vcy;&amp;ocy;&amp;jcy;&amp;ncy;&amp;ycy; &amp;pcy;&amp;rcy;&amp;iecy;&amp;zcy;&amp;iecy;&amp;ncy;&amp;tcy;&amp;acy;&amp;tscy;&amp;icy;&amp;yacy;"/>
          <p:cNvPicPr>
            <a:picLocks noChangeAspect="1" noChangeArrowheads="1"/>
          </p:cNvPicPr>
          <p:nvPr/>
        </p:nvPicPr>
        <p:blipFill>
          <a:blip r:embed="rId2" cstate="print"/>
          <a:srcRect/>
          <a:stretch>
            <a:fillRect/>
          </a:stretch>
        </p:blipFill>
        <p:spPr bwMode="auto">
          <a:xfrm>
            <a:off x="395536" y="3964447"/>
            <a:ext cx="2775893" cy="2128849"/>
          </a:xfrm>
          <a:prstGeom prst="rect">
            <a:avLst/>
          </a:prstGeom>
          <a:noFill/>
        </p:spPr>
      </p:pic>
      <p:pic>
        <p:nvPicPr>
          <p:cNvPr id="27652" name="Picture 4" descr="&amp;Vcy;&amp;iecy;&amp;lcy;&amp;icy;&amp;kcy;&amp;acy;&amp;yacy; &amp;Ocy;&amp;tcy;&amp;iecy;&amp;chcy;&amp;iecy;&amp;scy;&amp;tcy;&amp;vcy;&amp;iecy;&amp;ncy;&amp;ncy;&amp;acy;&amp;yacy; &amp;vcy;&amp;ocy;&amp;jcy;&amp;ncy;&amp;acy; (1941-1945) - &amp;fcy;&amp;ocy;&amp;tcy;&amp;ocy;&amp;khcy;&amp;rcy;&amp;ocy;&amp;ncy;&amp;icy;&amp;kcy;&amp;acy;"/>
          <p:cNvPicPr>
            <a:picLocks noChangeAspect="1" noChangeArrowheads="1"/>
          </p:cNvPicPr>
          <p:nvPr/>
        </p:nvPicPr>
        <p:blipFill>
          <a:blip r:embed="rId3" cstate="print"/>
          <a:srcRect/>
          <a:stretch>
            <a:fillRect/>
          </a:stretch>
        </p:blipFill>
        <p:spPr bwMode="auto">
          <a:xfrm>
            <a:off x="6156176" y="4365104"/>
            <a:ext cx="2736304" cy="2232248"/>
          </a:xfrm>
          <a:prstGeom prst="rect">
            <a:avLst/>
          </a:prstGeom>
          <a:noFill/>
        </p:spPr>
      </p:pic>
      <p:pic>
        <p:nvPicPr>
          <p:cNvPr id="27654" name="Picture 6" descr="Wall VK"/>
          <p:cNvPicPr>
            <a:picLocks noChangeAspect="1" noChangeArrowheads="1"/>
          </p:cNvPicPr>
          <p:nvPr/>
        </p:nvPicPr>
        <p:blipFill>
          <a:blip r:embed="rId4" cstate="print"/>
          <a:srcRect/>
          <a:stretch>
            <a:fillRect/>
          </a:stretch>
        </p:blipFill>
        <p:spPr bwMode="auto">
          <a:xfrm>
            <a:off x="3851920" y="3573016"/>
            <a:ext cx="1816646" cy="229551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ъект 2"/>
          <p:cNvSpPr>
            <a:spLocks noGrp="1"/>
          </p:cNvSpPr>
          <p:nvPr>
            <p:ph sz="quarter" idx="13"/>
          </p:nvPr>
        </p:nvSpPr>
        <p:spPr>
          <a:xfrm>
            <a:off x="684213" y="2349500"/>
            <a:ext cx="8208962" cy="3816350"/>
          </a:xfrm>
        </p:spPr>
        <p:txBody>
          <a:bodyPr/>
          <a:lstStyle/>
          <a:p>
            <a:pPr>
              <a:lnSpc>
                <a:spcPct val="150000"/>
              </a:lnSpc>
              <a:buFont typeface="Georgia" pitchFamily="18" charset="0"/>
              <a:buNone/>
            </a:pPr>
            <a:r>
              <a:rPr lang="ru-RU" smtClean="0"/>
              <a:t>         Не къадар вакъыт кечмесин,не къадар даа чокъ янъы китаплар бу агъыр ве къоркъунчлы 1941-1945 сенелери акъкъында язылмасын, олар эр даим юрегимизде къоркъу,раатсызлыкъ,гъам-къасевет ве онен бирликте гъурур дуйгъуларыны  сездиртер.</a:t>
            </a:r>
          </a:p>
        </p:txBody>
      </p:sp>
      <p:pic>
        <p:nvPicPr>
          <p:cNvPr id="2" name="Заголовок 1"/>
          <p:cNvPicPr>
            <a:picLocks noGrp="1" noChangeArrowheads="1"/>
          </p:cNvPicPr>
          <p:nvPr>
            <p:ph type="title" idx="4294967295"/>
          </p:nvPr>
        </p:nvPicPr>
        <p:blipFill>
          <a:blip r:embed="rId2" cstate="print"/>
          <a:srcRect/>
          <a:stretch>
            <a:fillRect/>
          </a:stretch>
        </p:blipFill>
        <p:spPr bwMode="auto">
          <a:xfrm>
            <a:off x="3381375" y="549275"/>
            <a:ext cx="3335338" cy="792163"/>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4356100" y="908050"/>
            <a:ext cx="4176713" cy="5257800"/>
          </a:xfrm>
        </p:spPr>
        <p:txBody>
          <a:bodyPr rtlCol="0">
            <a:normAutofit fontScale="77500" lnSpcReduction="20000"/>
          </a:bodyPr>
          <a:lstStyle/>
          <a:p>
            <a:pPr indent="-182880" fontAlgn="auto">
              <a:lnSpc>
                <a:spcPct val="170000"/>
              </a:lnSpc>
              <a:buClr>
                <a:schemeClr val="accent6">
                  <a:lumMod val="75000"/>
                </a:schemeClr>
              </a:buClr>
              <a:buFont typeface="Georgia" pitchFamily="18" charset="0"/>
              <a:buNone/>
              <a:defRPr/>
            </a:pPr>
            <a:r>
              <a:rPr lang="ru-RU" dirty="0" smtClean="0">
                <a:solidFill>
                  <a:schemeClr val="tx1">
                    <a:lumMod val="75000"/>
                    <a:lumOff val="25000"/>
                  </a:schemeClr>
                </a:solidFill>
              </a:rPr>
              <a:t>        </a:t>
            </a:r>
            <a:r>
              <a:rPr lang="ru-RU" b="1" dirty="0" smtClean="0">
                <a:solidFill>
                  <a:schemeClr val="tx1">
                    <a:lumMod val="75000"/>
                    <a:lumOff val="25000"/>
                  </a:schemeClr>
                </a:solidFill>
              </a:rPr>
              <a:t>1 сентябрь  2014 сенеси  </a:t>
            </a:r>
            <a:r>
              <a:rPr lang="ru-RU" dirty="0" smtClean="0">
                <a:solidFill>
                  <a:schemeClr val="tx1">
                    <a:lumMod val="75000"/>
                    <a:lumOff val="25000"/>
                  </a:schemeClr>
                </a:solidFill>
              </a:rPr>
              <a:t>Россиянынъ Президенти В.В. Путин Къырым сакинлери чокъ йыллар беклеген ферманны  имзалады.      Улу Ватан дженки йыллары душмангъа къаршы косьтерген къараманлыгъы, джесюрлиги,  батырлыгъы ичюн ,къырымтатар къызына ве арбий разведкаджы    </a:t>
            </a:r>
            <a:r>
              <a:rPr lang="ru-RU" b="1" dirty="0" smtClean="0">
                <a:solidFill>
                  <a:schemeClr val="tx1">
                    <a:lumMod val="75000"/>
                    <a:lumOff val="25000"/>
                  </a:schemeClr>
                </a:solidFill>
              </a:rPr>
              <a:t>Алиме Абденнановагъа           </a:t>
            </a:r>
            <a:r>
              <a:rPr lang="ru-RU" dirty="0" smtClean="0">
                <a:solidFill>
                  <a:schemeClr val="tx1">
                    <a:lumMod val="75000"/>
                    <a:lumOff val="25000"/>
                  </a:schemeClr>
                </a:solidFill>
              </a:rPr>
              <a:t>Россиянынъ Къараманы унваны берильди. </a:t>
            </a:r>
            <a:endParaRPr lang="ru-RU" dirty="0">
              <a:solidFill>
                <a:schemeClr val="tx1">
                  <a:lumMod val="75000"/>
                  <a:lumOff val="25000"/>
                </a:schemeClr>
              </a:solidFill>
            </a:endParaRPr>
          </a:p>
        </p:txBody>
      </p:sp>
      <p:pic>
        <p:nvPicPr>
          <p:cNvPr id="30723" name="Picture 2" descr="http://s5.stc.all.kpcdn.net/f/4/image/21/60/866021.jpg"/>
          <p:cNvPicPr>
            <a:picLocks noChangeAspect="1" noChangeArrowheads="1"/>
          </p:cNvPicPr>
          <p:nvPr/>
        </p:nvPicPr>
        <p:blipFill>
          <a:blip r:embed="rId2" cstate="print"/>
          <a:srcRect/>
          <a:stretch>
            <a:fillRect/>
          </a:stretch>
        </p:blipFill>
        <p:spPr bwMode="auto">
          <a:xfrm>
            <a:off x="323850" y="692150"/>
            <a:ext cx="3743325" cy="5473700"/>
          </a:xfrm>
          <a:prstGeom prst="rect">
            <a:avLst/>
          </a:prstGeom>
          <a:noFill/>
          <a:ln w="9525">
            <a:noFill/>
            <a:miter lim="800000"/>
            <a:headEnd/>
            <a:tailEnd/>
          </a:ln>
        </p:spPr>
      </p:pic>
      <p:pic>
        <p:nvPicPr>
          <p:cNvPr id="2" name="Заголовок 1"/>
          <p:cNvPicPr>
            <a:picLocks noGrp="1" noChangeArrowheads="1"/>
          </p:cNvPicPr>
          <p:nvPr>
            <p:ph type="title" idx="4294967295"/>
          </p:nvPr>
        </p:nvPicPr>
        <p:blipFill>
          <a:blip r:embed="rId3" cstate="print"/>
          <a:srcRect/>
          <a:stretch>
            <a:fillRect/>
          </a:stretch>
        </p:blipFill>
        <p:spPr bwMode="auto">
          <a:xfrm>
            <a:off x="4140200" y="260350"/>
            <a:ext cx="1817688" cy="431800"/>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1" y="404664"/>
            <a:ext cx="7694240" cy="1080120"/>
          </a:xfrm>
        </p:spPr>
        <p:txBody>
          <a:bodyPr/>
          <a:lstStyle/>
          <a:p>
            <a:pPr marL="320040" indent="-320040" algn="ctr" fontAlgn="auto">
              <a:spcAft>
                <a:spcPts val="0"/>
              </a:spcAft>
              <a:buClr>
                <a:schemeClr val="accent6">
                  <a:lumMod val="75000"/>
                </a:schemeClr>
              </a:buClr>
              <a:buFont typeface="Georgia" pitchFamily="18" charset="0"/>
              <a:buNone/>
              <a:defRPr/>
            </a:pPr>
            <a:r>
              <a:rPr lang="ru-RU" dirty="0" smtClean="0">
                <a:solidFill>
                  <a:schemeClr val="bg2">
                    <a:lumMod val="50000"/>
                  </a:schemeClr>
                </a:solidFill>
              </a:rPr>
              <a:t>АЛИМЕ АБДЕННАНОВА</a:t>
            </a:r>
            <a:r>
              <a:rPr lang="ru-RU" dirty="0" smtClean="0"/>
              <a:t/>
            </a:r>
            <a:br>
              <a:rPr lang="ru-RU" dirty="0" smtClean="0"/>
            </a:br>
            <a:endParaRPr lang="ru-RU" dirty="0"/>
          </a:p>
        </p:txBody>
      </p:sp>
      <p:sp>
        <p:nvSpPr>
          <p:cNvPr id="32770" name="Содержимое 2"/>
          <p:cNvSpPr>
            <a:spLocks noGrp="1"/>
          </p:cNvSpPr>
          <p:nvPr>
            <p:ph sz="quarter" idx="13"/>
          </p:nvPr>
        </p:nvSpPr>
        <p:spPr>
          <a:xfrm>
            <a:off x="4211638" y="1916113"/>
            <a:ext cx="4321175" cy="4465637"/>
          </a:xfrm>
        </p:spPr>
        <p:txBody>
          <a:bodyPr/>
          <a:lstStyle/>
          <a:p>
            <a:pPr>
              <a:lnSpc>
                <a:spcPct val="150000"/>
              </a:lnSpc>
              <a:buFont typeface="Georgia" pitchFamily="18" charset="0"/>
              <a:buNone/>
            </a:pPr>
            <a:r>
              <a:rPr lang="ru-RU" smtClean="0"/>
              <a:t>Тамам шу йылы бизим белли разведкаджымыз акъкъында  «Алиме Къырым эфсанеси»</a:t>
            </a:r>
          </a:p>
        </p:txBody>
      </p:sp>
      <p:pic>
        <p:nvPicPr>
          <p:cNvPr id="32771" name="Picture 2" descr="http://s4.stc.all.kpcdn.net/f/4/image/23/60/866023.jpg"/>
          <p:cNvPicPr>
            <a:picLocks noChangeAspect="1" noChangeArrowheads="1"/>
          </p:cNvPicPr>
          <p:nvPr/>
        </p:nvPicPr>
        <p:blipFill>
          <a:blip r:embed="rId2" cstate="print"/>
          <a:srcRect/>
          <a:stretch>
            <a:fillRect/>
          </a:stretch>
        </p:blipFill>
        <p:spPr bwMode="auto">
          <a:xfrm>
            <a:off x="250825" y="1341438"/>
            <a:ext cx="3529013" cy="470376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7694240" cy="720080"/>
          </a:xfrm>
        </p:spPr>
        <p:txBody>
          <a:bodyPr/>
          <a:lstStyle/>
          <a:p>
            <a:pPr marL="320040" indent="-320040" fontAlgn="auto">
              <a:spcAft>
                <a:spcPts val="0"/>
              </a:spcAft>
              <a:buClr>
                <a:schemeClr val="accent6">
                  <a:lumMod val="75000"/>
                </a:schemeClr>
              </a:buClr>
              <a:buFont typeface="Georgia" pitchFamily="18" charset="0"/>
              <a:buNone/>
              <a:defRPr/>
            </a:pPr>
            <a:r>
              <a:rPr lang="ru-RU" sz="2000" b="0" dirty="0" smtClean="0"/>
              <a:t>    Алименинъ адыны бугунь сокъакълар,мейданлар ташый</a:t>
            </a:r>
            <a:r>
              <a:rPr lang="ru-RU" sz="2000" dirty="0" smtClean="0"/>
              <a:t>.</a:t>
            </a:r>
            <a:endParaRPr lang="ru-RU" sz="2000" dirty="0"/>
          </a:p>
        </p:txBody>
      </p:sp>
      <p:sp>
        <p:nvSpPr>
          <p:cNvPr id="31746" name="Содержимое 2"/>
          <p:cNvSpPr>
            <a:spLocks noGrp="1"/>
          </p:cNvSpPr>
          <p:nvPr>
            <p:ph sz="quarter" idx="13"/>
          </p:nvPr>
        </p:nvSpPr>
        <p:spPr>
          <a:xfrm>
            <a:off x="827088" y="981075"/>
            <a:ext cx="6716712" cy="5184775"/>
          </a:xfrm>
        </p:spPr>
        <p:txBody>
          <a:bodyPr/>
          <a:lstStyle/>
          <a:p>
            <a:endParaRPr lang="uk-UA" smtClean="0"/>
          </a:p>
        </p:txBody>
      </p:sp>
      <p:pic>
        <p:nvPicPr>
          <p:cNvPr id="31747" name="Picture 4" descr="http://s5.stc.all.kpcdn.net/f/4/image/20/60/866020.jpg"/>
          <p:cNvPicPr>
            <a:picLocks noChangeAspect="1" noChangeArrowheads="1"/>
          </p:cNvPicPr>
          <p:nvPr/>
        </p:nvPicPr>
        <p:blipFill>
          <a:blip r:embed="rId2" cstate="print"/>
          <a:srcRect/>
          <a:stretch>
            <a:fillRect/>
          </a:stretch>
        </p:blipFill>
        <p:spPr bwMode="auto">
          <a:xfrm>
            <a:off x="1763713" y="1196975"/>
            <a:ext cx="5545137" cy="48958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148065" y="1557338"/>
            <a:ext cx="3887986" cy="4175918"/>
          </a:xfrm>
        </p:spPr>
        <p:txBody>
          <a:bodyPr>
            <a:noAutofit/>
          </a:bodyPr>
          <a:lstStyle/>
          <a:p>
            <a:pPr>
              <a:lnSpc>
                <a:spcPct val="80000"/>
              </a:lnSpc>
              <a:buFont typeface="Georgia" pitchFamily="18" charset="0"/>
              <a:buNone/>
            </a:pPr>
            <a:r>
              <a:rPr lang="ru-RU" sz="1400" dirty="0" smtClean="0"/>
              <a:t>  </a:t>
            </a:r>
          </a:p>
          <a:p>
            <a:pPr>
              <a:lnSpc>
                <a:spcPct val="150000"/>
              </a:lnSpc>
              <a:buFont typeface="Georgia" pitchFamily="18" charset="0"/>
              <a:buNone/>
            </a:pPr>
            <a:r>
              <a:rPr lang="ru-RU" sz="1600" dirty="0" smtClean="0"/>
              <a:t> </a:t>
            </a:r>
            <a:r>
              <a:rPr lang="ru-RU" sz="1800" dirty="0" smtClean="0">
                <a:latin typeface="Times New Roman" pitchFamily="18" charset="0"/>
              </a:rPr>
              <a:t>Бешигинде джандан азиз</a:t>
            </a:r>
          </a:p>
          <a:p>
            <a:pPr>
              <a:lnSpc>
                <a:spcPct val="150000"/>
              </a:lnSpc>
              <a:buFont typeface="Georgia" pitchFamily="18" charset="0"/>
              <a:buNone/>
            </a:pPr>
            <a:r>
              <a:rPr lang="ru-RU" sz="1800" dirty="0" smtClean="0">
                <a:latin typeface="Times New Roman" pitchFamily="18" charset="0"/>
              </a:rPr>
              <a:t>                 эвлятлары къалгъанда</a:t>
            </a:r>
          </a:p>
          <a:p>
            <a:pPr>
              <a:lnSpc>
                <a:spcPct val="150000"/>
              </a:lnSpc>
              <a:buFont typeface="Georgia" pitchFamily="18" charset="0"/>
              <a:buNone/>
            </a:pPr>
            <a:r>
              <a:rPr lang="ru-RU" sz="1800" dirty="0" smtClean="0">
                <a:latin typeface="Times New Roman" pitchFamily="18" charset="0"/>
              </a:rPr>
              <a:t>   Сессиз агълап,чантасыны                                                                          омузына алгъанда</a:t>
            </a:r>
          </a:p>
          <a:p>
            <a:pPr>
              <a:lnSpc>
                <a:spcPct val="150000"/>
              </a:lnSpc>
              <a:buFont typeface="Georgia" pitchFamily="18" charset="0"/>
              <a:buNone/>
            </a:pPr>
            <a:r>
              <a:rPr lang="ru-RU" sz="1800" dirty="0" smtClean="0">
                <a:latin typeface="Times New Roman" pitchFamily="18" charset="0"/>
              </a:rPr>
              <a:t>  Джебэлерде асретликтен </a:t>
            </a:r>
          </a:p>
          <a:p>
            <a:pPr>
              <a:lnSpc>
                <a:spcPct val="150000"/>
              </a:lnSpc>
              <a:buFont typeface="Georgia" pitchFamily="18" charset="0"/>
              <a:buNone/>
            </a:pPr>
            <a:r>
              <a:rPr lang="ru-RU" sz="1800" dirty="0" smtClean="0">
                <a:latin typeface="Times New Roman" pitchFamily="18" charset="0"/>
              </a:rPr>
              <a:t>              сабырлары биткенде,</a:t>
            </a:r>
          </a:p>
          <a:p>
            <a:pPr>
              <a:lnSpc>
                <a:spcPct val="150000"/>
              </a:lnSpc>
              <a:buFont typeface="Georgia" pitchFamily="18" charset="0"/>
              <a:buNone/>
            </a:pPr>
            <a:r>
              <a:rPr lang="ru-RU" sz="1800" dirty="0" smtClean="0">
                <a:latin typeface="Times New Roman" pitchFamily="18" charset="0"/>
              </a:rPr>
              <a:t>Бунъа насыл даяндылар</a:t>
            </a:r>
          </a:p>
          <a:p>
            <a:pPr>
              <a:lnSpc>
                <a:spcPct val="150000"/>
              </a:lnSpc>
              <a:buFont typeface="Georgia" pitchFamily="18" charset="0"/>
              <a:buNone/>
            </a:pPr>
            <a:r>
              <a:rPr lang="ru-RU" sz="1800" dirty="0" smtClean="0">
                <a:latin typeface="Times New Roman" pitchFamily="18" charset="0"/>
              </a:rPr>
              <a:t>                 Аналар яш экенде</a:t>
            </a:r>
          </a:p>
        </p:txBody>
      </p:sp>
      <p:pic>
        <p:nvPicPr>
          <p:cNvPr id="22531" name="Picture 2" descr="&amp;Ocy; &amp;chcy;&amp;iecy;&amp;mcy; &amp;mcy;&amp;ocy;&amp;lcy;&amp;chcy;&amp;acy;&amp;lcy;&amp;icy; &amp;dcy;&amp;iecy;&amp;tcy;&amp;icy; &amp;Scy;&amp;tcy;&amp;acy;&amp;lcy;&amp;icy;&amp;ncy;&amp;gcy;&amp;rcy;&amp;acy;&amp;dcy;&amp;acy; - &amp;Tcy;&amp;acy;&amp;jcy;&amp;ncy;&amp;ycy; &amp;icy; &amp;Zcy;&amp;acy;&amp;gcy;&amp;acy;&amp;dcy;&amp;kcy;&amp;icy; &amp;icy;&amp;scy;&amp;tcy;&amp;ocy;&amp;rcy;&amp;icy;&amp;icy;"/>
          <p:cNvPicPr>
            <a:picLocks noChangeAspect="1" noChangeArrowheads="1"/>
          </p:cNvPicPr>
          <p:nvPr/>
        </p:nvPicPr>
        <p:blipFill>
          <a:blip r:embed="rId2" cstate="print"/>
          <a:srcRect t="7143" r="4413" b="7143"/>
          <a:stretch>
            <a:fillRect/>
          </a:stretch>
        </p:blipFill>
        <p:spPr bwMode="auto">
          <a:xfrm>
            <a:off x="395289" y="1412875"/>
            <a:ext cx="4464744" cy="4537075"/>
          </a:xfrm>
          <a:prstGeom prst="rect">
            <a:avLst/>
          </a:prstGeom>
          <a:noFill/>
          <a:ln w="9525">
            <a:noFill/>
            <a:miter lim="800000"/>
            <a:headEnd/>
            <a:tailEnd/>
          </a:ln>
        </p:spPr>
      </p:pic>
      <p:pic>
        <p:nvPicPr>
          <p:cNvPr id="2" name="Заголовок 1"/>
          <p:cNvPicPr>
            <a:picLocks noGrp="1" noChangeArrowheads="1"/>
          </p:cNvPicPr>
          <p:nvPr>
            <p:ph type="title" idx="4294967295"/>
          </p:nvPr>
        </p:nvPicPr>
        <p:blipFill>
          <a:blip r:embed="rId3" cstate="print"/>
          <a:srcRect/>
          <a:stretch>
            <a:fillRect/>
          </a:stretch>
        </p:blipFill>
        <p:spPr bwMode="auto">
          <a:xfrm>
            <a:off x="1043609" y="404665"/>
            <a:ext cx="6984776" cy="936104"/>
          </a:xfr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Содержимое 2"/>
          <p:cNvSpPr>
            <a:spLocks noGrp="1"/>
          </p:cNvSpPr>
          <p:nvPr>
            <p:ph sz="quarter" idx="13"/>
          </p:nvPr>
        </p:nvSpPr>
        <p:spPr>
          <a:xfrm>
            <a:off x="467544" y="731838"/>
            <a:ext cx="8208912" cy="4857402"/>
          </a:xfrm>
        </p:spPr>
        <p:txBody>
          <a:bodyPr/>
          <a:lstStyle/>
          <a:p>
            <a:pPr>
              <a:buFont typeface="Georgia" pitchFamily="18" charset="0"/>
              <a:buNone/>
            </a:pPr>
            <a:r>
              <a:rPr lang="ru-RU" dirty="0" smtClean="0"/>
              <a:t>ГУЛЬЗАДЕ СОФУ –                                 Айше Тархан</a:t>
            </a:r>
          </a:p>
          <a:p>
            <a:pPr>
              <a:buFont typeface="Georgia" pitchFamily="18" charset="0"/>
              <a:buNone/>
            </a:pPr>
            <a:r>
              <a:rPr lang="ru-RU" dirty="0" smtClean="0"/>
              <a:t> эки баланынъ анасы.</a:t>
            </a:r>
          </a:p>
        </p:txBody>
      </p:sp>
      <p:pic>
        <p:nvPicPr>
          <p:cNvPr id="36867" name="Picture 1" descr="F:\УЧАСТНИКИ ВОВ\гульзаде софу.jpg"/>
          <p:cNvPicPr>
            <a:picLocks noChangeAspect="1" noChangeArrowheads="1"/>
          </p:cNvPicPr>
          <p:nvPr/>
        </p:nvPicPr>
        <p:blipFill>
          <a:blip r:embed="rId2" cstate="print"/>
          <a:srcRect/>
          <a:stretch>
            <a:fillRect/>
          </a:stretch>
        </p:blipFill>
        <p:spPr bwMode="auto">
          <a:xfrm>
            <a:off x="539750" y="1916832"/>
            <a:ext cx="2808114" cy="3888432"/>
          </a:xfrm>
          <a:prstGeom prst="rect">
            <a:avLst/>
          </a:prstGeom>
          <a:noFill/>
          <a:ln w="9525">
            <a:noFill/>
            <a:miter lim="800000"/>
            <a:headEnd/>
            <a:tailEnd/>
          </a:ln>
        </p:spPr>
      </p:pic>
      <p:pic>
        <p:nvPicPr>
          <p:cNvPr id="5" name="Picture 1" descr="F:\УЧАСТНИКИ ВОВ\айше тархан.jpg"/>
          <p:cNvPicPr>
            <a:picLocks noChangeAspect="1" noChangeArrowheads="1"/>
          </p:cNvPicPr>
          <p:nvPr/>
        </p:nvPicPr>
        <p:blipFill>
          <a:blip r:embed="rId3" cstate="print"/>
          <a:srcRect/>
          <a:stretch>
            <a:fillRect/>
          </a:stretch>
        </p:blipFill>
        <p:spPr bwMode="auto">
          <a:xfrm>
            <a:off x="5148064" y="1916832"/>
            <a:ext cx="2880320" cy="38766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08913" cy="1440160"/>
          </a:xfrm>
        </p:spPr>
        <p:txBody>
          <a:bodyPr/>
          <a:lstStyle/>
          <a:p>
            <a:pPr marL="320040" indent="-320040" algn="l" fontAlgn="auto">
              <a:spcAft>
                <a:spcPts val="0"/>
              </a:spcAft>
              <a:buClr>
                <a:schemeClr val="accent6">
                  <a:lumMod val="75000"/>
                </a:schemeClr>
              </a:buClr>
              <a:buFont typeface="Georgia" pitchFamily="18" charset="0"/>
              <a:buNone/>
              <a:defRPr/>
            </a:pPr>
            <a:r>
              <a:rPr lang="ru-RU" dirty="0" smtClean="0">
                <a:solidFill>
                  <a:schemeClr val="bg2">
                    <a:lumMod val="50000"/>
                  </a:schemeClr>
                </a:solidFill>
              </a:rPr>
              <a:t>Майре Ахаева</a:t>
            </a:r>
            <a:br>
              <a:rPr lang="ru-RU" dirty="0" smtClean="0">
                <a:solidFill>
                  <a:schemeClr val="bg2">
                    <a:lumMod val="50000"/>
                  </a:schemeClr>
                </a:solidFill>
              </a:rPr>
            </a:br>
            <a:r>
              <a:rPr lang="ru-RU" dirty="0" smtClean="0">
                <a:solidFill>
                  <a:schemeClr val="bg2">
                    <a:lumMod val="50000"/>
                  </a:schemeClr>
                </a:solidFill>
              </a:rPr>
              <a:t>                    Зера Аметова</a:t>
            </a:r>
            <a:endParaRPr lang="ru-RU" dirty="0">
              <a:solidFill>
                <a:schemeClr val="bg2">
                  <a:lumMod val="50000"/>
                </a:schemeClr>
              </a:solidFill>
            </a:endParaRPr>
          </a:p>
        </p:txBody>
      </p:sp>
      <p:sp>
        <p:nvSpPr>
          <p:cNvPr id="3" name="Содержимое 2"/>
          <p:cNvSpPr>
            <a:spLocks noGrp="1"/>
          </p:cNvSpPr>
          <p:nvPr>
            <p:ph sz="quarter" idx="13"/>
          </p:nvPr>
        </p:nvSpPr>
        <p:spPr>
          <a:xfrm>
            <a:off x="2987675" y="2636838"/>
            <a:ext cx="5472113" cy="3671887"/>
          </a:xfrm>
        </p:spPr>
        <p:txBody>
          <a:bodyPr rtlCol="0">
            <a:normAutofit fontScale="92500" lnSpcReduction="10000"/>
          </a:bodyPr>
          <a:lstStyle/>
          <a:p>
            <a:pPr indent="-182880" fontAlgn="auto">
              <a:buClr>
                <a:schemeClr val="accent6">
                  <a:lumMod val="75000"/>
                </a:schemeClr>
              </a:buClr>
              <a:buFont typeface="Georgia" pitchFamily="18" charset="0"/>
              <a:buNone/>
              <a:defRPr/>
            </a:pPr>
            <a:r>
              <a:rPr lang="ru-RU" sz="2400" dirty="0" smtClean="0">
                <a:solidFill>
                  <a:schemeClr val="tx1">
                    <a:lumMod val="75000"/>
                    <a:lumOff val="25000"/>
                  </a:schemeClr>
                </a:solidFill>
              </a:rPr>
              <a:t>          Майре Ахаева ве  Зера Аметованы Германиягъа ишке алып кеттилер. Оларны  арбий эсирлер киби махсус лагерьлерде тута эдилер. Бу эки къадын бир къач аркъадашларынен берабер андан къачып олдылар. Нетиджеде Югославия партизанларына келип тюштилер. 9 Майыс-Гъалебе кунюни  бу къызлар Белгородта къаршыладылар. </a:t>
            </a:r>
          </a:p>
          <a:p>
            <a:pPr indent="-182880" fontAlgn="auto">
              <a:buClr>
                <a:schemeClr val="accent6">
                  <a:lumMod val="75000"/>
                </a:schemeClr>
              </a:buClr>
              <a:buFont typeface="Georgia" pitchFamily="18" charset="0"/>
              <a:buNone/>
              <a:defRPr/>
            </a:pPr>
            <a:endParaRPr lang="ru-RU" sz="2400" dirty="0">
              <a:solidFill>
                <a:schemeClr val="tx1">
                  <a:lumMod val="75000"/>
                  <a:lumOff val="25000"/>
                </a:schemeClr>
              </a:solidFill>
            </a:endParaRPr>
          </a:p>
        </p:txBody>
      </p:sp>
      <p:pic>
        <p:nvPicPr>
          <p:cNvPr id="37891" name="Picture 1" descr="F:\УЧАСТНИКИ ВОВ\майре ахаева.jpg"/>
          <p:cNvPicPr>
            <a:picLocks noChangeAspect="1" noChangeArrowheads="1"/>
          </p:cNvPicPr>
          <p:nvPr/>
        </p:nvPicPr>
        <p:blipFill>
          <a:blip r:embed="rId2" cstate="print"/>
          <a:srcRect/>
          <a:stretch>
            <a:fillRect/>
          </a:stretch>
        </p:blipFill>
        <p:spPr bwMode="auto">
          <a:xfrm>
            <a:off x="395288" y="1341438"/>
            <a:ext cx="1697037" cy="2438400"/>
          </a:xfrm>
          <a:prstGeom prst="rect">
            <a:avLst/>
          </a:prstGeom>
          <a:noFill/>
          <a:ln w="9525">
            <a:noFill/>
            <a:miter lim="800000"/>
            <a:headEnd/>
            <a:tailEnd/>
          </a:ln>
        </p:spPr>
      </p:pic>
      <p:pic>
        <p:nvPicPr>
          <p:cNvPr id="37892" name="Picture 2" descr="F:\УЧАСТНИКИ ВОВ\зера аметова.jpg"/>
          <p:cNvPicPr>
            <a:picLocks noChangeAspect="1" noChangeArrowheads="1"/>
          </p:cNvPicPr>
          <p:nvPr/>
        </p:nvPicPr>
        <p:blipFill>
          <a:blip r:embed="rId3" cstate="print"/>
          <a:srcRect/>
          <a:stretch>
            <a:fillRect/>
          </a:stretch>
        </p:blipFill>
        <p:spPr bwMode="auto">
          <a:xfrm>
            <a:off x="468313" y="4005263"/>
            <a:ext cx="1603375" cy="24479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Содержимое 2"/>
          <p:cNvSpPr>
            <a:spLocks noGrp="1"/>
          </p:cNvSpPr>
          <p:nvPr>
            <p:ph sz="quarter" idx="13"/>
          </p:nvPr>
        </p:nvSpPr>
        <p:spPr>
          <a:xfrm>
            <a:off x="539750" y="548681"/>
            <a:ext cx="8135938" cy="5833070"/>
          </a:xfrm>
        </p:spPr>
        <p:txBody>
          <a:bodyPr/>
          <a:lstStyle/>
          <a:p>
            <a:pPr>
              <a:buNone/>
            </a:pPr>
            <a:r>
              <a:rPr lang="ru-RU" sz="1800" dirty="0" smtClean="0">
                <a:solidFill>
                  <a:schemeClr val="bg2">
                    <a:lumMod val="50000"/>
                  </a:schemeClr>
                </a:solidFill>
              </a:rPr>
              <a:t>        </a:t>
            </a:r>
            <a:r>
              <a:rPr lang="ru-RU" sz="1800" dirty="0" smtClean="0">
                <a:solidFill>
                  <a:schemeClr val="tx1"/>
                </a:solidFill>
              </a:rPr>
              <a:t>Пек чокъ дженкчи къырымтатар къадынлары айны бойле такъдирли олдылар.Оларнынъ чокъусы бугуньгедже озь балалары,ана-бабалары,сойларынынъ такъдири акъкъында бир шей бильмейлер,мезарлыкълары не ерде олгъанларындан хаберлери ёкъ. Аля даа корюшмек арзусынен яшайлар.</a:t>
            </a:r>
          </a:p>
          <a:p>
            <a:pPr algn="ctr">
              <a:buFont typeface="Georgia" pitchFamily="18" charset="0"/>
              <a:buNone/>
            </a:pPr>
            <a:r>
              <a:rPr lang="ru-RU" sz="1600" dirty="0" smtClean="0">
                <a:solidFill>
                  <a:srgbClr val="FF0000"/>
                </a:solidFill>
              </a:rPr>
              <a:t>«Ана юреги»     Рефат Чайлакъ</a:t>
            </a:r>
          </a:p>
          <a:p>
            <a:pPr>
              <a:buFont typeface="Georgia" pitchFamily="18" charset="0"/>
              <a:buNone/>
            </a:pPr>
            <a:r>
              <a:rPr lang="ru-RU" sz="1600" dirty="0" smtClean="0">
                <a:solidFill>
                  <a:schemeClr val="bg2">
                    <a:lumMod val="50000"/>
                  </a:schemeClr>
                </a:solidFill>
              </a:rPr>
              <a:t>Къавесиз,бош фильджан элинде,</a:t>
            </a:r>
          </a:p>
          <a:p>
            <a:pPr>
              <a:buFont typeface="Georgia" pitchFamily="18" charset="0"/>
              <a:buNone/>
            </a:pPr>
            <a:r>
              <a:rPr lang="ru-RU" sz="1600" dirty="0" smtClean="0">
                <a:solidFill>
                  <a:schemeClr val="bg2">
                    <a:lumMod val="50000"/>
                  </a:schemeClr>
                </a:solidFill>
              </a:rPr>
              <a:t>Миндерчик устюнде къартана</a:t>
            </a:r>
          </a:p>
          <a:p>
            <a:pPr>
              <a:buFont typeface="Georgia" pitchFamily="18" charset="0"/>
              <a:buNone/>
            </a:pPr>
            <a:r>
              <a:rPr lang="ru-RU" sz="1600" dirty="0" smtClean="0">
                <a:solidFill>
                  <a:schemeClr val="bg2">
                    <a:lumMod val="50000"/>
                  </a:schemeClr>
                </a:solidFill>
              </a:rPr>
              <a:t>Фильджаннынъ ичинде тек тельбе,</a:t>
            </a:r>
          </a:p>
          <a:p>
            <a:pPr>
              <a:buFont typeface="Georgia" pitchFamily="18" charset="0"/>
              <a:buNone/>
            </a:pPr>
            <a:r>
              <a:rPr lang="ru-RU" sz="1600" dirty="0" smtClean="0">
                <a:solidFill>
                  <a:schemeClr val="bg2">
                    <a:lumMod val="50000"/>
                  </a:schemeClr>
                </a:solidFill>
              </a:rPr>
              <a:t>Фильджаннен аналар къартая.</a:t>
            </a:r>
          </a:p>
          <a:p>
            <a:pPr>
              <a:buFont typeface="Georgia" pitchFamily="18" charset="0"/>
              <a:buNone/>
            </a:pPr>
            <a:r>
              <a:rPr lang="ru-RU" sz="1600" dirty="0" smtClean="0">
                <a:solidFill>
                  <a:schemeClr val="bg2">
                    <a:lumMod val="50000"/>
                  </a:schemeClr>
                </a:solidFill>
              </a:rPr>
              <a:t>                                        Нидже йыл о фильджан тюбюнден</a:t>
            </a:r>
          </a:p>
          <a:p>
            <a:pPr>
              <a:buFont typeface="Georgia" pitchFamily="18" charset="0"/>
              <a:buNone/>
            </a:pPr>
            <a:r>
              <a:rPr lang="ru-RU" sz="1600" dirty="0" smtClean="0">
                <a:solidFill>
                  <a:schemeClr val="bg2">
                    <a:lumMod val="50000"/>
                  </a:schemeClr>
                </a:solidFill>
              </a:rPr>
              <a:t>                                        Къыдыра огълунынъ ёлуны.</a:t>
            </a:r>
          </a:p>
          <a:p>
            <a:pPr>
              <a:buFont typeface="Georgia" pitchFamily="18" charset="0"/>
              <a:buNone/>
            </a:pPr>
            <a:r>
              <a:rPr lang="ru-RU" sz="1600" dirty="0" smtClean="0">
                <a:solidFill>
                  <a:schemeClr val="bg2">
                    <a:lumMod val="50000"/>
                  </a:schemeClr>
                </a:solidFill>
              </a:rPr>
              <a:t>                                        Нидже йыл чыкъкъаны коюнден,</a:t>
            </a:r>
          </a:p>
          <a:p>
            <a:pPr>
              <a:buFont typeface="Georgia" pitchFamily="18" charset="0"/>
              <a:buNone/>
            </a:pPr>
            <a:r>
              <a:rPr lang="ru-RU" sz="1600" dirty="0" smtClean="0">
                <a:solidFill>
                  <a:schemeClr val="bg2">
                    <a:lumMod val="50000"/>
                  </a:schemeClr>
                </a:solidFill>
              </a:rPr>
              <a:t>                                        О кене фал бакъа огълуна.</a:t>
            </a:r>
          </a:p>
          <a:p>
            <a:pPr>
              <a:buFont typeface="Georgia" pitchFamily="18" charset="0"/>
              <a:buNone/>
            </a:pPr>
            <a:r>
              <a:rPr lang="ru-RU" sz="1600" dirty="0" smtClean="0">
                <a:solidFill>
                  <a:schemeClr val="bg2">
                    <a:lumMod val="50000"/>
                  </a:schemeClr>
                </a:solidFill>
              </a:rPr>
              <a:t>Ёкъ хабер чокъ йылдан берли</a:t>
            </a:r>
          </a:p>
          <a:p>
            <a:pPr>
              <a:buFont typeface="Georgia" pitchFamily="18" charset="0"/>
              <a:buNone/>
            </a:pPr>
            <a:r>
              <a:rPr lang="ru-RU" sz="1800" dirty="0" smtClean="0">
                <a:solidFill>
                  <a:schemeClr val="bg2">
                    <a:lumMod val="50000"/>
                  </a:schemeClr>
                </a:solidFill>
              </a:rPr>
              <a:t>Яш къадын олды бир къартана.</a:t>
            </a:r>
          </a:p>
          <a:p>
            <a:pPr>
              <a:buFont typeface="Georgia" pitchFamily="18" charset="0"/>
              <a:buNone/>
            </a:pPr>
            <a:r>
              <a:rPr lang="ru-RU" sz="1800" dirty="0" smtClean="0">
                <a:solidFill>
                  <a:schemeClr val="bg2">
                    <a:lumMod val="50000"/>
                  </a:schemeClr>
                </a:solidFill>
              </a:rPr>
              <a:t>Тельбеде корюнмей Берлин,</a:t>
            </a:r>
          </a:p>
          <a:p>
            <a:pPr>
              <a:buFont typeface="Georgia" pitchFamily="18" charset="0"/>
              <a:buNone/>
            </a:pPr>
            <a:r>
              <a:rPr lang="ru-RU" sz="1800" dirty="0" smtClean="0">
                <a:solidFill>
                  <a:schemeClr val="bg2">
                    <a:lumMod val="50000"/>
                  </a:schemeClr>
                </a:solidFill>
              </a:rPr>
              <a:t>Корюнмей эвляды,о яна.</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Содержимое 2"/>
          <p:cNvSpPr>
            <a:spLocks noGrp="1"/>
          </p:cNvSpPr>
          <p:nvPr>
            <p:ph sz="quarter" idx="13"/>
          </p:nvPr>
        </p:nvSpPr>
        <p:spPr>
          <a:xfrm>
            <a:off x="250825" y="731838"/>
            <a:ext cx="8281615" cy="5217442"/>
          </a:xfrm>
        </p:spPr>
        <p:txBody>
          <a:bodyPr/>
          <a:lstStyle/>
          <a:p>
            <a:pPr>
              <a:buFont typeface="Georgia" pitchFamily="18" charset="0"/>
              <a:buNone/>
            </a:pPr>
            <a:r>
              <a:rPr lang="ru-RU" dirty="0" smtClean="0"/>
              <a:t>     НАЙЛЕ ВЕЛИЕВА                          АСИЕ АМЕТОВА</a:t>
            </a:r>
          </a:p>
          <a:p>
            <a:pPr>
              <a:buFont typeface="Georgia" pitchFamily="18" charset="0"/>
              <a:buNone/>
            </a:pPr>
            <a:r>
              <a:rPr lang="ru-RU" dirty="0" smtClean="0"/>
              <a:t> Акъяр мудафааджысы                       Кефели</a:t>
            </a:r>
          </a:p>
          <a:p>
            <a:pPr>
              <a:buFont typeface="Georgia" pitchFamily="18" charset="0"/>
              <a:buNone/>
            </a:pPr>
            <a:r>
              <a:rPr lang="ru-RU" dirty="0" smtClean="0"/>
              <a:t>   </a:t>
            </a:r>
          </a:p>
        </p:txBody>
      </p:sp>
      <p:pic>
        <p:nvPicPr>
          <p:cNvPr id="40963" name="Picture 2" descr="F:\УЧАСТНИКИ ВОВ\найле велиева.jpg"/>
          <p:cNvPicPr>
            <a:picLocks noChangeAspect="1" noChangeArrowheads="1"/>
          </p:cNvPicPr>
          <p:nvPr/>
        </p:nvPicPr>
        <p:blipFill>
          <a:blip r:embed="rId2" cstate="print"/>
          <a:srcRect/>
          <a:stretch>
            <a:fillRect/>
          </a:stretch>
        </p:blipFill>
        <p:spPr bwMode="auto">
          <a:xfrm>
            <a:off x="395288" y="1844824"/>
            <a:ext cx="2808560" cy="3671739"/>
          </a:xfrm>
          <a:prstGeom prst="rect">
            <a:avLst/>
          </a:prstGeom>
          <a:noFill/>
          <a:ln w="9525">
            <a:noFill/>
            <a:miter lim="800000"/>
            <a:headEnd/>
            <a:tailEnd/>
          </a:ln>
        </p:spPr>
      </p:pic>
      <p:pic>
        <p:nvPicPr>
          <p:cNvPr id="5" name="Picture 1" descr="F:\УЧАСТНИКИ ВОВ\асие  аметова.jpg"/>
          <p:cNvPicPr>
            <a:picLocks noChangeAspect="1" noChangeArrowheads="1"/>
          </p:cNvPicPr>
          <p:nvPr/>
        </p:nvPicPr>
        <p:blipFill>
          <a:blip r:embed="rId3" cstate="print"/>
          <a:srcRect/>
          <a:stretch>
            <a:fillRect/>
          </a:stretch>
        </p:blipFill>
        <p:spPr bwMode="auto">
          <a:xfrm>
            <a:off x="4644008" y="1844824"/>
            <a:ext cx="2592387" cy="36861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5" y="548680"/>
            <a:ext cx="7848872" cy="720080"/>
          </a:xfrm>
        </p:spPr>
        <p:txBody>
          <a:bodyPr/>
          <a:lstStyle/>
          <a:p>
            <a:pPr marL="320040" indent="-320040" algn="ctr" fontAlgn="auto">
              <a:spcAft>
                <a:spcPts val="0"/>
              </a:spcAft>
              <a:buClr>
                <a:schemeClr val="accent6">
                  <a:lumMod val="75000"/>
                </a:schemeClr>
              </a:buClr>
              <a:buFont typeface="Georgia" pitchFamily="18" charset="0"/>
              <a:buNone/>
              <a:defRPr/>
            </a:pPr>
            <a:r>
              <a:rPr lang="ru-RU" dirty="0" smtClean="0">
                <a:solidFill>
                  <a:schemeClr val="bg2">
                    <a:lumMod val="50000"/>
                  </a:schemeClr>
                </a:solidFill>
              </a:rPr>
              <a:t>СУВАДЕ  КЪУЮМДЖЫ </a:t>
            </a:r>
            <a:r>
              <a:rPr lang="ru-RU" dirty="0" smtClean="0">
                <a:solidFill>
                  <a:srgbClr val="FF0000"/>
                </a:solidFill>
              </a:rPr>
              <a:t/>
            </a:r>
            <a:br>
              <a:rPr lang="ru-RU" dirty="0" smtClean="0">
                <a:solidFill>
                  <a:srgbClr val="FF0000"/>
                </a:solidFill>
              </a:rPr>
            </a:br>
            <a:endParaRPr lang="ru-RU" dirty="0">
              <a:solidFill>
                <a:srgbClr val="FF0000"/>
              </a:solidFill>
            </a:endParaRPr>
          </a:p>
        </p:txBody>
      </p:sp>
      <p:sp>
        <p:nvSpPr>
          <p:cNvPr id="3" name="Содержимое 2"/>
          <p:cNvSpPr>
            <a:spLocks noGrp="1"/>
          </p:cNvSpPr>
          <p:nvPr>
            <p:ph sz="quarter" idx="13"/>
          </p:nvPr>
        </p:nvSpPr>
        <p:spPr>
          <a:xfrm>
            <a:off x="2843213" y="1628775"/>
            <a:ext cx="5905500" cy="4824413"/>
          </a:xfrm>
        </p:spPr>
        <p:txBody>
          <a:bodyPr rtlCol="0">
            <a:normAutofit fontScale="92500" lnSpcReduction="10000"/>
          </a:bodyPr>
          <a:lstStyle/>
          <a:p>
            <a:pPr indent="-182880" fontAlgn="auto">
              <a:buClr>
                <a:schemeClr val="accent6">
                  <a:lumMod val="75000"/>
                </a:schemeClr>
              </a:buClr>
              <a:buFont typeface="Georgia" pitchFamily="18" charset="0"/>
              <a:buNone/>
              <a:defRPr/>
            </a:pPr>
            <a:r>
              <a:rPr lang="ru-RU" dirty="0" smtClean="0">
                <a:solidFill>
                  <a:schemeClr val="tx1">
                    <a:lumMod val="75000"/>
                    <a:lumOff val="25000"/>
                  </a:schemeClr>
                </a:solidFill>
              </a:rPr>
              <a:t>        Медицина майоры СУВАДЕ КЪУЮМДЖЫ дженкнинъ ильк кунюнден  эким олгъан акъайынен берабер джебэге ёлланма алалар.Озь дженкявер ёлуны Суваде Одессадан башлай,сонъра  Керчли десантта ве Сталинград урушларында иштирак эте.</a:t>
            </a:r>
          </a:p>
          <a:p>
            <a:pPr indent="-182880" fontAlgn="auto">
              <a:buClr>
                <a:schemeClr val="accent6">
                  <a:lumMod val="75000"/>
                </a:schemeClr>
              </a:buClr>
              <a:buFont typeface="Georgia" pitchFamily="18" charset="0"/>
              <a:buNone/>
              <a:defRPr/>
            </a:pPr>
            <a:r>
              <a:rPr lang="ru-RU" dirty="0" smtClean="0">
                <a:solidFill>
                  <a:schemeClr val="tx1">
                    <a:lumMod val="75000"/>
                    <a:lumOff val="25000"/>
                  </a:schemeClr>
                </a:solidFill>
              </a:rPr>
              <a:t>       Сталинград урушларында косьтерген къараманлыкълары ичюн башкъа дженкчилернен берабер Москвагъа давет этиле. Шахсен Калининнинъ озю онъа «Къызыл йылдыз»орденини такъты.</a:t>
            </a:r>
          </a:p>
          <a:p>
            <a:pPr indent="-182880" fontAlgn="auto">
              <a:buClr>
                <a:schemeClr val="accent6">
                  <a:lumMod val="75000"/>
                </a:schemeClr>
              </a:buClr>
              <a:buFont typeface="Georgia" pitchFamily="18" charset="0"/>
              <a:buNone/>
              <a:defRPr/>
            </a:pPr>
            <a:r>
              <a:rPr lang="ru-RU" dirty="0" smtClean="0">
                <a:solidFill>
                  <a:schemeClr val="tx1">
                    <a:lumMod val="75000"/>
                    <a:lumOff val="25000"/>
                  </a:schemeClr>
                </a:solidFill>
              </a:rPr>
              <a:t>      Польша,Венгрия,Чехославакия ве Германияны азат этювинде иштирак эткен.Гъалебе куню Германияда эди.  </a:t>
            </a:r>
          </a:p>
          <a:p>
            <a:pPr indent="-182880" fontAlgn="auto">
              <a:buClr>
                <a:schemeClr val="accent6">
                  <a:lumMod val="75000"/>
                </a:schemeClr>
              </a:buClr>
              <a:buFont typeface="Georgia" pitchFamily="18" charset="0"/>
              <a:buNone/>
              <a:defRPr/>
            </a:pPr>
            <a:r>
              <a:rPr lang="ru-RU" dirty="0" smtClean="0">
                <a:solidFill>
                  <a:schemeClr val="tx1">
                    <a:lumMod val="75000"/>
                    <a:lumOff val="25000"/>
                  </a:schemeClr>
                </a:solidFill>
              </a:rPr>
              <a:t>     Армиядан 1947 сенеси демобилизация олды.</a:t>
            </a:r>
          </a:p>
          <a:p>
            <a:pPr indent="-182880" fontAlgn="auto">
              <a:buClr>
                <a:schemeClr val="accent6">
                  <a:lumMod val="75000"/>
                </a:schemeClr>
              </a:buClr>
              <a:buFont typeface="Georgia" pitchFamily="18" charset="0"/>
              <a:buNone/>
              <a:defRPr/>
            </a:pPr>
            <a:endParaRPr lang="ru-RU" dirty="0">
              <a:solidFill>
                <a:schemeClr val="tx1">
                  <a:lumMod val="75000"/>
                  <a:lumOff val="25000"/>
                </a:schemeClr>
              </a:solidFill>
            </a:endParaRPr>
          </a:p>
        </p:txBody>
      </p:sp>
      <p:pic>
        <p:nvPicPr>
          <p:cNvPr id="44035" name="Picture 1" descr="F:\УЧАСТНИКИ ВОВ\суваде къуюмджы.jpg"/>
          <p:cNvPicPr>
            <a:picLocks noChangeAspect="1" noChangeArrowheads="1"/>
          </p:cNvPicPr>
          <p:nvPr/>
        </p:nvPicPr>
        <p:blipFill>
          <a:blip r:embed="rId2" cstate="print"/>
          <a:srcRect/>
          <a:stretch>
            <a:fillRect/>
          </a:stretch>
        </p:blipFill>
        <p:spPr bwMode="auto">
          <a:xfrm>
            <a:off x="395288" y="2133600"/>
            <a:ext cx="2297112" cy="324008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7" y="260648"/>
            <a:ext cx="7910264" cy="792088"/>
          </a:xfrm>
        </p:spPr>
        <p:txBody>
          <a:bodyPr/>
          <a:lstStyle/>
          <a:p>
            <a:pPr marL="320040" indent="-320040" algn="ctr" fontAlgn="auto">
              <a:spcAft>
                <a:spcPts val="0"/>
              </a:spcAft>
              <a:buClr>
                <a:schemeClr val="accent6">
                  <a:lumMod val="75000"/>
                </a:schemeClr>
              </a:buClr>
              <a:buFont typeface="Georgia" pitchFamily="18" charset="0"/>
              <a:buNone/>
              <a:defRPr/>
            </a:pPr>
            <a:endParaRPr lang="ru-RU" dirty="0">
              <a:solidFill>
                <a:schemeClr val="bg2">
                  <a:lumMod val="50000"/>
                </a:schemeClr>
              </a:solidFill>
            </a:endParaRPr>
          </a:p>
        </p:txBody>
      </p:sp>
      <p:sp>
        <p:nvSpPr>
          <p:cNvPr id="45058" name="Содержимое 2"/>
          <p:cNvSpPr>
            <a:spLocks noGrp="1"/>
          </p:cNvSpPr>
          <p:nvPr>
            <p:ph sz="quarter" idx="13"/>
          </p:nvPr>
        </p:nvSpPr>
        <p:spPr>
          <a:xfrm>
            <a:off x="323528" y="731838"/>
            <a:ext cx="8496944" cy="5361458"/>
          </a:xfrm>
        </p:spPr>
        <p:txBody>
          <a:bodyPr/>
          <a:lstStyle/>
          <a:p>
            <a:pPr>
              <a:buFont typeface="Georgia" pitchFamily="18" charset="0"/>
              <a:buNone/>
            </a:pPr>
            <a:endParaRPr lang="ru-RU" dirty="0" smtClean="0"/>
          </a:p>
          <a:p>
            <a:pPr>
              <a:buNone/>
            </a:pPr>
            <a:r>
              <a:rPr lang="ru-RU" dirty="0" smtClean="0"/>
              <a:t>МЕНСАРЕ АБЛЯКИМОВА  -                    ТАЙФЕ    АСАНОВА </a:t>
            </a:r>
          </a:p>
          <a:p>
            <a:pPr>
              <a:buNone/>
            </a:pPr>
            <a:r>
              <a:rPr lang="ru-RU" dirty="0" smtClean="0"/>
              <a:t>    эмшире                                        Ленинград мудафааджысы</a:t>
            </a:r>
          </a:p>
          <a:p>
            <a:pPr>
              <a:buFont typeface="Georgia" pitchFamily="18" charset="0"/>
              <a:buNone/>
            </a:pPr>
            <a:endParaRPr lang="ru-RU" dirty="0" smtClean="0"/>
          </a:p>
          <a:p>
            <a:pPr>
              <a:buFont typeface="Georgia" pitchFamily="18" charset="0"/>
              <a:buNone/>
            </a:pPr>
            <a:r>
              <a:rPr lang="ru-RU" dirty="0" smtClean="0"/>
              <a:t>                     </a:t>
            </a:r>
          </a:p>
        </p:txBody>
      </p:sp>
      <p:pic>
        <p:nvPicPr>
          <p:cNvPr id="45059" name="Picture 1" descr="F:\УЧАСТНИКИ ВОВ\менсаре аблякимова.jpg"/>
          <p:cNvPicPr>
            <a:picLocks noChangeAspect="1" noChangeArrowheads="1"/>
          </p:cNvPicPr>
          <p:nvPr/>
        </p:nvPicPr>
        <p:blipFill>
          <a:blip r:embed="rId2" cstate="print"/>
          <a:srcRect/>
          <a:stretch>
            <a:fillRect/>
          </a:stretch>
        </p:blipFill>
        <p:spPr bwMode="auto">
          <a:xfrm>
            <a:off x="683568" y="2132856"/>
            <a:ext cx="2520280" cy="3696394"/>
          </a:xfrm>
          <a:prstGeom prst="rect">
            <a:avLst/>
          </a:prstGeom>
          <a:noFill/>
          <a:ln w="9525">
            <a:noFill/>
            <a:miter lim="800000"/>
            <a:headEnd/>
            <a:tailEnd/>
          </a:ln>
        </p:spPr>
      </p:pic>
      <p:pic>
        <p:nvPicPr>
          <p:cNvPr id="5" name="Picture 1" descr="F:\УЧАСТНИКИ ВОВ\таифе асанова.jpg"/>
          <p:cNvPicPr>
            <a:picLocks noChangeAspect="1" noChangeArrowheads="1"/>
          </p:cNvPicPr>
          <p:nvPr/>
        </p:nvPicPr>
        <p:blipFill>
          <a:blip r:embed="rId3" cstate="print"/>
          <a:srcRect/>
          <a:stretch>
            <a:fillRect/>
          </a:stretch>
        </p:blipFill>
        <p:spPr bwMode="auto">
          <a:xfrm>
            <a:off x="5292080" y="2060848"/>
            <a:ext cx="2451100" cy="367245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Содержимое 2"/>
          <p:cNvSpPr>
            <a:spLocks noGrp="1"/>
          </p:cNvSpPr>
          <p:nvPr>
            <p:ph sz="quarter" idx="13"/>
          </p:nvPr>
        </p:nvSpPr>
        <p:spPr>
          <a:xfrm>
            <a:off x="179512" y="476672"/>
            <a:ext cx="8424936" cy="5976664"/>
          </a:xfrm>
        </p:spPr>
        <p:txBody>
          <a:bodyPr/>
          <a:lstStyle/>
          <a:p>
            <a:pPr>
              <a:buNone/>
            </a:pPr>
            <a:r>
              <a:rPr lang="ru-RU" dirty="0" smtClean="0"/>
              <a:t>АЛИМЕ ИБРАИМОВА                        ВАСФИЕ  СЕЛИМОВА-эким</a:t>
            </a:r>
          </a:p>
          <a:p>
            <a:pPr>
              <a:buFont typeface="Georgia" pitchFamily="18" charset="0"/>
              <a:buNone/>
            </a:pPr>
            <a:r>
              <a:rPr lang="ru-RU" dirty="0" smtClean="0"/>
              <a:t>уйкен хирургия эмширеси</a:t>
            </a:r>
          </a:p>
        </p:txBody>
      </p:sp>
      <p:pic>
        <p:nvPicPr>
          <p:cNvPr id="47107" name="Picture 1" descr="F:\УЧАСТНИКИ ВОВ\алиме ибраимова.jpg"/>
          <p:cNvPicPr>
            <a:picLocks noChangeAspect="1" noChangeArrowheads="1"/>
          </p:cNvPicPr>
          <p:nvPr/>
        </p:nvPicPr>
        <p:blipFill>
          <a:blip r:embed="rId2" cstate="print"/>
          <a:srcRect/>
          <a:stretch>
            <a:fillRect/>
          </a:stretch>
        </p:blipFill>
        <p:spPr bwMode="auto">
          <a:xfrm>
            <a:off x="611560" y="1700808"/>
            <a:ext cx="2766463" cy="4104456"/>
          </a:xfrm>
          <a:prstGeom prst="rect">
            <a:avLst/>
          </a:prstGeom>
          <a:noFill/>
          <a:ln w="9525">
            <a:noFill/>
            <a:miter lim="800000"/>
            <a:headEnd/>
            <a:tailEnd/>
          </a:ln>
        </p:spPr>
      </p:pic>
      <p:pic>
        <p:nvPicPr>
          <p:cNvPr id="5" name="Picture 1" descr="F:\УЧАСТНИКИ ВОВ\васфие селимова.jpg"/>
          <p:cNvPicPr>
            <a:picLocks noChangeAspect="1" noChangeArrowheads="1"/>
          </p:cNvPicPr>
          <p:nvPr/>
        </p:nvPicPr>
        <p:blipFill>
          <a:blip r:embed="rId3" cstate="print"/>
          <a:srcRect/>
          <a:stretch>
            <a:fillRect/>
          </a:stretch>
        </p:blipFill>
        <p:spPr bwMode="auto">
          <a:xfrm>
            <a:off x="5076056" y="1628800"/>
            <a:ext cx="2808312" cy="424661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Содержимое 2"/>
          <p:cNvSpPr>
            <a:spLocks noGrp="1"/>
          </p:cNvSpPr>
          <p:nvPr>
            <p:ph sz="quarter" idx="13"/>
          </p:nvPr>
        </p:nvSpPr>
        <p:spPr>
          <a:xfrm>
            <a:off x="395536" y="731838"/>
            <a:ext cx="8136904" cy="4929410"/>
          </a:xfrm>
        </p:spPr>
        <p:txBody>
          <a:bodyPr/>
          <a:lstStyle/>
          <a:p>
            <a:pPr>
              <a:buFont typeface="Georgia" pitchFamily="18" charset="0"/>
              <a:buNone/>
            </a:pPr>
            <a:r>
              <a:rPr lang="ru-RU" dirty="0" smtClean="0"/>
              <a:t>ШЕКУРЕ  АБЛЯЛИМОВА                 СЕМАДЕ ЧКИ</a:t>
            </a:r>
          </a:p>
          <a:p>
            <a:pPr>
              <a:buFont typeface="Georgia" pitchFamily="18" charset="0"/>
              <a:buNone/>
            </a:pPr>
            <a:r>
              <a:rPr lang="ru-RU" dirty="0" smtClean="0"/>
              <a:t> фельдшер                                        эмшире</a:t>
            </a:r>
          </a:p>
        </p:txBody>
      </p:sp>
      <p:pic>
        <p:nvPicPr>
          <p:cNvPr id="49155" name="Picture 1" descr="F:\УЧАСТНИКИ ВОВ\шекуре аблялимова.jpg"/>
          <p:cNvPicPr>
            <a:picLocks noChangeAspect="1" noChangeArrowheads="1"/>
          </p:cNvPicPr>
          <p:nvPr/>
        </p:nvPicPr>
        <p:blipFill>
          <a:blip r:embed="rId2" cstate="print"/>
          <a:srcRect/>
          <a:stretch>
            <a:fillRect/>
          </a:stretch>
        </p:blipFill>
        <p:spPr bwMode="auto">
          <a:xfrm>
            <a:off x="468313" y="1989138"/>
            <a:ext cx="2374900" cy="3460750"/>
          </a:xfrm>
          <a:prstGeom prst="rect">
            <a:avLst/>
          </a:prstGeom>
          <a:noFill/>
          <a:ln w="9525">
            <a:noFill/>
            <a:miter lim="800000"/>
            <a:headEnd/>
            <a:tailEnd/>
          </a:ln>
        </p:spPr>
      </p:pic>
      <p:pic>
        <p:nvPicPr>
          <p:cNvPr id="5" name="Picture 1" descr="F:\УЧАСТНИКИ ВОВ\семаде чки.jpg"/>
          <p:cNvPicPr>
            <a:picLocks noChangeAspect="1" noChangeArrowheads="1"/>
          </p:cNvPicPr>
          <p:nvPr/>
        </p:nvPicPr>
        <p:blipFill>
          <a:blip r:embed="rId3" cstate="print"/>
          <a:srcRect/>
          <a:stretch>
            <a:fillRect/>
          </a:stretch>
        </p:blipFill>
        <p:spPr bwMode="auto">
          <a:xfrm>
            <a:off x="4572000" y="1916832"/>
            <a:ext cx="2424112" cy="352839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Содержимое 2"/>
          <p:cNvSpPr>
            <a:spLocks noGrp="1"/>
          </p:cNvSpPr>
          <p:nvPr>
            <p:ph sz="quarter" idx="13"/>
          </p:nvPr>
        </p:nvSpPr>
        <p:spPr>
          <a:xfrm>
            <a:off x="395536" y="731838"/>
            <a:ext cx="8208912" cy="5361458"/>
          </a:xfrm>
        </p:spPr>
        <p:txBody>
          <a:bodyPr/>
          <a:lstStyle/>
          <a:p>
            <a:pPr>
              <a:buFont typeface="Georgia" pitchFamily="18" charset="0"/>
              <a:buNone/>
            </a:pPr>
            <a:r>
              <a:rPr lang="ru-RU" dirty="0" smtClean="0"/>
              <a:t>    НУРЗАДЕ АШИРОВА                    АЙШЕ АБИЕВА</a:t>
            </a:r>
          </a:p>
          <a:p>
            <a:pPr>
              <a:buFont typeface="Georgia" pitchFamily="18" charset="0"/>
              <a:buNone/>
            </a:pPr>
            <a:r>
              <a:rPr lang="ru-RU" dirty="0" smtClean="0"/>
              <a:t>– Гъалебени Австрияда                   Акъярда хызмет этти</a:t>
            </a:r>
          </a:p>
          <a:p>
            <a:pPr>
              <a:buFont typeface="Georgia" pitchFamily="18" charset="0"/>
              <a:buNone/>
            </a:pPr>
            <a:r>
              <a:rPr lang="ru-RU" dirty="0" smtClean="0"/>
              <a:t>  къаршылады                                   фельдшер</a:t>
            </a:r>
          </a:p>
        </p:txBody>
      </p:sp>
      <p:pic>
        <p:nvPicPr>
          <p:cNvPr id="51203" name="Picture 2" descr="F:\УЧАСТНИКИ ВОВ\нурзаде аширова.jpg"/>
          <p:cNvPicPr>
            <a:picLocks noChangeAspect="1" noChangeArrowheads="1"/>
          </p:cNvPicPr>
          <p:nvPr/>
        </p:nvPicPr>
        <p:blipFill>
          <a:blip r:embed="rId2" cstate="print"/>
          <a:srcRect/>
          <a:stretch>
            <a:fillRect/>
          </a:stretch>
        </p:blipFill>
        <p:spPr bwMode="auto">
          <a:xfrm>
            <a:off x="611560" y="2636912"/>
            <a:ext cx="2579688" cy="3837558"/>
          </a:xfrm>
          <a:prstGeom prst="rect">
            <a:avLst/>
          </a:prstGeom>
          <a:noFill/>
          <a:ln w="9525">
            <a:noFill/>
            <a:miter lim="800000"/>
            <a:headEnd/>
            <a:tailEnd/>
          </a:ln>
        </p:spPr>
      </p:pic>
      <p:pic>
        <p:nvPicPr>
          <p:cNvPr id="5" name="Picture 1" descr="F:\УЧАСТНИКИ ВОВ\айше абиева.jpg"/>
          <p:cNvPicPr>
            <a:picLocks noChangeAspect="1" noChangeArrowheads="1"/>
          </p:cNvPicPr>
          <p:nvPr/>
        </p:nvPicPr>
        <p:blipFill>
          <a:blip r:embed="rId3" cstate="print"/>
          <a:srcRect/>
          <a:stretch>
            <a:fillRect/>
          </a:stretch>
        </p:blipFill>
        <p:spPr bwMode="auto">
          <a:xfrm>
            <a:off x="5292080" y="2636912"/>
            <a:ext cx="2592288" cy="3744416"/>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Содержимое 2"/>
          <p:cNvSpPr>
            <a:spLocks noGrp="1"/>
          </p:cNvSpPr>
          <p:nvPr>
            <p:ph sz="quarter" idx="13"/>
          </p:nvPr>
        </p:nvSpPr>
        <p:spPr>
          <a:xfrm>
            <a:off x="4860031" y="1844824"/>
            <a:ext cx="4033143" cy="3744416"/>
          </a:xfrm>
        </p:spPr>
        <p:txBody>
          <a:bodyPr/>
          <a:lstStyle/>
          <a:p>
            <a:pPr>
              <a:lnSpc>
                <a:spcPct val="150000"/>
              </a:lnSpc>
              <a:buFont typeface="Georgia" pitchFamily="18" charset="0"/>
              <a:buNone/>
            </a:pPr>
            <a:r>
              <a:rPr lang="ru-RU" dirty="0" smtClean="0"/>
              <a:t>   </a:t>
            </a:r>
            <a:r>
              <a:rPr lang="ru-RU" b="1" dirty="0" smtClean="0"/>
              <a:t>ШЕФИКЪА ИЗЗЕТОВА -</a:t>
            </a:r>
            <a:r>
              <a:rPr lang="ru-RU" dirty="0" smtClean="0"/>
              <a:t>учуджы,Аметханнен бирликте окъугъан</a:t>
            </a:r>
          </a:p>
        </p:txBody>
      </p:sp>
      <p:pic>
        <p:nvPicPr>
          <p:cNvPr id="53251" name="Picture 2" descr="&amp;Lcy;&amp;iecy;&amp;tcy;&amp;chcy;&amp;icy;&amp;tscy;&amp;ycy; 586-&amp;gcy;&amp;ocy; &amp;icy;&amp;scy;&amp;tcy;&amp;rcy;&amp;iecy;&amp;bcy;&amp;icy;&amp;tcy;&amp;iecy;&amp;lcy;&amp;softcy;&amp;ncy;&amp;ocy;&amp;gcy;&amp;ocy; &amp;acy;&amp;vcy;&amp;icy;&amp;acy;&amp;pcy;&amp;ocy;&amp;lcy;&amp;kcy;&amp;acy; &amp;Pcy;&amp;Vcy;&amp;Ocy; &amp;ocy;&amp;bcy;&amp;scy;&amp;ucy;&amp;zhcy;&amp;dcy;&amp;acy;&amp;yucy;&amp;tcy; &amp;pcy;&amp;rcy;&amp;ocy;&amp;shcy;&amp;iecy;&amp;dcy;&amp;shcy;&amp;icy;&amp;jcy; &amp;bcy;&amp;ocy;&amp;iecy;&amp;vcy;&amp;ocy;&amp;jcy; &amp;vcy;&amp;ycy;&amp;lcy;&amp;iecy;&amp;tcy; &amp;ucy; &amp;scy;&amp;acy;&amp;mcy;&amp;ocy;&amp;lcy;&amp;iecy;&amp;tcy;&amp;acy; &amp;YAcy;&amp;kcy;-1. &amp;Scy;&amp;lcy;&amp;iecy;&amp;vcy;&amp;acy; &amp;ncy;&amp;acy;&amp;pcy;&amp;rcy;&amp;acy;&amp;vcy;&amp;ocy;: &amp;lcy;&amp;iecy;&amp;jcy;&amp;tcy;&amp;iecy;&amp;ncy;&amp;acy;&amp;ncy;&amp;tcy; &amp;Gcy;&amp;acy;&amp;lcy;&amp;icy;&amp;ncy;&amp;acy; &amp;Pcy;&amp;acy;&amp;vcy;&amp;lcy;&amp;ocy;&amp;vcy;&amp;ncy;&amp;acy; &amp;Bcy;&amp;ucy;&amp;rcy;&amp;dcy;&amp;icy;&amp;ncy;&amp;acy; (&amp;zcy;&amp;acy; &amp;vcy;&amp;rcy;&amp;iecy;&amp;mcy;&amp;yacy; &amp;vcy;&amp;ocy;&amp;jcy;&amp;ncy;&amp;ycy; &amp;scy;&amp;ocy;&amp;vcy;&amp;iecy;&amp;rcy;&amp;shcy;&amp;icy;&amp;lcy;&amp;acy; 152 &amp;bcy;&amp;ocy;&amp;iecy;&amp;vcy;&amp;ycy;&amp;khcy; &amp;vcy;&amp;ycy;&amp;lcy;&amp;iecy;&amp;tcy;&amp;acy;, &amp;scy;&amp;bcy;&amp;icy;&amp;lcy;&amp;acy; 3 &amp;scy;&amp;acy;&amp;mcy;&amp;ocy;&amp;lcy;&amp;iecy;&amp;tcy;&amp;acy; &amp;pcy;&amp;rcy;&amp;ocy;&amp;tcy;&amp;icy;&amp;vcy;&amp;ncy;&amp;icy;&amp;kcy;&amp;acy;), &amp;kcy;&amp;ocy;&amp;mcy;&amp;acy;&amp;ncy;&amp;dcy;&amp;icy;&amp;rcy; &amp;zcy;&amp;vcy;&amp;iecy;&amp;ncy;&amp;acy; &amp;lcy;&amp;iecy;&amp;jcy;&amp;tcy;&amp;iecy;&amp;ncy;&amp;acy;&amp;ncy;&amp;tcy; &amp;Tcy;&amp;acy;&amp;mcy;&amp;acy;&amp;rcy;&amp;acy; &amp;Ucy;&amp;scy;&amp;tcy;&amp;icy;&amp;ncy;&amp;ocy;&amp;vcy;&amp;ncy;&amp;acy; &amp;Pcy;&amp;acy;&amp;mcy;&amp;yacy;&amp;tcy;&amp;ncy;&amp;ycy;&amp;khcy; (&amp;zcy;&amp;acy; &amp;vcy;&amp;rcy;&amp;iecy;&amp;mcy;&amp;yacy; &amp;vcy;&amp;ocy;&amp;jcy;&amp;ncy;&amp;ycy; &amp;scy;&amp;ocy;&amp;vcy;&amp;iecy;&amp;rcy;&amp;shcy;&amp;icy;&amp;lcy;&amp;acy; 205 &amp;bcy;&amp;ocy;&amp;iecy;&amp;vcy;&amp;ycy;&amp;khcy; &amp;vcy;&amp;ycy;&amp;lcy;&amp;iecy;&amp;tcy;&amp;ocy;&amp;vcy;, &amp;scy;&amp;bcy;&amp;icy;&amp;lcy;&amp;acy; 2 &amp;scy;&amp;acy;&amp;mcy;&amp;ocy;&amp;lcy;&amp;iecy;&amp;tcy;&amp;acy; &amp;pcy;&amp;rcy;&amp;ocy;&amp;tcy;&amp;icy;&amp;vcy;&amp;ncy;&amp;icy;&amp;kcy;&amp;acy;), &amp;zcy;&amp;acy;&amp;mcy;&amp;iecy;&amp;scy;&amp;tcy;&amp;icy;&amp;tcy;&amp;iecy;&amp;lcy;&amp;softcy; &amp;kcy;&amp;ocy;&amp;mcy;&amp;acy;&amp;ncy;&amp;dcy;&amp;icy;&amp;rcy;&amp;acy; &amp;ecy;&amp;scy;&amp;kcy;&amp;acy;&amp;dcy;&amp;rcy;&amp;icy;&amp;lcy;&amp;softcy;&amp;icy; &amp;lcy;&amp;iecy;&amp;jcy;&amp;tcy;&amp;iecy;&amp;ncy;&amp;acy;&amp;ncy;&amp;tcy; &amp;Vcy;&amp;acy;&amp;lcy;&amp;iecy;&amp;rcy;&amp;icy;&amp;yacy; &amp;Icy;&amp;vcy;&amp;acy;&amp;ncy;&amp;ocy;&amp;vcy;&amp;ncy;&amp;acy; &amp;KHcy;&amp;ocy;&amp;mcy;&amp;yacy;&amp;kcy;&amp;ocy;&amp;vcy;&amp;acy; (&amp;scy;&amp;bcy;&amp;icy;&amp;lcy;&amp;acy; &amp;ocy;&amp;dcy;&amp;icy;&amp;ncy; &amp;scy;&amp;acy;&amp;mcy;&amp;ocy;&amp;lcy;&amp;iecy;&amp;tcy; &amp;pcy;&amp;rcy;&amp;ocy;&amp;tcy;&amp;icy;&amp;vcy;&amp;ncy;&amp;icy;&amp;kcy;&amp;acy;, &amp;pcy;&amp;ocy;&amp;gcy;&amp;icy;&amp;bcy;&amp;lcy;&amp;acy; &amp;vcy; &amp;acy;&amp;vcy;&amp;icy;&amp;acy;&amp;kcy;&amp;acy;&amp;tcy;&amp;acy;&amp;scy;&amp;tcy;&amp;rcy;&amp;ocy;&amp;fcy;&amp;iecy; 6 &amp;ocy;&amp;kcy;&amp;tcy;&amp;yacy;&amp;bcy;&amp;rcy;&amp;yacy; 1942 &amp;gcy;.), &amp;lcy;&amp;iecy;&amp;jcy;&amp;tcy;&amp;iecy;&amp;ncy;&amp;acy;&amp;ncy;&amp;tcy; &amp;Vcy;&amp;acy;&amp;lcy;&amp;iecy;&amp;ncy;&amp;tcy;&amp;icy;&amp;ncy;&amp;acy; &amp;Lcy;&amp;icy;&amp;scy;&amp;icy;&amp;tscy;&amp;icy;&amp;ncy;&amp;acy; (&amp;vcy;&amp;pcy;&amp;ocy;&amp;scy;&amp;lcy;&amp;iecy;&amp;dcy;&amp;scy;&amp;tcy;&amp;vcy;&amp;icy;&amp;icy; &amp;zcy;&amp;acy;&amp;mcy;&amp;iecy;&amp;scy;&amp;tcy;&amp;icy;&amp;tcy;&amp;iecy;&amp;lcy;&amp;softcy; &amp;kcy;&amp;ocy;&amp;mcy;&amp;acy;&amp;ncy;&amp;dcy;&amp;icy;&amp;rcy;&amp;acy; &amp;pcy;&amp;ocy;&amp;lcy;&amp;kcy;&amp;acy;).  &amp;acy;&amp;ecy;&amp;rcy;&amp;ocy;&amp;dcy;&amp;rcy;&amp;ocy;&amp;mcy; &quot;&amp;Acy;&amp;ncy;&amp;icy;&amp;scy;&amp;ocy;&amp;vcy;&amp;kcy;&amp;acy;&quot;, &amp;Scy;&amp;acy;&amp;rcy;&amp;acy;&amp;tcy;&amp;ocy;&amp;vcy;&amp;scy;&amp;kcy;&amp;acy;&amp;yacy; &amp;ocy;&amp;bcy;&amp;lcy;&amp;acy;&amp;scy;&amp;tcy;&amp;softcy;. &amp;Scy;&amp;iecy;&amp;ncy;&amp;tcy;&amp;yacy;&amp;bcy;&amp;rcy;&amp;softcy; 1942. &amp;Icy;&amp;scy;&amp;tcy;&amp;ocy;&amp;chcy;&amp;ncy;&amp;icy;&amp;kcy;: altyn73.livejournal.com."/>
          <p:cNvPicPr>
            <a:picLocks noChangeAspect="1" noChangeArrowheads="1"/>
          </p:cNvPicPr>
          <p:nvPr/>
        </p:nvPicPr>
        <p:blipFill>
          <a:blip r:embed="rId2" cstate="print"/>
          <a:srcRect/>
          <a:stretch>
            <a:fillRect/>
          </a:stretch>
        </p:blipFill>
        <p:spPr bwMode="auto">
          <a:xfrm>
            <a:off x="323850" y="1052513"/>
            <a:ext cx="4319588" cy="511333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ъект 2"/>
          <p:cNvSpPr>
            <a:spLocks noGrp="1"/>
          </p:cNvSpPr>
          <p:nvPr>
            <p:ph sz="quarter" idx="13"/>
          </p:nvPr>
        </p:nvSpPr>
        <p:spPr>
          <a:xfrm>
            <a:off x="4716463" y="1844675"/>
            <a:ext cx="4427537" cy="4321175"/>
          </a:xfrm>
        </p:spPr>
        <p:txBody>
          <a:bodyPr/>
          <a:lstStyle/>
          <a:p>
            <a:pPr>
              <a:lnSpc>
                <a:spcPct val="150000"/>
              </a:lnSpc>
              <a:buFont typeface="Georgia" pitchFamily="18" charset="0"/>
              <a:buNone/>
            </a:pPr>
            <a:r>
              <a:rPr lang="ru-RU" sz="1800" smtClean="0"/>
              <a:t>Дым окопта, сувукъларда</a:t>
            </a:r>
          </a:p>
          <a:p>
            <a:pPr>
              <a:lnSpc>
                <a:spcPct val="150000"/>
              </a:lnSpc>
              <a:buFont typeface="Georgia" pitchFamily="18" charset="0"/>
              <a:buNone/>
            </a:pPr>
            <a:r>
              <a:rPr lang="ru-RU" sz="1800" smtClean="0"/>
              <a:t>                 насыл чыдап юрдилер?</a:t>
            </a:r>
          </a:p>
          <a:p>
            <a:pPr>
              <a:lnSpc>
                <a:spcPct val="150000"/>
              </a:lnSpc>
              <a:buFont typeface="Georgia" pitchFamily="18" charset="0"/>
              <a:buNone/>
            </a:pPr>
            <a:r>
              <a:rPr lang="ru-RU" sz="1800" smtClean="0"/>
              <a:t>Дженк ичинде, атешлерге</a:t>
            </a:r>
          </a:p>
          <a:p>
            <a:pPr>
              <a:lnSpc>
                <a:spcPct val="150000"/>
              </a:lnSpc>
              <a:buFont typeface="Georgia" pitchFamily="18" charset="0"/>
              <a:buNone/>
            </a:pPr>
            <a:r>
              <a:rPr lang="ru-RU" sz="1800" smtClean="0"/>
              <a:t>                 насыл барып кирдилер?</a:t>
            </a:r>
          </a:p>
          <a:p>
            <a:pPr>
              <a:lnSpc>
                <a:spcPct val="150000"/>
              </a:lnSpc>
              <a:buFont typeface="Georgia" pitchFamily="18" charset="0"/>
              <a:buNone/>
            </a:pPr>
            <a:r>
              <a:rPr lang="ru-RU" sz="1800" smtClean="0"/>
              <a:t>Эркеклернен бирдай олып,</a:t>
            </a:r>
          </a:p>
          <a:p>
            <a:pPr>
              <a:lnSpc>
                <a:spcPct val="150000"/>
              </a:lnSpc>
              <a:buFont typeface="Georgia" pitchFamily="18" charset="0"/>
              <a:buNone/>
            </a:pPr>
            <a:r>
              <a:rPr lang="ru-RU" sz="1800" smtClean="0"/>
              <a:t>                 явгъа къаршы кеткенде,</a:t>
            </a:r>
          </a:p>
          <a:p>
            <a:pPr>
              <a:lnSpc>
                <a:spcPct val="150000"/>
              </a:lnSpc>
              <a:buFont typeface="Georgia" pitchFamily="18" charset="0"/>
              <a:buNone/>
            </a:pPr>
            <a:r>
              <a:rPr lang="ru-RU" sz="1800" smtClean="0"/>
              <a:t> Ирадени къайдан алды</a:t>
            </a:r>
          </a:p>
          <a:p>
            <a:pPr>
              <a:lnSpc>
                <a:spcPct val="150000"/>
              </a:lnSpc>
              <a:buFont typeface="Georgia" pitchFamily="18" charset="0"/>
              <a:buNone/>
            </a:pPr>
            <a:r>
              <a:rPr lang="ru-RU" sz="1800" smtClean="0"/>
              <a:t>                 Аналар яш экенде?!</a:t>
            </a:r>
          </a:p>
        </p:txBody>
      </p:sp>
      <p:pic>
        <p:nvPicPr>
          <p:cNvPr id="23555" name="Picture 2" descr="skaramanga-1970 - &amp;acy;&amp;lcy;&amp;softcy;&amp;bcy;&amp;ocy;&amp;mcy; &quot;&amp;Ucy; &amp;vcy;&amp;ocy;&amp;jcy;&amp;ncy;&amp;ycy; &amp;ncy;&amp;iecy; &amp;zhcy;&amp;iecy;&amp;ncy;&amp;scy;&amp;kcy;&amp;ocy;&amp;iecy; &amp;lcy;&amp;icy;&amp;tscy;&amp;ocy; / 21. &amp;Dcy;&amp;iecy;&amp;vcy;&amp;ucy;&amp;shcy;&amp;kcy;&amp;icy; &amp;tcy;&amp;ycy;&amp;lcy;&amp;acy; / 1. &amp;Ncy;&amp;acy; &amp;scy;&amp;tcy;&amp;rcy;&amp;ocy;&amp;icy;&amp;tcy;&amp;iecy;&amp;lcy;&amp;softcy;&amp;scy;&amp;tcy;&amp;vcy;&amp;iecy; &amp;rcy;&amp;vcy;&amp;ocy;&amp;vcy;, &amp;tcy;&amp;rcy;&amp;acy;&amp;ncy;&amp;shcy;&amp;iecy;&amp;jcy;, &amp;bcy;&amp;acy;&amp;rcy;&amp;rcy;&amp;icy;&amp;kcy;&amp;acy;&amp;dcy;&quot; &amp;ncy;&amp;acy; &amp;YAcy;&amp;ncy;&amp;dcy;&amp;iecy;&amp;kcy;&amp;scy;.&amp;Fcy;&amp;ocy;"/>
          <p:cNvPicPr>
            <a:picLocks noChangeAspect="1" noChangeArrowheads="1"/>
          </p:cNvPicPr>
          <p:nvPr/>
        </p:nvPicPr>
        <p:blipFill>
          <a:blip r:embed="rId2" cstate="print"/>
          <a:srcRect t="6757" r="6349" b="8109"/>
          <a:stretch>
            <a:fillRect/>
          </a:stretch>
        </p:blipFill>
        <p:spPr bwMode="auto">
          <a:xfrm>
            <a:off x="179388" y="1628775"/>
            <a:ext cx="4248150" cy="4537075"/>
          </a:xfrm>
          <a:prstGeom prst="rect">
            <a:avLst/>
          </a:prstGeom>
          <a:noFill/>
          <a:ln w="9525">
            <a:noFill/>
            <a:miter lim="800000"/>
            <a:headEnd/>
            <a:tailEnd/>
          </a:ln>
        </p:spPr>
      </p:pic>
      <p:pic>
        <p:nvPicPr>
          <p:cNvPr id="2" name="Заголовок 1"/>
          <p:cNvPicPr>
            <a:picLocks noGrp="1" noChangeArrowheads="1"/>
          </p:cNvPicPr>
          <p:nvPr>
            <p:ph type="title" idx="4294967295"/>
          </p:nvPr>
        </p:nvPicPr>
        <p:blipFill>
          <a:blip r:embed="rId3" cstate="print"/>
          <a:srcRect/>
          <a:stretch>
            <a:fillRect/>
          </a:stretch>
        </p:blipFill>
        <p:spPr bwMode="auto">
          <a:xfrm>
            <a:off x="2133600" y="620713"/>
            <a:ext cx="5153025" cy="1223962"/>
          </a:xfr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Содержимое 2"/>
          <p:cNvSpPr>
            <a:spLocks noGrp="1"/>
          </p:cNvSpPr>
          <p:nvPr>
            <p:ph sz="quarter" idx="13"/>
          </p:nvPr>
        </p:nvSpPr>
        <p:spPr>
          <a:xfrm>
            <a:off x="467544" y="731838"/>
            <a:ext cx="8208912" cy="5433466"/>
          </a:xfrm>
        </p:spPr>
        <p:txBody>
          <a:bodyPr/>
          <a:lstStyle/>
          <a:p>
            <a:pPr>
              <a:buNone/>
            </a:pPr>
            <a:r>
              <a:rPr lang="ru-RU" dirty="0" smtClean="0"/>
              <a:t>  ЗЕЙНЕП ЧАКАЛАЕВА                        ХАТИДЖЕ   ДОБРА </a:t>
            </a:r>
          </a:p>
          <a:p>
            <a:pPr>
              <a:buFont typeface="Georgia" pitchFamily="18" charset="0"/>
              <a:buNone/>
            </a:pPr>
            <a:r>
              <a:rPr lang="ru-RU" dirty="0" smtClean="0"/>
              <a:t> Акъярда дженклешти                    Гъалебени совет-иран</a:t>
            </a:r>
          </a:p>
          <a:p>
            <a:pPr>
              <a:buFont typeface="Georgia" pitchFamily="18" charset="0"/>
              <a:buNone/>
            </a:pPr>
            <a:r>
              <a:rPr lang="ru-RU" dirty="0" smtClean="0"/>
              <a:t>                                                   сынъырында къаршылады</a:t>
            </a:r>
          </a:p>
        </p:txBody>
      </p:sp>
      <p:pic>
        <p:nvPicPr>
          <p:cNvPr id="54275" name="Picture 1" descr="F:\УЧАСТНИКИ ВОВ\зейнеп чакалаева.jpg"/>
          <p:cNvPicPr>
            <a:picLocks noChangeAspect="1" noChangeArrowheads="1"/>
          </p:cNvPicPr>
          <p:nvPr/>
        </p:nvPicPr>
        <p:blipFill>
          <a:blip r:embed="rId2" cstate="print"/>
          <a:srcRect/>
          <a:stretch>
            <a:fillRect/>
          </a:stretch>
        </p:blipFill>
        <p:spPr bwMode="auto">
          <a:xfrm>
            <a:off x="755576" y="2564904"/>
            <a:ext cx="2398713" cy="3601591"/>
          </a:xfrm>
          <a:prstGeom prst="rect">
            <a:avLst/>
          </a:prstGeom>
          <a:noFill/>
          <a:ln w="9525">
            <a:noFill/>
            <a:miter lim="800000"/>
            <a:headEnd/>
            <a:tailEnd/>
          </a:ln>
        </p:spPr>
      </p:pic>
      <p:pic>
        <p:nvPicPr>
          <p:cNvPr id="5" name="Picture 1" descr="F:\УЧАСТНИКИ ВОВ\хатидже добра.jpg"/>
          <p:cNvPicPr>
            <a:picLocks noChangeAspect="1" noChangeArrowheads="1"/>
          </p:cNvPicPr>
          <p:nvPr/>
        </p:nvPicPr>
        <p:blipFill>
          <a:blip r:embed="rId3" cstate="print"/>
          <a:srcRect/>
          <a:stretch>
            <a:fillRect/>
          </a:stretch>
        </p:blipFill>
        <p:spPr bwMode="auto">
          <a:xfrm>
            <a:off x="5004048" y="2636912"/>
            <a:ext cx="2403475" cy="36004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5" y="332656"/>
            <a:ext cx="7118176" cy="648072"/>
          </a:xfrm>
        </p:spPr>
        <p:txBody>
          <a:bodyPr/>
          <a:lstStyle/>
          <a:p>
            <a:pPr marL="320040" indent="-320040" algn="ctr" fontAlgn="auto">
              <a:spcAft>
                <a:spcPts val="0"/>
              </a:spcAft>
              <a:buClr>
                <a:schemeClr val="accent6">
                  <a:lumMod val="75000"/>
                </a:schemeClr>
              </a:buClr>
              <a:buFont typeface="Georgia" pitchFamily="18" charset="0"/>
              <a:buNone/>
              <a:defRPr/>
            </a:pPr>
            <a:r>
              <a:rPr lang="ru-RU" dirty="0" smtClean="0"/>
              <a:t>ЗЕЙНЕП ИБРАИМОВА</a:t>
            </a:r>
            <a:endParaRPr lang="ru-RU" dirty="0"/>
          </a:p>
        </p:txBody>
      </p:sp>
      <p:sp>
        <p:nvSpPr>
          <p:cNvPr id="3" name="Содержимое 2"/>
          <p:cNvSpPr>
            <a:spLocks noGrp="1"/>
          </p:cNvSpPr>
          <p:nvPr>
            <p:ph sz="quarter" idx="13"/>
          </p:nvPr>
        </p:nvSpPr>
        <p:spPr>
          <a:xfrm>
            <a:off x="1143000" y="1268413"/>
            <a:ext cx="6400800" cy="4968875"/>
          </a:xfrm>
        </p:spPr>
        <p:txBody>
          <a:bodyPr rtlCol="0">
            <a:normAutofit fontScale="92500" lnSpcReduction="10000"/>
          </a:bodyPr>
          <a:lstStyle/>
          <a:p>
            <a:pPr indent="-182880" fontAlgn="auto">
              <a:buClr>
                <a:schemeClr val="accent6">
                  <a:lumMod val="75000"/>
                </a:schemeClr>
              </a:buClr>
              <a:buFont typeface="Georgia" pitchFamily="18" charset="0"/>
              <a:buNone/>
              <a:defRPr/>
            </a:pPr>
            <a:r>
              <a:rPr lang="ru-RU" dirty="0" smtClean="0">
                <a:solidFill>
                  <a:schemeClr val="tx1">
                    <a:lumMod val="75000"/>
                    <a:lumOff val="25000"/>
                  </a:schemeClr>
                </a:solidFill>
              </a:rPr>
              <a:t>   ЗЕЙНЕП ИБРАИМОВА- Акъярда ашчы олды.</a:t>
            </a:r>
          </a:p>
          <a:p>
            <a:pPr indent="-182880" fontAlgn="auto">
              <a:buClr>
                <a:schemeClr val="accent6">
                  <a:lumMod val="75000"/>
                </a:schemeClr>
              </a:buClr>
              <a:buFont typeface="Georgia" pitchFamily="18" charset="0"/>
              <a:buNone/>
              <a:defRPr/>
            </a:pPr>
            <a:r>
              <a:rPr lang="ru-RU" dirty="0" smtClean="0">
                <a:solidFill>
                  <a:schemeClr val="tx1">
                    <a:lumMod val="75000"/>
                    <a:lumOff val="25000"/>
                  </a:schemeClr>
                </a:solidFill>
              </a:rPr>
              <a:t>   Догъма Акъярлы олгъан Зейнеп Ибрагимованынъ  такъдири пек фаджиалы олды. Зейнеп,севимли джебэге озгъргъан сонъ,кичкене къызчыгъыны тувгъанларында къалдырып, флоткъа хызмет этмеге кетти. 250 кунь Севастополь къорчалавында иштирак этти. «Эльбрус» гемисинде хызмет этти. Команда звала Зейнепни команда азалары адынен чагъырмайып, Черноморочка деп чагъыра эдилер.1944 сенесининъ башында акъайынынъ олюми акъкъында хабер алды.В мае 1944 сенесининъ майыс айында айны шу «Эльбрус» гемисинде Ибрагимова Севастопольни  азат этювинде иштирак этти. Зейнеп Ибрагимова  Ватан дженкининъ чокъ медаллеринен мукяфатланды.</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Содержимое 2"/>
          <p:cNvSpPr>
            <a:spLocks noGrp="1"/>
          </p:cNvSpPr>
          <p:nvPr>
            <p:ph sz="quarter" idx="13"/>
          </p:nvPr>
        </p:nvSpPr>
        <p:spPr>
          <a:xfrm>
            <a:off x="323529" y="333374"/>
            <a:ext cx="8280920" cy="5327873"/>
          </a:xfrm>
        </p:spPr>
        <p:txBody>
          <a:bodyPr/>
          <a:lstStyle/>
          <a:p>
            <a:pPr>
              <a:buFont typeface="Georgia" pitchFamily="18" charset="0"/>
              <a:buNone/>
            </a:pPr>
            <a:r>
              <a:rPr lang="ru-RU" b="1" dirty="0" smtClean="0"/>
              <a:t>  МУЗЕЕН ХАЛИЛОВА                 ХАТИДЖЕ КЪУРТАДЖИЕВА</a:t>
            </a:r>
            <a:endParaRPr lang="ru-RU" dirty="0" smtClean="0"/>
          </a:p>
          <a:p>
            <a:pPr>
              <a:buFont typeface="Georgia" pitchFamily="18" charset="0"/>
              <a:buNone/>
            </a:pPr>
            <a:r>
              <a:rPr lang="ru-RU" sz="1800" dirty="0" smtClean="0"/>
              <a:t>Акъяр,Сталинградта дженклешти.                      Акъяр,Кавказ ве Польшада   </a:t>
            </a:r>
          </a:p>
          <a:p>
            <a:pPr>
              <a:buFont typeface="Georgia" pitchFamily="18" charset="0"/>
              <a:buNone/>
            </a:pPr>
            <a:r>
              <a:rPr lang="ru-RU" sz="1800" dirty="0" smtClean="0"/>
              <a:t> Гъалебени Дрезденде къаршылады                       хызмет этти</a:t>
            </a:r>
          </a:p>
          <a:p>
            <a:pPr>
              <a:buFont typeface="Georgia" pitchFamily="18" charset="0"/>
              <a:buNone/>
            </a:pPr>
            <a:endParaRPr lang="ru-RU" dirty="0" smtClean="0"/>
          </a:p>
        </p:txBody>
      </p:sp>
      <p:pic>
        <p:nvPicPr>
          <p:cNvPr id="58371" name="Picture 1" descr="F:\УЧАСТНИКИ ВОВ\музеен халилова.jpg"/>
          <p:cNvPicPr>
            <a:picLocks noChangeAspect="1" noChangeArrowheads="1"/>
          </p:cNvPicPr>
          <p:nvPr/>
        </p:nvPicPr>
        <p:blipFill>
          <a:blip r:embed="rId2" cstate="print"/>
          <a:srcRect/>
          <a:stretch>
            <a:fillRect/>
          </a:stretch>
        </p:blipFill>
        <p:spPr bwMode="auto">
          <a:xfrm>
            <a:off x="1115616" y="2132856"/>
            <a:ext cx="2408238" cy="3529013"/>
          </a:xfrm>
          <a:prstGeom prst="rect">
            <a:avLst/>
          </a:prstGeom>
          <a:noFill/>
          <a:ln w="9525">
            <a:noFill/>
            <a:miter lim="800000"/>
            <a:headEnd/>
            <a:tailEnd/>
          </a:ln>
        </p:spPr>
      </p:pic>
      <p:pic>
        <p:nvPicPr>
          <p:cNvPr id="5" name="Picture 1" descr="F:\УЧАСТНИКИ ВОВ\хатидже къуртаджиева.jpg"/>
          <p:cNvPicPr>
            <a:picLocks noChangeAspect="1" noChangeArrowheads="1"/>
          </p:cNvPicPr>
          <p:nvPr/>
        </p:nvPicPr>
        <p:blipFill>
          <a:blip r:embed="rId3" cstate="print"/>
          <a:srcRect/>
          <a:stretch>
            <a:fillRect/>
          </a:stretch>
        </p:blipFill>
        <p:spPr bwMode="auto">
          <a:xfrm>
            <a:off x="5580112" y="1916832"/>
            <a:ext cx="2664296" cy="3600574"/>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9" y="332656"/>
            <a:ext cx="7622232" cy="1008112"/>
          </a:xfrm>
        </p:spPr>
        <p:txBody>
          <a:bodyPr/>
          <a:lstStyle/>
          <a:p>
            <a:pPr marL="320040" indent="-320040" algn="ctr" fontAlgn="auto">
              <a:spcAft>
                <a:spcPts val="0"/>
              </a:spcAft>
              <a:buClr>
                <a:schemeClr val="accent6">
                  <a:lumMod val="75000"/>
                </a:schemeClr>
              </a:buClr>
              <a:buFont typeface="Georgia" pitchFamily="18" charset="0"/>
              <a:buNone/>
              <a:defRPr/>
            </a:pPr>
            <a:r>
              <a:rPr lang="ru-RU" dirty="0" smtClean="0">
                <a:solidFill>
                  <a:schemeClr val="bg2">
                    <a:lumMod val="50000"/>
                  </a:schemeClr>
                </a:solidFill>
              </a:rPr>
              <a:t>ХАЛИСЕ УМЕРОВА</a:t>
            </a:r>
            <a:endParaRPr lang="ru-RU" dirty="0">
              <a:solidFill>
                <a:schemeClr val="bg2">
                  <a:lumMod val="50000"/>
                </a:schemeClr>
              </a:solidFill>
            </a:endParaRPr>
          </a:p>
        </p:txBody>
      </p:sp>
      <p:sp>
        <p:nvSpPr>
          <p:cNvPr id="3" name="Содержимое 2"/>
          <p:cNvSpPr>
            <a:spLocks noGrp="1"/>
          </p:cNvSpPr>
          <p:nvPr>
            <p:ph sz="quarter" idx="13"/>
          </p:nvPr>
        </p:nvSpPr>
        <p:spPr>
          <a:xfrm>
            <a:off x="684213" y="1341438"/>
            <a:ext cx="7920037" cy="4608512"/>
          </a:xfrm>
        </p:spPr>
        <p:txBody>
          <a:bodyPr rtlCol="0">
            <a:normAutofit lnSpcReduction="10000"/>
          </a:bodyPr>
          <a:lstStyle/>
          <a:p>
            <a:pPr indent="-182880" fontAlgn="auto">
              <a:lnSpc>
                <a:spcPct val="150000"/>
              </a:lnSpc>
              <a:buClr>
                <a:schemeClr val="accent6">
                  <a:lumMod val="75000"/>
                </a:schemeClr>
              </a:buClr>
              <a:buFont typeface="Georgia" pitchFamily="18" charset="0"/>
              <a:buNone/>
              <a:defRPr/>
            </a:pPr>
            <a:r>
              <a:rPr lang="ru-RU" dirty="0" smtClean="0">
                <a:solidFill>
                  <a:schemeClr val="tx1">
                    <a:lumMod val="75000"/>
                    <a:lumOff val="25000"/>
                  </a:schemeClr>
                </a:solidFill>
              </a:rPr>
              <a:t>      19 яшлы Халисе умерова дженкнинъ ильк кунюнден джебэге эмшире оларакъ кетти. Акъярда Халисе пек агъыр яралана ве атта ольгенлер джедвелине тюше.Акъярнынъ музейлерининъ биринде Халисенинъ къуршуннен тешильген комсомол билеты сакъланып къалгъан. Лякин Халисе яшамакъ истей эди ве олюмни енъе.Госпитальден сонъ кене джебэге кете ве озь дженкявер ёлуны Рейстагда битире. Гъалебени Германияда къаршылады. </a:t>
            </a:r>
          </a:p>
          <a:p>
            <a:pPr indent="-182880" fontAlgn="auto">
              <a:buClr>
                <a:schemeClr val="accent6">
                  <a:lumMod val="75000"/>
                </a:schemeClr>
              </a:buClr>
              <a:buFont typeface="Georgia" pitchFamily="18" charset="0"/>
              <a:buNone/>
              <a:defRPr/>
            </a:pPr>
            <a:endParaRPr lang="ru-RU" dirty="0">
              <a:solidFill>
                <a:schemeClr val="tx1">
                  <a:lumMod val="75000"/>
                  <a:lumOff val="25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Содержимое 2"/>
          <p:cNvSpPr>
            <a:spLocks noGrp="1"/>
          </p:cNvSpPr>
          <p:nvPr>
            <p:ph sz="quarter" idx="13"/>
          </p:nvPr>
        </p:nvSpPr>
        <p:spPr>
          <a:xfrm>
            <a:off x="395536" y="731838"/>
            <a:ext cx="8352928" cy="3475037"/>
          </a:xfrm>
        </p:spPr>
        <p:txBody>
          <a:bodyPr/>
          <a:lstStyle/>
          <a:p>
            <a:pPr>
              <a:buFont typeface="Georgia" pitchFamily="18" charset="0"/>
              <a:buNone/>
            </a:pPr>
            <a:r>
              <a:rPr lang="ru-RU" dirty="0" smtClean="0"/>
              <a:t>ЗЕЙНЕП ШАБАНОВА                 ФАТИМЕ СУЮНОВА-ИСЛЯМОВА</a:t>
            </a:r>
          </a:p>
          <a:p>
            <a:pPr>
              <a:buFont typeface="Georgia" pitchFamily="18" charset="0"/>
              <a:buNone/>
            </a:pPr>
            <a:r>
              <a:rPr lang="ru-RU" sz="1800" dirty="0" smtClean="0"/>
              <a:t> Гъалебени Чехославакияда                 Гъалебени Берлинде къаршылады</a:t>
            </a:r>
          </a:p>
          <a:p>
            <a:pPr>
              <a:buFont typeface="Georgia" pitchFamily="18" charset="0"/>
              <a:buNone/>
            </a:pPr>
            <a:r>
              <a:rPr lang="ru-RU" sz="1800" dirty="0" smtClean="0"/>
              <a:t>          къаршылады                                   Япон фронтында дженклешти                           </a:t>
            </a:r>
          </a:p>
        </p:txBody>
      </p:sp>
      <p:pic>
        <p:nvPicPr>
          <p:cNvPr id="61443" name="Picture 1" descr="F:\УЧАСТНИКИ ВОВ\зейнеп шабанова.jpg"/>
          <p:cNvPicPr>
            <a:picLocks noChangeAspect="1" noChangeArrowheads="1"/>
          </p:cNvPicPr>
          <p:nvPr/>
        </p:nvPicPr>
        <p:blipFill>
          <a:blip r:embed="rId2" cstate="print"/>
          <a:srcRect/>
          <a:stretch>
            <a:fillRect/>
          </a:stretch>
        </p:blipFill>
        <p:spPr bwMode="auto">
          <a:xfrm>
            <a:off x="539552" y="2257218"/>
            <a:ext cx="2808312" cy="3999922"/>
          </a:xfrm>
          <a:prstGeom prst="rect">
            <a:avLst/>
          </a:prstGeom>
          <a:noFill/>
          <a:ln w="9525">
            <a:noFill/>
            <a:miter lim="800000"/>
            <a:headEnd/>
            <a:tailEnd/>
          </a:ln>
        </p:spPr>
      </p:pic>
      <p:pic>
        <p:nvPicPr>
          <p:cNvPr id="5" name="Picture 1" descr="F:\УЧАСТНИКИ ВОВ\фатиме суюнова.jpg"/>
          <p:cNvPicPr>
            <a:picLocks noChangeAspect="1" noChangeArrowheads="1"/>
          </p:cNvPicPr>
          <p:nvPr/>
        </p:nvPicPr>
        <p:blipFill>
          <a:blip r:embed="rId3" cstate="print"/>
          <a:srcRect/>
          <a:stretch>
            <a:fillRect/>
          </a:stretch>
        </p:blipFill>
        <p:spPr bwMode="auto">
          <a:xfrm>
            <a:off x="5004048" y="2258321"/>
            <a:ext cx="2952328" cy="3880551"/>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Содержимое 2"/>
          <p:cNvSpPr>
            <a:spLocks noGrp="1"/>
          </p:cNvSpPr>
          <p:nvPr>
            <p:ph sz="quarter" idx="13"/>
          </p:nvPr>
        </p:nvSpPr>
        <p:spPr>
          <a:xfrm>
            <a:off x="468313" y="549275"/>
            <a:ext cx="8280151" cy="3657600"/>
          </a:xfrm>
        </p:spPr>
        <p:txBody>
          <a:bodyPr/>
          <a:lstStyle/>
          <a:p>
            <a:pPr>
              <a:buFont typeface="Georgia" pitchFamily="18" charset="0"/>
              <a:buNone/>
            </a:pPr>
            <a:r>
              <a:rPr lang="ru-RU" b="1" dirty="0" smtClean="0"/>
              <a:t>      ХАТИДЖЕ ИСЛЯМОВА               ХАТИДЖЕ МЕНАЛИЕВА         </a:t>
            </a:r>
          </a:p>
          <a:p>
            <a:pPr>
              <a:buFont typeface="Georgia" pitchFamily="18" charset="0"/>
              <a:buNone/>
            </a:pPr>
            <a:r>
              <a:rPr lang="ru-RU" sz="1800" dirty="0" smtClean="0"/>
              <a:t>Гъалебени Берлинде къаршылады        Акъяр,Ленинград,Польша,Романия</a:t>
            </a:r>
          </a:p>
          <a:p>
            <a:pPr>
              <a:buFont typeface="Georgia" pitchFamily="18" charset="0"/>
              <a:buNone/>
            </a:pPr>
            <a:r>
              <a:rPr lang="ru-RU" sz="1800" dirty="0" smtClean="0"/>
              <a:t> Япон фронтында дженклешти                ве Чехославакияда дженклешти</a:t>
            </a:r>
          </a:p>
        </p:txBody>
      </p:sp>
      <p:pic>
        <p:nvPicPr>
          <p:cNvPr id="63491" name="Picture 1" descr="F:\УЧАСТНИКИ ВОВ\хатидже ислямова.jpg"/>
          <p:cNvPicPr>
            <a:picLocks noChangeAspect="1" noChangeArrowheads="1"/>
          </p:cNvPicPr>
          <p:nvPr/>
        </p:nvPicPr>
        <p:blipFill>
          <a:blip r:embed="rId2" cstate="print"/>
          <a:srcRect/>
          <a:stretch>
            <a:fillRect/>
          </a:stretch>
        </p:blipFill>
        <p:spPr bwMode="auto">
          <a:xfrm>
            <a:off x="1115616" y="2204864"/>
            <a:ext cx="2592288" cy="3968208"/>
          </a:xfrm>
          <a:prstGeom prst="rect">
            <a:avLst/>
          </a:prstGeom>
          <a:noFill/>
          <a:ln w="9525">
            <a:noFill/>
            <a:miter lim="800000"/>
            <a:headEnd/>
            <a:tailEnd/>
          </a:ln>
        </p:spPr>
      </p:pic>
      <p:pic>
        <p:nvPicPr>
          <p:cNvPr id="5" name="Picture 1" descr="F:\УЧАСТНИКИ ВОВ\хатидже меналиева.jpg"/>
          <p:cNvPicPr>
            <a:picLocks noChangeAspect="1" noChangeArrowheads="1"/>
          </p:cNvPicPr>
          <p:nvPr/>
        </p:nvPicPr>
        <p:blipFill>
          <a:blip r:embed="rId3" cstate="print"/>
          <a:srcRect/>
          <a:stretch>
            <a:fillRect/>
          </a:stretch>
        </p:blipFill>
        <p:spPr bwMode="auto">
          <a:xfrm>
            <a:off x="5364088" y="2239180"/>
            <a:ext cx="2520280" cy="3854116"/>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404664"/>
            <a:ext cx="6512511" cy="864096"/>
          </a:xfrm>
        </p:spPr>
        <p:txBody>
          <a:bodyPr/>
          <a:lstStyle/>
          <a:p>
            <a:pPr marL="320040" indent="-320040" algn="ctr" fontAlgn="auto">
              <a:spcAft>
                <a:spcPts val="0"/>
              </a:spcAft>
              <a:buClr>
                <a:schemeClr val="accent6">
                  <a:lumMod val="75000"/>
                </a:schemeClr>
              </a:buClr>
              <a:buFont typeface="Georgia" pitchFamily="18" charset="0"/>
              <a:buNone/>
              <a:defRPr/>
            </a:pPr>
            <a:r>
              <a:rPr lang="ru-RU" sz="4000" dirty="0" smtClean="0">
                <a:solidFill>
                  <a:schemeClr val="bg2">
                    <a:lumMod val="50000"/>
                  </a:schemeClr>
                </a:solidFill>
              </a:rPr>
              <a:t>ШЕВКЪИЕ  АБИБУЛАЕВА</a:t>
            </a:r>
            <a:endParaRPr lang="ru-RU" sz="4000" dirty="0">
              <a:solidFill>
                <a:schemeClr val="bg2">
                  <a:lumMod val="50000"/>
                </a:schemeClr>
              </a:solidFill>
            </a:endParaRPr>
          </a:p>
        </p:txBody>
      </p:sp>
      <p:sp>
        <p:nvSpPr>
          <p:cNvPr id="34818" name="Содержимое 2"/>
          <p:cNvSpPr>
            <a:spLocks noGrp="1"/>
          </p:cNvSpPr>
          <p:nvPr>
            <p:ph sz="quarter" idx="13"/>
          </p:nvPr>
        </p:nvSpPr>
        <p:spPr>
          <a:xfrm>
            <a:off x="4788024" y="2420888"/>
            <a:ext cx="3816424" cy="3024336"/>
          </a:xfrm>
        </p:spPr>
        <p:txBody>
          <a:bodyPr/>
          <a:lstStyle/>
          <a:p>
            <a:pPr>
              <a:lnSpc>
                <a:spcPct val="150000"/>
              </a:lnSpc>
              <a:buFont typeface="Georgia" pitchFamily="18" charset="0"/>
              <a:buNone/>
            </a:pPr>
            <a:r>
              <a:rPr lang="ru-RU" dirty="0" smtClean="0"/>
              <a:t>     </a:t>
            </a:r>
            <a:r>
              <a:rPr lang="ru-RU" sz="1600" dirty="0" smtClean="0"/>
              <a:t>Акъяр  мудафааджысы.</a:t>
            </a:r>
          </a:p>
          <a:p>
            <a:pPr>
              <a:buNone/>
            </a:pPr>
            <a:r>
              <a:rPr lang="ru-RU" sz="1600" i="1" dirty="0" smtClean="0">
                <a:latin typeface="Trebuchet MS" pitchFamily="34" charset="0"/>
              </a:rPr>
              <a:t>25-джи Чапаевск дивизиясынынъ  </a:t>
            </a:r>
          </a:p>
          <a:p>
            <a:pPr>
              <a:buNone/>
            </a:pPr>
            <a:r>
              <a:rPr lang="ru-RU" sz="1600" i="1" dirty="0" smtClean="0">
                <a:latin typeface="Trebuchet MS" pitchFamily="34" charset="0"/>
              </a:rPr>
              <a:t>ветераны</a:t>
            </a:r>
            <a:r>
              <a:rPr lang="ru-RU" sz="1600" dirty="0" smtClean="0">
                <a:latin typeface="Trebuchet MS" pitchFamily="34" charset="0"/>
              </a:rPr>
              <a:t>. </a:t>
            </a:r>
            <a:r>
              <a:rPr lang="ru-RU" sz="1600" dirty="0" smtClean="0"/>
              <a:t>Шимди  озь дженклешкен</a:t>
            </a:r>
          </a:p>
          <a:p>
            <a:pPr>
              <a:buNone/>
            </a:pPr>
            <a:r>
              <a:rPr lang="ru-RU" sz="1600" dirty="0" smtClean="0"/>
              <a:t> севимли  шеэринде яшай.</a:t>
            </a:r>
          </a:p>
        </p:txBody>
      </p:sp>
      <p:pic>
        <p:nvPicPr>
          <p:cNvPr id="34819" name="Picture 2" descr="11154794_803041459765112_3350673531770579222_o"/>
          <p:cNvPicPr>
            <a:picLocks noChangeAspect="1" noChangeArrowheads="1"/>
          </p:cNvPicPr>
          <p:nvPr/>
        </p:nvPicPr>
        <p:blipFill>
          <a:blip r:embed="rId2" cstate="print"/>
          <a:srcRect/>
          <a:stretch>
            <a:fillRect/>
          </a:stretch>
        </p:blipFill>
        <p:spPr bwMode="auto">
          <a:xfrm>
            <a:off x="323850" y="1628775"/>
            <a:ext cx="4327994" cy="4176489"/>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p;Vcy;&amp;iecy;&amp;tcy;&amp;iecy;&amp;rcy;&amp;acy;&amp;ncy;&amp;acy; &amp;kcy;&amp;rcy;&amp;ycy;&amp;mcy;&amp;scy;&amp;kcy;&amp;ocy;&amp;tcy;&amp;acy;&amp;tcy;&amp;acy;&amp;rcy;&amp;scy;&amp;kcy;&amp;ocy;&amp;gcy;&amp;ocy; &amp;dcy;&amp;vcy;&amp;icy;&amp;zhcy;&amp;iecy;&amp;ncy;&amp;icy;&amp;yacy; &amp;vcy;&amp;ycy;&amp;zcy;&amp;vcy;&amp;acy;&amp;lcy;&amp;icy; &amp;ncy;&amp;acy; &amp;dcy;&amp;ocy;&amp;pcy;&amp;rcy;&amp;ocy;&amp;scy;"/>
          <p:cNvPicPr>
            <a:picLocks noChangeAspect="1" noChangeArrowheads="1"/>
          </p:cNvPicPr>
          <p:nvPr/>
        </p:nvPicPr>
        <p:blipFill>
          <a:blip r:embed="rId2" cstate="print"/>
          <a:srcRect r="12613" b="-1124"/>
          <a:stretch>
            <a:fillRect/>
          </a:stretch>
        </p:blipFill>
        <p:spPr bwMode="auto">
          <a:xfrm>
            <a:off x="107504" y="188640"/>
            <a:ext cx="8856984" cy="6480720"/>
          </a:xfrm>
          <a:prstGeom prst="rect">
            <a:avLst/>
          </a:prstGeom>
          <a:noFill/>
        </p:spPr>
      </p:pic>
      <p:sp>
        <p:nvSpPr>
          <p:cNvPr id="2" name="Заголовок 1"/>
          <p:cNvSpPr>
            <a:spLocks noGrp="1"/>
          </p:cNvSpPr>
          <p:nvPr>
            <p:ph type="title"/>
          </p:nvPr>
        </p:nvSpPr>
        <p:spPr>
          <a:xfrm>
            <a:off x="683569" y="5877272"/>
            <a:ext cx="7622232" cy="288032"/>
          </a:xfrm>
        </p:spPr>
        <p:txBody>
          <a:bodyPr/>
          <a:lstStyle/>
          <a:p>
            <a:pPr algn="ctr">
              <a:buNone/>
            </a:pPr>
            <a:endParaRPr lang="ru-RU" dirty="0"/>
          </a:p>
        </p:txBody>
      </p:sp>
      <p:sp>
        <p:nvSpPr>
          <p:cNvPr id="3" name="Содержимое 2"/>
          <p:cNvSpPr>
            <a:spLocks noGrp="1"/>
          </p:cNvSpPr>
          <p:nvPr>
            <p:ph sz="quarter" idx="13"/>
          </p:nvPr>
        </p:nvSpPr>
        <p:spPr>
          <a:xfrm>
            <a:off x="179512" y="188640"/>
            <a:ext cx="5832648" cy="2664296"/>
          </a:xfrm>
        </p:spPr>
        <p:txBody>
          <a:bodyPr/>
          <a:lstStyle/>
          <a:p>
            <a:pPr>
              <a:buNone/>
            </a:pPr>
            <a:r>
              <a:rPr lang="ru-RU" sz="2400" dirty="0" smtClean="0">
                <a:solidFill>
                  <a:schemeClr val="bg1"/>
                </a:solidFill>
              </a:rPr>
              <a:t>Эй,улу зат,АНА, </a:t>
            </a:r>
          </a:p>
          <a:p>
            <a:pPr>
              <a:buNone/>
            </a:pPr>
            <a:r>
              <a:rPr lang="ru-RU" sz="2400" dirty="0" smtClean="0">
                <a:solidFill>
                  <a:schemeClr val="bg1"/>
                </a:solidFill>
              </a:rPr>
              <a:t>Аналар...аналар, -</a:t>
            </a:r>
          </a:p>
          <a:p>
            <a:pPr>
              <a:buNone/>
            </a:pPr>
            <a:r>
              <a:rPr lang="ru-RU" sz="2400" dirty="0" smtClean="0">
                <a:solidFill>
                  <a:schemeClr val="bg1"/>
                </a:solidFill>
              </a:rPr>
              <a:t>Сизлерге борджлумыз-</a:t>
            </a:r>
          </a:p>
          <a:p>
            <a:pPr>
              <a:buNone/>
            </a:pPr>
            <a:r>
              <a:rPr lang="ru-RU" sz="2400" dirty="0" smtClean="0">
                <a:solidFill>
                  <a:schemeClr val="bg1"/>
                </a:solidFill>
              </a:rPr>
              <a:t>Тирилер къалгъанлар...</a:t>
            </a:r>
          </a:p>
          <a:p>
            <a:pPr>
              <a:buNone/>
            </a:pP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ъект 2"/>
          <p:cNvSpPr>
            <a:spLocks noGrp="1"/>
          </p:cNvSpPr>
          <p:nvPr>
            <p:ph sz="quarter" idx="13"/>
          </p:nvPr>
        </p:nvSpPr>
        <p:spPr>
          <a:xfrm>
            <a:off x="4716463" y="1628775"/>
            <a:ext cx="4176712" cy="4321175"/>
          </a:xfrm>
        </p:spPr>
        <p:txBody>
          <a:bodyPr/>
          <a:lstStyle/>
          <a:p>
            <a:pPr>
              <a:lnSpc>
                <a:spcPct val="150000"/>
              </a:lnSpc>
              <a:buFont typeface="Georgia" pitchFamily="18" charset="0"/>
              <a:buNone/>
            </a:pPr>
            <a:r>
              <a:rPr lang="ru-RU" sz="1800" dirty="0" smtClean="0"/>
              <a:t>Дёрт тарафтан къасыргъалап</a:t>
            </a:r>
          </a:p>
          <a:p>
            <a:pPr>
              <a:lnSpc>
                <a:spcPct val="150000"/>
              </a:lnSpc>
              <a:buFont typeface="Georgia" pitchFamily="18" charset="0"/>
              <a:buNone/>
            </a:pPr>
            <a:r>
              <a:rPr lang="ru-RU" sz="1800" dirty="0" smtClean="0"/>
              <a:t>         къуршун ягъып тургъанда,</a:t>
            </a:r>
          </a:p>
          <a:p>
            <a:pPr>
              <a:lnSpc>
                <a:spcPct val="150000"/>
              </a:lnSpc>
              <a:buFont typeface="Georgia" pitchFamily="18" charset="0"/>
              <a:buNone/>
            </a:pPr>
            <a:r>
              <a:rPr lang="ru-RU" sz="1800" dirty="0" smtClean="0"/>
              <a:t>Козьсюз олюм эр адымда</a:t>
            </a:r>
          </a:p>
          <a:p>
            <a:pPr>
              <a:lnSpc>
                <a:spcPct val="150000"/>
              </a:lnSpc>
              <a:buFont typeface="Georgia" pitchFamily="18" charset="0"/>
              <a:buNone/>
            </a:pPr>
            <a:r>
              <a:rPr lang="ru-RU" sz="1800" dirty="0" smtClean="0"/>
              <a:t>         бинълеп тузакъ  къургъанда</a:t>
            </a:r>
          </a:p>
          <a:p>
            <a:pPr>
              <a:lnSpc>
                <a:spcPct val="150000"/>
              </a:lnSpc>
              <a:buFont typeface="Georgia" pitchFamily="18" charset="0"/>
              <a:buNone/>
            </a:pPr>
            <a:r>
              <a:rPr lang="ru-RU" sz="1800" dirty="0" smtClean="0"/>
              <a:t>Джан аямай яралыны</a:t>
            </a:r>
          </a:p>
          <a:p>
            <a:pPr>
              <a:lnSpc>
                <a:spcPct val="150000"/>
              </a:lnSpc>
              <a:buFont typeface="Georgia" pitchFamily="18" charset="0"/>
              <a:buNone/>
            </a:pPr>
            <a:r>
              <a:rPr lang="ru-RU" sz="1800" dirty="0" smtClean="0"/>
              <a:t>          сюйреп алып кеткенде,</a:t>
            </a:r>
          </a:p>
          <a:p>
            <a:pPr>
              <a:lnSpc>
                <a:spcPct val="150000"/>
              </a:lnSpc>
              <a:buFont typeface="Georgia" pitchFamily="18" charset="0"/>
              <a:buNone/>
            </a:pPr>
            <a:r>
              <a:rPr lang="ru-RU" sz="1800" dirty="0" smtClean="0"/>
              <a:t>Кучь-къуветни къайдан алды</a:t>
            </a:r>
          </a:p>
          <a:p>
            <a:pPr>
              <a:lnSpc>
                <a:spcPct val="150000"/>
              </a:lnSpc>
              <a:buFont typeface="Georgia" pitchFamily="18" charset="0"/>
              <a:buNone/>
            </a:pPr>
            <a:r>
              <a:rPr lang="ru-RU" sz="1800" dirty="0" smtClean="0"/>
              <a:t>                    Аналар яш экенде?!</a:t>
            </a:r>
          </a:p>
        </p:txBody>
      </p:sp>
      <p:pic>
        <p:nvPicPr>
          <p:cNvPr id="24579" name="Picture 4" descr="&amp;Scy;&amp;tcy;&amp;iecy;&amp;ncy;&amp;acy; &amp;Vcy;&amp;Kcy;&amp;ocy;&amp;ncy;&amp;tcy;&amp;acy;&amp;kcy;&amp;tcy;&amp;iecy;"/>
          <p:cNvPicPr>
            <a:picLocks noChangeAspect="1" noChangeArrowheads="1"/>
          </p:cNvPicPr>
          <p:nvPr/>
        </p:nvPicPr>
        <p:blipFill>
          <a:blip r:embed="rId2" cstate="print"/>
          <a:srcRect/>
          <a:stretch>
            <a:fillRect/>
          </a:stretch>
        </p:blipFill>
        <p:spPr bwMode="auto">
          <a:xfrm>
            <a:off x="251520" y="1556792"/>
            <a:ext cx="4262437" cy="4392613"/>
          </a:xfrm>
          <a:prstGeom prst="rect">
            <a:avLst/>
          </a:prstGeom>
          <a:noFill/>
          <a:ln w="9525">
            <a:noFill/>
            <a:miter lim="800000"/>
            <a:headEnd/>
            <a:tailEnd/>
          </a:ln>
        </p:spPr>
      </p:pic>
      <p:pic>
        <p:nvPicPr>
          <p:cNvPr id="2" name="Заголовок 1"/>
          <p:cNvPicPr>
            <a:picLocks noGrp="1" noChangeArrowheads="1"/>
          </p:cNvPicPr>
          <p:nvPr>
            <p:ph type="title" idx="4294967295"/>
          </p:nvPr>
        </p:nvPicPr>
        <p:blipFill>
          <a:blip r:embed="rId3" cstate="print"/>
          <a:srcRect/>
          <a:stretch>
            <a:fillRect/>
          </a:stretch>
        </p:blipFill>
        <p:spPr bwMode="auto">
          <a:xfrm>
            <a:off x="1259632" y="260648"/>
            <a:ext cx="6984776" cy="1007765"/>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ъект 2"/>
          <p:cNvSpPr>
            <a:spLocks noGrp="1"/>
          </p:cNvSpPr>
          <p:nvPr>
            <p:ph sz="quarter" idx="13"/>
          </p:nvPr>
        </p:nvSpPr>
        <p:spPr>
          <a:xfrm>
            <a:off x="5003800" y="1916113"/>
            <a:ext cx="3816350" cy="4321175"/>
          </a:xfrm>
        </p:spPr>
        <p:txBody>
          <a:bodyPr/>
          <a:lstStyle/>
          <a:p>
            <a:pPr>
              <a:lnSpc>
                <a:spcPct val="150000"/>
              </a:lnSpc>
              <a:buFont typeface="Georgia" pitchFamily="18" charset="0"/>
              <a:buNone/>
            </a:pPr>
            <a:r>
              <a:rPr lang="ru-RU" sz="1800" smtClean="0"/>
              <a:t>Даянылмаз зорлукъларгъа</a:t>
            </a:r>
          </a:p>
          <a:p>
            <a:pPr>
              <a:lnSpc>
                <a:spcPct val="150000"/>
              </a:lnSpc>
              <a:buFont typeface="Georgia" pitchFamily="18" charset="0"/>
              <a:buNone/>
            </a:pPr>
            <a:r>
              <a:rPr lang="ru-RU" sz="1800" smtClean="0"/>
              <a:t>                    эрлер киби даянып,</a:t>
            </a:r>
          </a:p>
          <a:p>
            <a:pPr>
              <a:lnSpc>
                <a:spcPct val="150000"/>
              </a:lnSpc>
              <a:buFont typeface="Georgia" pitchFamily="18" charset="0"/>
              <a:buNone/>
            </a:pPr>
            <a:r>
              <a:rPr lang="ru-RU" sz="1800" smtClean="0"/>
              <a:t>Ана Ватан топрагъында</a:t>
            </a:r>
          </a:p>
          <a:p>
            <a:pPr>
              <a:lnSpc>
                <a:spcPct val="150000"/>
              </a:lnSpc>
              <a:buFont typeface="Georgia" pitchFamily="18" charset="0"/>
              <a:buNone/>
            </a:pPr>
            <a:r>
              <a:rPr lang="ru-RU" sz="1800" smtClean="0"/>
              <a:t>          ал къанларгъа боянып,</a:t>
            </a:r>
          </a:p>
          <a:p>
            <a:pPr>
              <a:lnSpc>
                <a:spcPct val="150000"/>
              </a:lnSpc>
              <a:buFont typeface="Georgia" pitchFamily="18" charset="0"/>
              <a:buNone/>
            </a:pPr>
            <a:r>
              <a:rPr lang="ru-RU" sz="1800" smtClean="0"/>
              <a:t>Бинъ дёрт юз кунь от ичинде</a:t>
            </a:r>
          </a:p>
          <a:p>
            <a:pPr>
              <a:lnSpc>
                <a:spcPct val="150000"/>
              </a:lnSpc>
              <a:buFont typeface="Georgia" pitchFamily="18" charset="0"/>
              <a:buNone/>
            </a:pPr>
            <a:r>
              <a:rPr lang="ru-RU" sz="1800" smtClean="0"/>
              <a:t>            Гъалебени кутькенде,</a:t>
            </a:r>
          </a:p>
          <a:p>
            <a:pPr>
              <a:lnSpc>
                <a:spcPct val="150000"/>
              </a:lnSpc>
              <a:buFont typeface="Georgia" pitchFamily="18" charset="0"/>
              <a:buNone/>
            </a:pPr>
            <a:r>
              <a:rPr lang="ru-RU" sz="1800" smtClean="0"/>
              <a:t>Сабырыны къайдан алды</a:t>
            </a:r>
          </a:p>
          <a:p>
            <a:pPr>
              <a:lnSpc>
                <a:spcPct val="150000"/>
              </a:lnSpc>
              <a:buFont typeface="Georgia" pitchFamily="18" charset="0"/>
              <a:buNone/>
            </a:pPr>
            <a:r>
              <a:rPr lang="ru-RU" sz="1800" smtClean="0"/>
              <a:t>                 Аналар яш экенде?!</a:t>
            </a:r>
          </a:p>
        </p:txBody>
      </p:sp>
      <p:pic>
        <p:nvPicPr>
          <p:cNvPr id="27651" name="Picture 2" descr="&amp;Vcy;&amp;iecy;&amp;lcy;&amp;icy;&amp;kcy;&amp;acy;&amp;yacy; &amp;Ocy;&amp;tcy;&amp;iecy;&amp;chcy;&amp;iecy;&amp;scy;&amp;tcy;&amp;vcy;&amp;iecy;&amp;ncy;&amp;ncy;&amp;acy;&amp;yacy; &amp;Vcy;&amp;ocy;&amp;jcy;&amp;ncy;&amp;acy; &amp;vcy; &amp;tscy;&amp;vcy;&amp;iecy;&amp;tcy;&amp;iecy;"/>
          <p:cNvPicPr>
            <a:picLocks noChangeAspect="1" noChangeArrowheads="1"/>
          </p:cNvPicPr>
          <p:nvPr/>
        </p:nvPicPr>
        <p:blipFill>
          <a:blip r:embed="rId2" cstate="print"/>
          <a:srcRect l="4918" t="5882" r="4918" b="4411"/>
          <a:stretch>
            <a:fillRect/>
          </a:stretch>
        </p:blipFill>
        <p:spPr bwMode="auto">
          <a:xfrm>
            <a:off x="684213" y="1700213"/>
            <a:ext cx="4175125" cy="4645025"/>
          </a:xfrm>
          <a:prstGeom prst="rect">
            <a:avLst/>
          </a:prstGeom>
          <a:noFill/>
          <a:ln w="9525">
            <a:noFill/>
            <a:miter lim="800000"/>
            <a:headEnd/>
            <a:tailEnd/>
          </a:ln>
        </p:spPr>
      </p:pic>
      <p:pic>
        <p:nvPicPr>
          <p:cNvPr id="2" name="Заголовок 1"/>
          <p:cNvPicPr>
            <a:picLocks noGrp="1" noChangeArrowheads="1"/>
          </p:cNvPicPr>
          <p:nvPr>
            <p:ph type="title" idx="4294967295"/>
          </p:nvPr>
        </p:nvPicPr>
        <p:blipFill>
          <a:blip r:embed="rId3" cstate="print"/>
          <a:srcRect/>
          <a:stretch>
            <a:fillRect/>
          </a:stretch>
        </p:blipFill>
        <p:spPr bwMode="auto">
          <a:xfrm>
            <a:off x="3232150" y="549275"/>
            <a:ext cx="3635375" cy="863600"/>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4787900" y="1125538"/>
            <a:ext cx="3960813" cy="4679950"/>
          </a:xfrm>
        </p:spPr>
        <p:txBody>
          <a:bodyPr rtlCol="0">
            <a:normAutofit fontScale="85000" lnSpcReduction="10000"/>
          </a:bodyPr>
          <a:lstStyle/>
          <a:p>
            <a:pPr indent="-182880" fontAlgn="auto">
              <a:lnSpc>
                <a:spcPct val="150000"/>
              </a:lnSpc>
              <a:buClr>
                <a:schemeClr val="accent6">
                  <a:lumMod val="75000"/>
                </a:schemeClr>
              </a:buClr>
              <a:buFont typeface="Georgia" pitchFamily="18" charset="0"/>
              <a:buNone/>
              <a:defRPr/>
            </a:pPr>
            <a:r>
              <a:rPr lang="ru-RU" sz="2400" dirty="0" smtClean="0">
                <a:solidFill>
                  <a:schemeClr val="tx1">
                    <a:lumMod val="75000"/>
                    <a:lumOff val="25000"/>
                  </a:schemeClr>
                </a:solidFill>
              </a:rPr>
              <a:t>Юртумызнынъ душманына</a:t>
            </a:r>
          </a:p>
          <a:p>
            <a:pPr indent="-182880" fontAlgn="auto">
              <a:lnSpc>
                <a:spcPct val="150000"/>
              </a:lnSpc>
              <a:buClr>
                <a:schemeClr val="accent6">
                  <a:lumMod val="75000"/>
                </a:schemeClr>
              </a:buClr>
              <a:buFont typeface="Georgia" pitchFamily="18" charset="0"/>
              <a:buNone/>
              <a:defRPr/>
            </a:pPr>
            <a:r>
              <a:rPr lang="ru-RU" sz="2400" dirty="0" smtClean="0">
                <a:solidFill>
                  <a:schemeClr val="tx1">
                    <a:lumMod val="75000"/>
                    <a:lumOff val="25000"/>
                  </a:schemeClr>
                </a:solidFill>
              </a:rPr>
              <a:t>     юрегинде кин догъа!</a:t>
            </a:r>
          </a:p>
          <a:p>
            <a:pPr indent="-182880" fontAlgn="auto">
              <a:lnSpc>
                <a:spcPct val="150000"/>
              </a:lnSpc>
              <a:buClr>
                <a:schemeClr val="accent6">
                  <a:lumMod val="75000"/>
                </a:schemeClr>
              </a:buClr>
              <a:buFont typeface="Georgia" pitchFamily="18" charset="0"/>
              <a:buNone/>
              <a:defRPr/>
            </a:pPr>
            <a:r>
              <a:rPr lang="ru-RU" sz="2400" dirty="0" smtClean="0">
                <a:solidFill>
                  <a:schemeClr val="tx1">
                    <a:lumMod val="75000"/>
                    <a:lumOff val="25000"/>
                  </a:schemeClr>
                </a:solidFill>
              </a:rPr>
              <a:t>Къучагъында Сабий  дегиль</a:t>
            </a:r>
          </a:p>
          <a:p>
            <a:pPr indent="-182880" fontAlgn="auto">
              <a:lnSpc>
                <a:spcPct val="150000"/>
              </a:lnSpc>
              <a:buClr>
                <a:schemeClr val="accent6">
                  <a:lumMod val="75000"/>
                </a:schemeClr>
              </a:buClr>
              <a:buFont typeface="Georgia" pitchFamily="18" charset="0"/>
              <a:buNone/>
              <a:defRPr/>
            </a:pPr>
            <a:r>
              <a:rPr lang="ru-RU" sz="2400" dirty="0" smtClean="0">
                <a:solidFill>
                  <a:schemeClr val="tx1">
                    <a:lumMod val="75000"/>
                    <a:lumOff val="25000"/>
                  </a:schemeClr>
                </a:solidFill>
              </a:rPr>
              <a:t>      автоматнынъ къундагъы...</a:t>
            </a:r>
          </a:p>
          <a:p>
            <a:pPr indent="-182880" fontAlgn="auto">
              <a:lnSpc>
                <a:spcPct val="160000"/>
              </a:lnSpc>
              <a:buClr>
                <a:schemeClr val="accent6">
                  <a:lumMod val="75000"/>
                </a:schemeClr>
              </a:buClr>
              <a:buFont typeface="Georgia" pitchFamily="18" charset="0"/>
              <a:buNone/>
              <a:defRPr/>
            </a:pPr>
            <a:r>
              <a:rPr lang="ru-RU" sz="2400" dirty="0" smtClean="0">
                <a:solidFill>
                  <a:schemeClr val="tx1">
                    <a:lumMod val="75000"/>
                    <a:lumOff val="25000"/>
                  </a:schemeClr>
                </a:solidFill>
              </a:rPr>
              <a:t>Джебэлерде ятагъы-ер,</a:t>
            </a:r>
          </a:p>
          <a:p>
            <a:pPr indent="-182880" fontAlgn="auto">
              <a:lnSpc>
                <a:spcPct val="150000"/>
              </a:lnSpc>
              <a:buClr>
                <a:schemeClr val="accent6">
                  <a:lumMod val="75000"/>
                </a:schemeClr>
              </a:buClr>
              <a:buFont typeface="Georgia" pitchFamily="18" charset="0"/>
              <a:buNone/>
              <a:defRPr/>
            </a:pPr>
            <a:r>
              <a:rPr lang="ru-RU" sz="2400" dirty="0" smtClean="0">
                <a:solidFill>
                  <a:schemeClr val="tx1">
                    <a:lumMod val="75000"/>
                    <a:lumOff val="25000"/>
                  </a:schemeClr>
                </a:solidFill>
              </a:rPr>
              <a:t>       ястыгъы-таш экенде,</a:t>
            </a:r>
          </a:p>
          <a:p>
            <a:pPr indent="-182880" fontAlgn="auto">
              <a:lnSpc>
                <a:spcPct val="150000"/>
              </a:lnSpc>
              <a:buClr>
                <a:schemeClr val="accent6">
                  <a:lumMod val="75000"/>
                </a:schemeClr>
              </a:buClr>
              <a:buFont typeface="Georgia" pitchFamily="18" charset="0"/>
              <a:buNone/>
              <a:defRPr/>
            </a:pPr>
            <a:r>
              <a:rPr lang="ru-RU" sz="2400" dirty="0" smtClean="0">
                <a:solidFill>
                  <a:schemeClr val="tx1">
                    <a:lumMod val="75000"/>
                    <a:lumOff val="25000"/>
                  </a:schemeClr>
                </a:solidFill>
              </a:rPr>
              <a:t> Нидже агъыр куньлер корьди</a:t>
            </a:r>
          </a:p>
          <a:p>
            <a:pPr indent="-182880" fontAlgn="auto">
              <a:lnSpc>
                <a:spcPct val="150000"/>
              </a:lnSpc>
              <a:buClr>
                <a:schemeClr val="accent6">
                  <a:lumMod val="75000"/>
                </a:schemeClr>
              </a:buClr>
              <a:buFont typeface="Georgia" pitchFamily="18" charset="0"/>
              <a:buNone/>
              <a:defRPr/>
            </a:pPr>
            <a:r>
              <a:rPr lang="ru-RU" sz="2400" dirty="0" smtClean="0">
                <a:solidFill>
                  <a:schemeClr val="tx1">
                    <a:lumMod val="75000"/>
                    <a:lumOff val="25000"/>
                  </a:schemeClr>
                </a:solidFill>
              </a:rPr>
              <a:t>                 Аналар яш экенде?!</a:t>
            </a:r>
          </a:p>
          <a:p>
            <a:pPr indent="-182880" fontAlgn="auto">
              <a:buClr>
                <a:schemeClr val="accent6">
                  <a:lumMod val="75000"/>
                </a:schemeClr>
              </a:buClr>
              <a:defRPr/>
            </a:pPr>
            <a:endParaRPr lang="ru-RU" dirty="0">
              <a:solidFill>
                <a:schemeClr val="tx1">
                  <a:lumMod val="75000"/>
                  <a:lumOff val="25000"/>
                </a:schemeClr>
              </a:solidFill>
            </a:endParaRPr>
          </a:p>
        </p:txBody>
      </p:sp>
      <p:pic>
        <p:nvPicPr>
          <p:cNvPr id="28675" name="Picture 2" descr="http://cdn.trinixy.ru/pics4/20090127/women_23.jpg"/>
          <p:cNvPicPr>
            <a:picLocks noChangeAspect="1" noChangeArrowheads="1"/>
          </p:cNvPicPr>
          <p:nvPr/>
        </p:nvPicPr>
        <p:blipFill>
          <a:blip r:embed="rId2" cstate="print"/>
          <a:srcRect/>
          <a:stretch>
            <a:fillRect/>
          </a:stretch>
        </p:blipFill>
        <p:spPr bwMode="auto">
          <a:xfrm>
            <a:off x="250825" y="836613"/>
            <a:ext cx="4073525" cy="5616575"/>
          </a:xfrm>
          <a:prstGeom prst="rect">
            <a:avLst/>
          </a:prstGeom>
          <a:noFill/>
          <a:ln w="9525">
            <a:noFill/>
            <a:miter lim="800000"/>
            <a:headEnd/>
            <a:tailEnd/>
          </a:ln>
        </p:spPr>
      </p:pic>
      <p:pic>
        <p:nvPicPr>
          <p:cNvPr id="2" name="Заголовок 1"/>
          <p:cNvPicPr>
            <a:picLocks noGrp="1" noChangeArrowheads="1"/>
          </p:cNvPicPr>
          <p:nvPr>
            <p:ph type="title" idx="4294967295"/>
          </p:nvPr>
        </p:nvPicPr>
        <p:blipFill>
          <a:blip r:embed="rId3" cstate="print"/>
          <a:srcRect/>
          <a:stretch>
            <a:fillRect/>
          </a:stretch>
        </p:blipFill>
        <p:spPr bwMode="auto">
          <a:xfrm>
            <a:off x="3879850" y="188913"/>
            <a:ext cx="1817688" cy="431800"/>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ъект 2"/>
          <p:cNvSpPr>
            <a:spLocks noGrp="1"/>
          </p:cNvSpPr>
          <p:nvPr>
            <p:ph sz="quarter" idx="13"/>
          </p:nvPr>
        </p:nvSpPr>
        <p:spPr>
          <a:xfrm>
            <a:off x="4932363" y="1844825"/>
            <a:ext cx="3887787" cy="4105126"/>
          </a:xfrm>
        </p:spPr>
        <p:txBody>
          <a:bodyPr/>
          <a:lstStyle/>
          <a:p>
            <a:pPr>
              <a:lnSpc>
                <a:spcPct val="150000"/>
              </a:lnSpc>
              <a:buFont typeface="Georgia" pitchFamily="18" charset="0"/>
              <a:buNone/>
            </a:pPr>
            <a:r>
              <a:rPr lang="ru-RU" sz="1600" dirty="0" smtClean="0"/>
              <a:t>Эвлядыны сюттен кесип-</a:t>
            </a:r>
          </a:p>
          <a:p>
            <a:pPr>
              <a:lnSpc>
                <a:spcPct val="150000"/>
              </a:lnSpc>
              <a:buFont typeface="Georgia" pitchFamily="18" charset="0"/>
              <a:buNone/>
            </a:pPr>
            <a:r>
              <a:rPr lang="ru-RU" sz="1600" dirty="0" smtClean="0"/>
              <a:t>                          аскерге къан берге,</a:t>
            </a:r>
          </a:p>
          <a:p>
            <a:pPr>
              <a:lnSpc>
                <a:spcPct val="150000"/>
              </a:lnSpc>
              <a:buFont typeface="Georgia" pitchFamily="18" charset="0"/>
              <a:buNone/>
            </a:pPr>
            <a:r>
              <a:rPr lang="ru-RU" sz="1600" dirty="0" smtClean="0"/>
              <a:t>Яралыны къуртаргъанда,</a:t>
            </a:r>
          </a:p>
          <a:p>
            <a:pPr>
              <a:lnSpc>
                <a:spcPct val="150000"/>
              </a:lnSpc>
              <a:buFont typeface="Georgia" pitchFamily="18" charset="0"/>
              <a:buNone/>
            </a:pPr>
            <a:r>
              <a:rPr lang="ru-RU" sz="1600" dirty="0" smtClean="0"/>
              <a:t>                 озьлери джан бердилер!</a:t>
            </a:r>
          </a:p>
          <a:p>
            <a:pPr>
              <a:lnSpc>
                <a:spcPct val="150000"/>
              </a:lnSpc>
              <a:buFont typeface="Georgia" pitchFamily="18" charset="0"/>
              <a:buNone/>
            </a:pPr>
            <a:r>
              <a:rPr lang="ru-RU" sz="1600" dirty="0" smtClean="0"/>
              <a:t>Яшап,севип тоймадылар</a:t>
            </a:r>
          </a:p>
          <a:p>
            <a:pPr>
              <a:lnSpc>
                <a:spcPct val="150000"/>
              </a:lnSpc>
              <a:buFont typeface="Georgia" pitchFamily="18" charset="0"/>
              <a:buNone/>
            </a:pPr>
            <a:r>
              <a:rPr lang="ru-RU" sz="1600" dirty="0" smtClean="0"/>
              <a:t>                   генчлик чагъы еткенде,</a:t>
            </a:r>
          </a:p>
          <a:p>
            <a:pPr>
              <a:lnSpc>
                <a:spcPct val="150000"/>
              </a:lnSpc>
              <a:buFont typeface="Georgia" pitchFamily="18" charset="0"/>
              <a:buNone/>
            </a:pPr>
            <a:r>
              <a:rPr lang="ru-RU" sz="1600" dirty="0" smtClean="0"/>
              <a:t>Бу кунь ичюн къурбан кетти</a:t>
            </a:r>
          </a:p>
          <a:p>
            <a:pPr>
              <a:lnSpc>
                <a:spcPct val="150000"/>
              </a:lnSpc>
              <a:buFont typeface="Georgia" pitchFamily="18" charset="0"/>
              <a:buNone/>
            </a:pPr>
            <a:r>
              <a:rPr lang="ru-RU" sz="1600" dirty="0" smtClean="0"/>
              <a:t>                 Аналар яш экенде!</a:t>
            </a:r>
          </a:p>
        </p:txBody>
      </p:sp>
      <p:pic>
        <p:nvPicPr>
          <p:cNvPr id="29699" name="Picture 1" descr="C:\Users\90C5~1\AppData\Local\Temp\245843-4e320d591b91bb75d7d82c7f22eb11ff.jpg"/>
          <p:cNvPicPr>
            <a:picLocks noChangeAspect="1" noChangeArrowheads="1"/>
          </p:cNvPicPr>
          <p:nvPr/>
        </p:nvPicPr>
        <p:blipFill>
          <a:blip r:embed="rId2" cstate="print"/>
          <a:srcRect/>
          <a:stretch>
            <a:fillRect/>
          </a:stretch>
        </p:blipFill>
        <p:spPr bwMode="auto">
          <a:xfrm>
            <a:off x="250825" y="549275"/>
            <a:ext cx="4608513" cy="5832475"/>
          </a:xfrm>
          <a:prstGeom prst="rect">
            <a:avLst/>
          </a:prstGeom>
          <a:noFill/>
          <a:ln w="9525">
            <a:noFill/>
            <a:miter lim="800000"/>
            <a:headEnd/>
            <a:tailEnd/>
          </a:ln>
        </p:spPr>
      </p:pic>
      <p:pic>
        <p:nvPicPr>
          <p:cNvPr id="2" name="Заголовок 1"/>
          <p:cNvPicPr>
            <a:picLocks noGrp="1" noChangeArrowheads="1"/>
          </p:cNvPicPr>
          <p:nvPr>
            <p:ph type="title" idx="4294967295"/>
          </p:nvPr>
        </p:nvPicPr>
        <p:blipFill>
          <a:blip r:embed="rId3" cstate="print"/>
          <a:srcRect/>
          <a:stretch>
            <a:fillRect/>
          </a:stretch>
        </p:blipFill>
        <p:spPr bwMode="auto">
          <a:xfrm>
            <a:off x="3227388" y="476250"/>
            <a:ext cx="3643312" cy="865188"/>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913"/>
            <a:ext cx="8136903" cy="863823"/>
          </a:xfrm>
        </p:spPr>
        <p:txBody>
          <a:bodyPr/>
          <a:lstStyle/>
          <a:p>
            <a:pPr marL="320040" indent="-320040" algn="ctr" fontAlgn="auto">
              <a:spcAft>
                <a:spcPts val="0"/>
              </a:spcAft>
              <a:buClr>
                <a:schemeClr val="accent6">
                  <a:lumMod val="75000"/>
                </a:schemeClr>
              </a:buClr>
              <a:buNone/>
              <a:defRPr/>
            </a:pPr>
            <a:r>
              <a:rPr lang="ru-RU" sz="3600" dirty="0" smtClean="0">
                <a:solidFill>
                  <a:schemeClr val="bg2">
                    <a:lumMod val="50000"/>
                  </a:schemeClr>
                </a:solidFill>
              </a:rPr>
              <a:t>АНАЛАР ЯШ ЭКЕНДЕ</a:t>
            </a:r>
            <a:endParaRPr lang="ru-RU" sz="3600" dirty="0"/>
          </a:p>
        </p:txBody>
      </p:sp>
      <p:sp>
        <p:nvSpPr>
          <p:cNvPr id="13314" name="Содержимое 2"/>
          <p:cNvSpPr>
            <a:spLocks noGrp="1"/>
          </p:cNvSpPr>
          <p:nvPr>
            <p:ph sz="quarter" idx="13"/>
          </p:nvPr>
        </p:nvSpPr>
        <p:spPr>
          <a:xfrm>
            <a:off x="4788024" y="1125538"/>
            <a:ext cx="4032448" cy="5256212"/>
          </a:xfrm>
        </p:spPr>
        <p:txBody>
          <a:bodyPr/>
          <a:lstStyle/>
          <a:p>
            <a:pPr>
              <a:buFont typeface="Georgia" pitchFamily="18" charset="0"/>
              <a:buNone/>
            </a:pPr>
            <a:endParaRPr lang="ru-RU" sz="2800" dirty="0" smtClean="0"/>
          </a:p>
          <a:p>
            <a:pPr>
              <a:buFont typeface="Georgia" pitchFamily="18" charset="0"/>
              <a:buNone/>
            </a:pPr>
            <a:r>
              <a:rPr lang="ru-RU" sz="2800" dirty="0" smtClean="0"/>
              <a:t>    Улу Ватан дженки совет къурумы ичюн, мемлекетимиздеки халкъларнынъ достлугъы эм де бирдемлиги ичюн къатты бир сынав олды.</a:t>
            </a:r>
          </a:p>
        </p:txBody>
      </p:sp>
      <p:pic>
        <p:nvPicPr>
          <p:cNvPr id="38916" name="Picture 4" descr="&amp;Lcy;&amp;ucy;&amp;chcy;&amp;shcy;&amp;icy;&amp;iecy; &amp;Scy;&amp;Mcy;&amp;Scy; &amp;kcy; 9 &amp;mcy;&amp;acy;&amp;yacy;: &amp;pcy;&amp;ocy;&amp;zcy;&amp;dcy;&amp;rcy;&amp;acy;&amp;vcy;&amp;softcy;&amp;tcy;&amp;iecy; &amp;bcy;&amp;lcy;&amp;icy;&amp;zcy;&amp;kcy;&amp;icy;&amp;khcy; &amp;scy; &amp;Dcy;&amp;ncy;&amp;iecy;&amp;mcy; &amp;Pcy;&amp;ocy;&amp;bcy;&amp;iecy;&amp;dcy;&amp;ycy; - &amp;Vcy; &amp;gcy;&amp;ocy;&amp;rcy;&amp;ocy;&amp;dcy;&amp;iecy;"/>
          <p:cNvPicPr>
            <a:picLocks noChangeAspect="1" noChangeArrowheads="1"/>
          </p:cNvPicPr>
          <p:nvPr/>
        </p:nvPicPr>
        <p:blipFill>
          <a:blip r:embed="rId2" cstate="print"/>
          <a:srcRect/>
          <a:stretch>
            <a:fillRect/>
          </a:stretch>
        </p:blipFill>
        <p:spPr bwMode="auto">
          <a:xfrm>
            <a:off x="179512" y="1124744"/>
            <a:ext cx="4573016" cy="47434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7" y="404813"/>
            <a:ext cx="7550224" cy="503907"/>
          </a:xfrm>
        </p:spPr>
        <p:txBody>
          <a:bodyPr/>
          <a:lstStyle/>
          <a:p>
            <a:pPr marL="320040" indent="-320040" algn="ctr" fontAlgn="auto">
              <a:spcAft>
                <a:spcPts val="0"/>
              </a:spcAft>
              <a:buClr>
                <a:schemeClr val="accent6">
                  <a:lumMod val="75000"/>
                </a:schemeClr>
              </a:buClr>
              <a:buNone/>
              <a:defRPr/>
            </a:pPr>
            <a:r>
              <a:rPr lang="ru-RU" sz="2800" dirty="0" smtClean="0">
                <a:solidFill>
                  <a:schemeClr val="bg2">
                    <a:lumMod val="50000"/>
                  </a:schemeClr>
                </a:solidFill>
              </a:rPr>
              <a:t>АНАЛАР ЯШ ЭКЕНДЕ</a:t>
            </a:r>
            <a:endParaRPr lang="ru-RU" sz="2800" dirty="0"/>
          </a:p>
        </p:txBody>
      </p:sp>
      <p:sp>
        <p:nvSpPr>
          <p:cNvPr id="15362" name="Содержимое 2"/>
          <p:cNvSpPr>
            <a:spLocks noGrp="1"/>
          </p:cNvSpPr>
          <p:nvPr>
            <p:ph sz="quarter" idx="13"/>
          </p:nvPr>
        </p:nvSpPr>
        <p:spPr>
          <a:xfrm>
            <a:off x="4500563" y="1484784"/>
            <a:ext cx="3887787" cy="4823941"/>
          </a:xfrm>
        </p:spPr>
        <p:txBody>
          <a:bodyPr/>
          <a:lstStyle/>
          <a:p>
            <a:pPr>
              <a:lnSpc>
                <a:spcPct val="150000"/>
              </a:lnSpc>
              <a:buFont typeface="Georgia" pitchFamily="18" charset="0"/>
              <a:buNone/>
            </a:pPr>
            <a:r>
              <a:rPr lang="ru-RU" dirty="0" smtClean="0"/>
              <a:t>           Кечкен дженкте душманны тар-мар этювге эрлернен бир сырада буюк иссе къошкъан къадынларнынъ ватанперверлиги айрыджа къайд олунды.</a:t>
            </a:r>
          </a:p>
        </p:txBody>
      </p:sp>
      <p:pic>
        <p:nvPicPr>
          <p:cNvPr id="15363" name="Picture 2" descr="&amp;Vcy;&amp;icy;&amp;dcy;&amp;iecy;&amp;ocy; &amp;ocy;&amp;tcy; &amp;ncy;&amp;acy;&amp;shcy;&amp;iecy;&amp;gcy;&amp;ocy; &amp;scy;&amp;acy;&amp;jcy;&amp;tcy;&amp;acy; &amp;Ecy;&amp;khcy;, &amp;dcy;&amp;ocy;&amp;rcy;&amp;ocy;&amp;gcy;&amp;icy;, &amp;pcy;&amp;ycy;&amp;lcy;&amp;softcy; &amp;dcy;&amp;acy; &amp;tcy;&amp;ucy;&amp;mcy;&amp;acy;&amp;ncy; &amp;Fcy;&amp;ocy;&amp;tcy;&amp;ocy; &amp;Vcy;&amp;iecy;&amp;lcy;&amp;icy;&amp;kcy;&amp;ocy;&amp;jcy; &amp;Ocy;&amp;tcy;&amp;iecy;&amp;chcy;&amp;iecy;&amp;scy;&amp;tcy;&amp;vcy;&amp;iecy;&amp;ncy;&amp;ncy;&amp;ocy;&amp;jcy; &amp;vcy;&amp;ocy;&amp;jcy;&amp;ncy;&amp;ycy; 1941-1945 &amp;Vcy;&amp;ocy;&amp;iecy;&amp;ncy;&amp;ncy;&amp;ycy;&amp;iecy; &amp;pcy;&amp;iecy;&amp;scy;&amp;ncy;&amp;icy; &amp;Ncy;&amp;acy;&amp;tcy;&amp;acy;&amp;lcy;&amp;icy;&amp;yacy; &amp;Mcy;&amp;ucy;&amp;rcy;&amp;acy;&amp;vcy;&amp;softcy;&amp;iecy;&amp;vcy;&amp;acy; &amp;Scy;&amp;tcy;&amp;ocy;&amp;icy;&amp;tcy;"/>
          <p:cNvPicPr>
            <a:picLocks noChangeAspect="1" noChangeArrowheads="1"/>
          </p:cNvPicPr>
          <p:nvPr/>
        </p:nvPicPr>
        <p:blipFill>
          <a:blip r:embed="rId2" cstate="print"/>
          <a:srcRect/>
          <a:stretch>
            <a:fillRect/>
          </a:stretch>
        </p:blipFill>
        <p:spPr bwMode="auto">
          <a:xfrm>
            <a:off x="251520" y="1052736"/>
            <a:ext cx="4175125" cy="489607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675</TotalTime>
  <Words>1111</Words>
  <Application>Microsoft Office PowerPoint</Application>
  <PresentationFormat>Экран (4:3)</PresentationFormat>
  <Paragraphs>150</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Воздушный поток</vt:lpstr>
      <vt:lpstr>АНАЛАР ЯШ ЭКЕНДЕ                </vt:lpstr>
      <vt:lpstr>Слайд 2</vt:lpstr>
      <vt:lpstr>Слайд 3</vt:lpstr>
      <vt:lpstr>Слайд 4</vt:lpstr>
      <vt:lpstr>Слайд 5</vt:lpstr>
      <vt:lpstr>Слайд 6</vt:lpstr>
      <vt:lpstr>Слайд 7</vt:lpstr>
      <vt:lpstr>АНАЛАР ЯШ ЭКЕНДЕ</vt:lpstr>
      <vt:lpstr>АНАЛАР ЯШ ЭКЕНДЕ</vt:lpstr>
      <vt:lpstr>АНАЛАР ЯШ ЭКЕНДЕ</vt:lpstr>
      <vt:lpstr>Слайд 11</vt:lpstr>
      <vt:lpstr>           Дженкчи-къадынлар </vt:lpstr>
      <vt:lpstr>Слайд 13</vt:lpstr>
      <vt:lpstr>Слайд 14</vt:lpstr>
      <vt:lpstr>Слайд 15</vt:lpstr>
      <vt:lpstr>Слайд 16</vt:lpstr>
      <vt:lpstr>Слайд 17</vt:lpstr>
      <vt:lpstr>АЛИМЕ АБДЕННАНОВА </vt:lpstr>
      <vt:lpstr>    Алименинъ адыны бугунь сокъакълар,мейданлар ташый.</vt:lpstr>
      <vt:lpstr>Слайд 20</vt:lpstr>
      <vt:lpstr>Майре Ахаева                     Зера Аметова</vt:lpstr>
      <vt:lpstr>Слайд 22</vt:lpstr>
      <vt:lpstr>Слайд 23</vt:lpstr>
      <vt:lpstr>СУВАДЕ  КЪУЮМДЖЫ  </vt:lpstr>
      <vt:lpstr>Слайд 25</vt:lpstr>
      <vt:lpstr>Слайд 26</vt:lpstr>
      <vt:lpstr>Слайд 27</vt:lpstr>
      <vt:lpstr>Слайд 28</vt:lpstr>
      <vt:lpstr>Слайд 29</vt:lpstr>
      <vt:lpstr>Слайд 30</vt:lpstr>
      <vt:lpstr>ЗЕЙНЕП ИБРАИМОВА</vt:lpstr>
      <vt:lpstr>Слайд 32</vt:lpstr>
      <vt:lpstr>ХАЛИСЕ УМЕРОВА</vt:lpstr>
      <vt:lpstr>Слайд 34</vt:lpstr>
      <vt:lpstr>Слайд 35</vt:lpstr>
      <vt:lpstr>ШЕВКЪИЕ  АБИБУЛАЕВА</vt:lpstr>
      <vt:lpstr>Слайд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home</dc:creator>
  <cp:lastModifiedBy>Packard</cp:lastModifiedBy>
  <cp:revision>98</cp:revision>
  <dcterms:created xsi:type="dcterms:W3CDTF">2015-03-31T18:07:34Z</dcterms:created>
  <dcterms:modified xsi:type="dcterms:W3CDTF">2016-03-20T21:33:40Z</dcterms:modified>
</cp:coreProperties>
</file>