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57" r:id="rId4"/>
    <p:sldId id="258" r:id="rId5"/>
    <p:sldId id="260" r:id="rId6"/>
    <p:sldId id="261" r:id="rId7"/>
    <p:sldId id="288" r:id="rId8"/>
    <p:sldId id="263" r:id="rId9"/>
    <p:sldId id="281" r:id="rId10"/>
    <p:sldId id="264" r:id="rId11"/>
    <p:sldId id="266" r:id="rId12"/>
    <p:sldId id="268" r:id="rId13"/>
    <p:sldId id="269" r:id="rId14"/>
    <p:sldId id="270" r:id="rId15"/>
    <p:sldId id="271" r:id="rId16"/>
    <p:sldId id="272" r:id="rId17"/>
    <p:sldId id="284" r:id="rId18"/>
    <p:sldId id="285" r:id="rId19"/>
    <p:sldId id="273" r:id="rId20"/>
    <p:sldId id="286" r:id="rId21"/>
    <p:sldId id="287" r:id="rId22"/>
    <p:sldId id="275" r:id="rId23"/>
    <p:sldId id="276" r:id="rId24"/>
    <p:sldId id="277" r:id="rId25"/>
    <p:sldId id="282" r:id="rId26"/>
    <p:sldId id="278" r:id="rId27"/>
    <p:sldId id="279" r:id="rId28"/>
    <p:sldId id="289" r:id="rId29"/>
    <p:sldId id="283" r:id="rId30"/>
    <p:sldId id="280" r:id="rId31"/>
    <p:sldId id="290" r:id="rId3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3220" autoAdjust="0"/>
  </p:normalViewPr>
  <p:slideViewPr>
    <p:cSldViewPr>
      <p:cViewPr varScale="1">
        <p:scale>
          <a:sx n="102" d="100"/>
          <a:sy n="102" d="100"/>
        </p:scale>
        <p:origin x="-2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360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Декабрь - 2012 г.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в.</c:v>
                </c:pt>
                <c:pt idx="1">
                  <c:v>в.с.</c:v>
                </c:pt>
                <c:pt idx="2">
                  <c:v>с.</c:v>
                </c:pt>
                <c:pt idx="3">
                  <c:v>н.с.</c:v>
                </c:pt>
                <c:pt idx="4">
                  <c:v>н.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0.3</c:v>
                </c:pt>
                <c:pt idx="2">
                  <c:v>0.5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 b="1">
                <a:latin typeface="Agency FB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>
                <a:latin typeface="Agency FB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>
                <a:latin typeface="Agency FB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1">
                <a:latin typeface="Agency FB" pitchFamily="34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1">
                <a:latin typeface="Agency FB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016746542849007"/>
          <c:y val="0.16519332659998187"/>
          <c:w val="0.17855413068959877"/>
          <c:h val="0.69455617762625876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0.31803</cdr:x>
      <cdr:y>0.1524</cdr:y>
    </cdr:from>
    <cdr:to>
      <cdr:x>0.39326</cdr:x>
      <cdr:y>0.29023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8141" y="726673"/>
          <a:ext cx="482139" cy="657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0.33996</cdr:x>
      <cdr:y>0.23631</cdr:y>
    </cdr:from>
    <cdr:to>
      <cdr:x>0.48264</cdr:x>
      <cdr:y>0.42807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78726" y="11267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>
                  <a:lumMod val="95000"/>
                </a:schemeClr>
              </a:solidFill>
            </a:rPr>
            <a:t>10%</a:t>
          </a:r>
          <a:endParaRPr lang="ru-RU" sz="2000" b="1" dirty="0">
            <a:solidFill>
              <a:schemeClr val="bg1">
                <a:lumMod val="9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0.46799</cdr:x>
      <cdr:y>0.23438</cdr:y>
    </cdr:from>
    <cdr:to>
      <cdr:x>0.61067</cdr:x>
      <cdr:y>0.42615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99184" y="11176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>
                  <a:lumMod val="95000"/>
                </a:schemeClr>
              </a:solidFill>
            </a:rPr>
            <a:t>10%</a:t>
          </a:r>
          <a:endParaRPr lang="ru-RU" sz="2000" b="1" dirty="0">
            <a:solidFill>
              <a:schemeClr val="bg1">
                <a:lumMod val="9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0.58863</cdr:x>
      <cdr:y>0.51006</cdr:y>
    </cdr:from>
    <cdr:to>
      <cdr:x>0.73131</cdr:x>
      <cdr:y>0.70182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72336" y="24321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>
                  <a:lumMod val="95000"/>
                </a:schemeClr>
              </a:solidFill>
            </a:rPr>
            <a:t>30%</a:t>
          </a:r>
          <a:endParaRPr lang="ru-RU" sz="2000" b="1" dirty="0">
            <a:solidFill>
              <a:schemeClr val="bg1">
                <a:lumMod val="9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0.26818</cdr:x>
      <cdr:y>0.62247</cdr:y>
    </cdr:from>
    <cdr:to>
      <cdr:x>0.41086</cdr:x>
      <cdr:y>0.81423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18707" y="2968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>
                  <a:lumMod val="95000"/>
                </a:schemeClr>
              </a:solidFill>
            </a:rPr>
            <a:t>50%</a:t>
          </a:r>
          <a:endParaRPr lang="ru-RU" sz="2000" b="1" dirty="0">
            <a:solidFill>
              <a:schemeClr val="bg1">
                <a:lumMod val="9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0.85732</cdr:x>
      <cdr:y>0.33912</cdr:y>
    </cdr:from>
    <cdr:to>
      <cdr:x>1</cdr:x>
      <cdr:y>0.53089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370844" y="1617031"/>
          <a:ext cx="89385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0.85732</cdr:x>
      <cdr:y>0.24828</cdr:y>
    </cdr:from>
    <cdr:to>
      <cdr:x>1</cdr:x>
      <cdr:y>0.44005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120680" y="11838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0.85404</cdr:x>
      <cdr:y>0.65267</cdr:y>
    </cdr:from>
    <cdr:to>
      <cdr:x>1</cdr:x>
      <cdr:y>0.84443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6120680" y="311212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0.85404</cdr:x>
      <cdr:y>0.63757</cdr:y>
    </cdr:from>
    <cdr:to>
      <cdr:x>1</cdr:x>
      <cdr:y>0.82933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976664" y="3040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0.85404</cdr:x>
      <cdr:y>0.78858</cdr:y>
    </cdr:from>
    <cdr:to>
      <cdr:x>1</cdr:x>
      <cdr:y>0.98035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904656" y="37601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DDFBD-66F0-491A-90F4-4F31565B57B2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796C2-A462-4A9F-8226-BF21B0C0BD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7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23528" y="332658"/>
            <a:ext cx="8496944" cy="619268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911" y="938341"/>
            <a:ext cx="3410312" cy="4832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/>
          <p:cNvSpPr txBox="1"/>
          <p:nvPr/>
        </p:nvSpPr>
        <p:spPr>
          <a:xfrm>
            <a:off x="4139952" y="47667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Город Ялуторовск</a:t>
            </a:r>
            <a:endParaRPr lang="ru-RU" sz="24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968" y="4133134"/>
            <a:ext cx="47525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Аксенова </a:t>
            </a:r>
          </a:p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Елена Викторовна</a:t>
            </a:r>
          </a:p>
          <a:p>
            <a:pPr algn="ctr"/>
            <a:endParaRPr lang="ru-RU" sz="2400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Воспитатель подготовительной группы 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МАУДО  «Детский сад № 8»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" y="-307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32336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Наша «Мини-лаборатория»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18434" name="Picture 2" descr="G:\фото222\IMG_1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1239">
            <a:off x="676871" y="1521025"/>
            <a:ext cx="367240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G:\фото222\IMG_1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8388">
            <a:off x="5314643" y="1437088"/>
            <a:ext cx="3599892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7" name="Picture 5" descr="G:\фото222\IMG_1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9882" y="4115760"/>
            <a:ext cx="3456383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3" y="-94930"/>
            <a:ext cx="9144000" cy="696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516" y="120548"/>
            <a:ext cx="7848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ТРИЗ </a:t>
            </a:r>
            <a:r>
              <a:rPr lang="ru-RU" sz="2800" i="1" dirty="0" smtClean="0">
                <a:solidFill>
                  <a:srgbClr val="0070C0"/>
                </a:solidFill>
                <a:latin typeface="Arial Black" pitchFamily="34" charset="0"/>
              </a:rPr>
              <a:t>– </a:t>
            </a:r>
            <a:r>
              <a:rPr lang="ru-RU" sz="2400" i="1" dirty="0" smtClean="0">
                <a:solidFill>
                  <a:srgbClr val="0070C0"/>
                </a:solidFill>
                <a:latin typeface="Arial Black" pitchFamily="34" charset="0"/>
              </a:rPr>
              <a:t>теория решения изобретательных задач</a:t>
            </a:r>
            <a:endParaRPr lang="ru-RU" sz="2400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7" y="1458166"/>
            <a:ext cx="890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Метод </a:t>
            </a:r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моделирования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маленькими человечками </a:t>
            </a:r>
          </a:p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              </a:t>
            </a:r>
            <a:r>
              <a:rPr lang="ru-RU" sz="2400" i="1" dirty="0" smtClean="0">
                <a:latin typeface="Arial Black" pitchFamily="34" charset="0"/>
              </a:rPr>
              <a:t>(</a:t>
            </a:r>
            <a:r>
              <a:rPr lang="ru-RU" sz="2400" i="1" dirty="0">
                <a:latin typeface="Arial Black" pitchFamily="34" charset="0"/>
              </a:rPr>
              <a:t>ММЧ)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60867" y="1941816"/>
            <a:ext cx="4317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(Генрих </a:t>
            </a:r>
            <a:r>
              <a:rPr lang="ru-RU" i="1" dirty="0" err="1">
                <a:solidFill>
                  <a:srgbClr val="002060"/>
                </a:solidFill>
                <a:latin typeface="Arial Black" pitchFamily="34" charset="0"/>
              </a:rPr>
              <a:t>Саулович</a:t>
            </a:r>
            <a:r>
              <a:rPr lang="ru-RU" i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Альтшуллер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)</a:t>
            </a:r>
            <a:endParaRPr lang="ru-RU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971600" y="617445"/>
            <a:ext cx="288032" cy="800548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294568" y="3536645"/>
            <a:ext cx="303784" cy="541955"/>
            <a:chOff x="467544" y="2852936"/>
            <a:chExt cx="864096" cy="1368152"/>
          </a:xfrm>
        </p:grpSpPr>
        <p:sp>
          <p:nvSpPr>
            <p:cNvPr id="6" name="Блок-схема: узел 5"/>
            <p:cNvSpPr/>
            <p:nvPr/>
          </p:nvSpPr>
          <p:spPr>
            <a:xfrm>
              <a:off x="683567" y="2852936"/>
              <a:ext cx="432049" cy="432049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899592" y="3284984"/>
              <a:ext cx="0" cy="648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>
              <a:stCxn id="6" idx="4"/>
            </p:cNvCxnSpPr>
            <p:nvPr/>
          </p:nvCxnSpPr>
          <p:spPr>
            <a:xfrm flipH="1">
              <a:off x="467544" y="3284984"/>
              <a:ext cx="432048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>
              <a:stCxn id="6" idx="4"/>
            </p:cNvCxnSpPr>
            <p:nvPr/>
          </p:nvCxnSpPr>
          <p:spPr>
            <a:xfrm>
              <a:off x="899592" y="3284984"/>
              <a:ext cx="432048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683568" y="3933056"/>
              <a:ext cx="216024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899592" y="3933056"/>
              <a:ext cx="216024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851212"/>
              </p:ext>
            </p:extLst>
          </p:nvPr>
        </p:nvGraphicFramePr>
        <p:xfrm>
          <a:off x="238361" y="2680918"/>
          <a:ext cx="1754519" cy="2169242"/>
        </p:xfrm>
        <a:graphic>
          <a:graphicData uri="http://schemas.openxmlformats.org/drawingml/2006/table">
            <a:tbl>
              <a:tblPr/>
              <a:tblGrid>
                <a:gridCol w="1754519"/>
              </a:tblGrid>
              <a:tr h="216924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569143" y="3536645"/>
            <a:ext cx="304800" cy="541955"/>
            <a:chOff x="801495" y="3976540"/>
            <a:chExt cx="405046" cy="541955"/>
          </a:xfrm>
        </p:grpSpPr>
        <p:sp>
          <p:nvSpPr>
            <p:cNvPr id="25" name="Блок-схема: узел 24"/>
            <p:cNvSpPr/>
            <p:nvPr/>
          </p:nvSpPr>
          <p:spPr>
            <a:xfrm>
              <a:off x="902756" y="3976540"/>
              <a:ext cx="202523" cy="171144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1004018" y="4147684"/>
              <a:ext cx="0" cy="256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25" idx="4"/>
            </p:cNvCxnSpPr>
            <p:nvPr/>
          </p:nvCxnSpPr>
          <p:spPr>
            <a:xfrm flipH="1">
              <a:off x="801495" y="4147684"/>
              <a:ext cx="202523" cy="1426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>
              <a:stCxn id="25" idx="4"/>
            </p:cNvCxnSpPr>
            <p:nvPr/>
          </p:nvCxnSpPr>
          <p:spPr>
            <a:xfrm>
              <a:off x="1004018" y="4147684"/>
              <a:ext cx="202523" cy="1426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902756" y="4404399"/>
              <a:ext cx="101261" cy="114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004018" y="4404399"/>
              <a:ext cx="101261" cy="1140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61" y="3555952"/>
            <a:ext cx="39541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99" y="3562907"/>
            <a:ext cx="344956" cy="53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46" y="3555953"/>
            <a:ext cx="31633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61906"/>
              </p:ext>
            </p:extLst>
          </p:nvPr>
        </p:nvGraphicFramePr>
        <p:xfrm>
          <a:off x="3473458" y="2597653"/>
          <a:ext cx="1763767" cy="2239251"/>
        </p:xfrm>
        <a:graphic>
          <a:graphicData uri="http://schemas.openxmlformats.org/drawingml/2006/table">
            <a:tbl>
              <a:tblPr/>
              <a:tblGrid>
                <a:gridCol w="1763767"/>
              </a:tblGrid>
              <a:tr h="223925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3" y="3717282"/>
            <a:ext cx="36004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63" y="3423265"/>
            <a:ext cx="36004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54" y="3666694"/>
            <a:ext cx="42068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67" y="3372833"/>
            <a:ext cx="42068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593348"/>
              </p:ext>
            </p:extLst>
          </p:nvPr>
        </p:nvGraphicFramePr>
        <p:xfrm>
          <a:off x="6519465" y="2621820"/>
          <a:ext cx="1755059" cy="2227007"/>
        </p:xfrm>
        <a:graphic>
          <a:graphicData uri="http://schemas.openxmlformats.org/drawingml/2006/table">
            <a:tbl>
              <a:tblPr/>
              <a:tblGrid>
                <a:gridCol w="1755059"/>
              </a:tblGrid>
              <a:tr h="222700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7" name="Группа 46"/>
          <p:cNvGrpSpPr/>
          <p:nvPr/>
        </p:nvGrpSpPr>
        <p:grpSpPr>
          <a:xfrm>
            <a:off x="7139809" y="3270576"/>
            <a:ext cx="374043" cy="650644"/>
            <a:chOff x="2267744" y="5013176"/>
            <a:chExt cx="648072" cy="100811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2411760" y="5013176"/>
              <a:ext cx="360040" cy="360040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единительная линия 34"/>
            <p:cNvCxnSpPr>
              <a:stCxn id="33" idx="4"/>
            </p:cNvCxnSpPr>
            <p:nvPr/>
          </p:nvCxnSpPr>
          <p:spPr>
            <a:xfrm>
              <a:off x="2591780" y="5373216"/>
              <a:ext cx="0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2411760" y="5733256"/>
              <a:ext cx="18002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2591780" y="5733256"/>
              <a:ext cx="18002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2591780" y="5373216"/>
              <a:ext cx="324036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2267744" y="5373216"/>
              <a:ext cx="324036" cy="1800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94213"/>
            <a:ext cx="3905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64" y="3054902"/>
            <a:ext cx="3905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00" y="3948262"/>
            <a:ext cx="3905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943635"/>
            <a:ext cx="3905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9" y="4941169"/>
            <a:ext cx="2299999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1" y="4941169"/>
            <a:ext cx="2408003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48" y="4948748"/>
            <a:ext cx="2432592" cy="1576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13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G:\фото222\IMG_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8" y="2866515"/>
            <a:ext cx="3436017" cy="2290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51520" y="260651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Метод исследования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2504995">
            <a:off x="2160297" y="744052"/>
            <a:ext cx="282471" cy="1016237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327677">
            <a:off x="5844356" y="752343"/>
            <a:ext cx="263609" cy="1016237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2183" y="1942327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Развитие речи</a:t>
            </a:r>
            <a:endParaRPr lang="ru-RU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9767" y="1902504"/>
            <a:ext cx="271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Изобразительная </a:t>
            </a: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Arial Black" pitchFamily="34" charset="0"/>
              </a:rPr>
              <a:t>деятельность</a:t>
            </a:r>
            <a:endParaRPr lang="ru-RU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26" name="Picture 2" descr="F:\Новая папка (3)\IMG_1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497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53" y="0"/>
            <a:ext cx="92170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G:\фото222\IMG_11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4" y="4714884"/>
            <a:ext cx="2250297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3" name="Picture 3" descr="G:\фото222\IMG_1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1" y="2786059"/>
            <a:ext cx="2214579" cy="1476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4" name="Picture 4" descr="G:\фото222\IMG_11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659" y="2118597"/>
            <a:ext cx="2394236" cy="1596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75" y="332659"/>
            <a:ext cx="39687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 rot="2080024">
            <a:off x="2927769" y="858771"/>
            <a:ext cx="265163" cy="83224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14550" y="17144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ФЭМП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9839103">
            <a:off x="5903219" y="872208"/>
            <a:ext cx="281532" cy="841744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15008" y="1526392"/>
            <a:ext cx="2672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Чтение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художественной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литературы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«Мороз Иванович»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51" name="Picture 3" descr="F:\Новая папка (3)\IMG_12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91" y="3143248"/>
            <a:ext cx="2357455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Новая папка (3)\IMG_12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3" y="4643446"/>
            <a:ext cx="2428892" cy="1619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8919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Во время свободной деятельности  часто можно увидеть юных исследователей в мини – лаборатории.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2530" name="Picture 2" descr="G:\фото222\IMG_1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3" y="1556792"/>
            <a:ext cx="3456383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3" descr="G:\фото222\IMG_1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1371" y="1578971"/>
            <a:ext cx="3389852" cy="225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4" descr="G:\фото222\IMG_1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05066"/>
            <a:ext cx="3491880" cy="232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9" y="4510841"/>
            <a:ext cx="2520280" cy="220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498550"/>
            <a:ext cx="25241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791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G:\фото222\IMG_1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5"/>
            <a:ext cx="2771800" cy="210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5" name="Picture 3" descr="G:\фото222\IMG_1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8971" y="3933058"/>
            <a:ext cx="282606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Arial Black" pitchFamily="34" charset="0"/>
              </a:rPr>
              <a:t>Виды экспериментирования</a:t>
            </a:r>
            <a:endParaRPr lang="ru-RU" sz="28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992976" y="804573"/>
            <a:ext cx="216024" cy="7729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45" y="804574"/>
            <a:ext cx="290539" cy="245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72636"/>
            <a:ext cx="27463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47454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Случайные наблюдения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5" y="3143251"/>
            <a:ext cx="340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Плановые наблюдения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 эксперименты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3" y="1785926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Ответ на детские вопросы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Picture 2" descr="F:\Новая папка (3)\IMG_12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202" y="2285992"/>
            <a:ext cx="2536049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16635"/>
            <a:ext cx="840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Интеграция исследовательской работы тесно связана с  прогулкой,</a:t>
            </a:r>
          </a:p>
          <a:p>
            <a:pPr algn="ctr"/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 что позволяет создать условия закрепления представлений о явлениях природы</a:t>
            </a:r>
            <a:endParaRPr lang="ru-RU" sz="2000" i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2" descr="G:\DCIM\100MSDCF\IMG_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55" y="1440073"/>
            <a:ext cx="3167439" cy="2220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Елена\Desktop\Новая папка\IMG_10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06" y="1362365"/>
            <a:ext cx="3312369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8" name="Picture 2" descr="G:\фото222\IMG_1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19" y="3931399"/>
            <a:ext cx="3134175" cy="2067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9" name="Picture 3" descr="G:\фото222\IMG_1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106" y="3954693"/>
            <a:ext cx="3312369" cy="2100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340769"/>
            <a:ext cx="4040489" cy="282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2565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latin typeface="Arial Black" pitchFamily="34" charset="0"/>
              </a:rPr>
              <a:t>- «Интересно, что тяжелее: 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Arial Black" pitchFamily="34" charset="0"/>
              </a:rPr>
              <a:t>вода с песком или </a:t>
            </a:r>
          </a:p>
          <a:p>
            <a:pPr algn="ctr"/>
            <a:r>
              <a:rPr lang="ru-RU" b="1" i="1" dirty="0">
                <a:solidFill>
                  <a:srgbClr val="00B050"/>
                </a:solidFill>
                <a:latin typeface="Arial Black" pitchFamily="34" charset="0"/>
              </a:rPr>
              <a:t>подкрашенная вода?»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64" y="3432177"/>
            <a:ext cx="4032432" cy="282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343063" y="25941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rgbClr val="00B050"/>
                </a:solidFill>
                <a:latin typeface="Arial Black" pitchFamily="34" charset="0"/>
              </a:rPr>
              <a:t>- «Это наши схемы – зарисовки в процессе  исследования песка»</a:t>
            </a:r>
          </a:p>
        </p:txBody>
      </p:sp>
    </p:spTree>
    <p:extLst>
      <p:ext uri="{BB962C8B-B14F-4D97-AF65-F5344CB8AC3E}">
        <p14:creationId xmlns:p14="http://schemas.microsoft.com/office/powerpoint/2010/main" val="339356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00B050"/>
                </a:solidFill>
                <a:latin typeface="Arial Black" pitchFamily="34" charset="0"/>
              </a:rPr>
              <a:t>- «А почему у </a:t>
            </a:r>
            <a:r>
              <a:rPr lang="ru-RU" i="1" dirty="0" err="1">
                <a:solidFill>
                  <a:srgbClr val="00B050"/>
                </a:solidFill>
                <a:latin typeface="Arial Black" pitchFamily="34" charset="0"/>
              </a:rPr>
              <a:t>спатифилиума</a:t>
            </a:r>
            <a:r>
              <a:rPr lang="ru-RU" i="1" dirty="0">
                <a:solidFill>
                  <a:srgbClr val="00B050"/>
                </a:solidFill>
                <a:latin typeface="Arial Black" pitchFamily="34" charset="0"/>
              </a:rPr>
              <a:t> листья  пожелтевшие, а у антуриума ярко - зелёные?»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1052739"/>
            <a:ext cx="4428492" cy="274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14" y="842031"/>
            <a:ext cx="1079380" cy="107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522875"/>
            <a:ext cx="4428491" cy="2808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52" y="3429002"/>
            <a:ext cx="1689769" cy="184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798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45" y="0"/>
            <a:ext cx="9144000" cy="68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57" y="260650"/>
            <a:ext cx="8475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Дети - это «маленькие почемучки», которые задают интересные вопросы не только мне, </a:t>
            </a:r>
          </a:p>
          <a:p>
            <a:pPr algn="ctr"/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но и своим родителям, на которые порой не легко ответить</a:t>
            </a:r>
            <a:endParaRPr lang="ru-RU" sz="20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53" y="4437114"/>
            <a:ext cx="140176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I:\Цветик - семицветик-фото\IMG_03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9"/>
            <a:ext cx="2807155" cy="1871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8" name="Picture 6" descr="I:\фото222\IMG_11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4195255"/>
            <a:ext cx="2796609" cy="1864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9" name="Picture 7" descr="I:\фото222\IMG_11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714488"/>
            <a:ext cx="2837823" cy="18918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 descr="I:\фото222\IMG_11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05" y="4043935"/>
            <a:ext cx="2964919" cy="1976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340768"/>
            <a:ext cx="84249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«Исследовательская деятельность –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как один из основных методов работы с дошкольниками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в ДОУ в условиях реализации </a:t>
            </a: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</a:rPr>
              <a:t>Федеральных Государственных Требований»</a:t>
            </a:r>
            <a:endParaRPr lang="ru-RU" sz="3200" i="1" dirty="0" smtClean="0">
              <a:solidFill>
                <a:srgbClr val="002060"/>
              </a:solidFill>
            </a:endParaRPr>
          </a:p>
          <a:p>
            <a:endParaRPr lang="ru-RU" sz="3200" b="1" dirty="0" smtClean="0"/>
          </a:p>
          <a:p>
            <a:r>
              <a:rPr lang="ru-RU" sz="3200" b="1" dirty="0" smtClean="0"/>
              <a:t> </a:t>
            </a:r>
            <a:endParaRPr lang="ru-RU" sz="3200" dirty="0" smtClean="0"/>
          </a:p>
          <a:p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979" y="4474963"/>
            <a:ext cx="1691679" cy="238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32659"/>
            <a:ext cx="69135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5" y="1381448"/>
            <a:ext cx="3387143" cy="2363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52" y="1368354"/>
            <a:ext cx="3378989" cy="234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3324399" cy="231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94" y="3976677"/>
            <a:ext cx="3405948" cy="2372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988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фотки\IMG_1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52622">
            <a:off x="4347222" y="2482991"/>
            <a:ext cx="3954931" cy="2636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E:\фотки\IMG_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502265">
            <a:off x="292706" y="2357271"/>
            <a:ext cx="3833273" cy="2555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3108" y="500042"/>
            <a:ext cx="4570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Для работы</a:t>
            </a:r>
            <a:endParaRPr lang="ru-RU" sz="40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1429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Для родителей</a:t>
            </a:r>
            <a:endParaRPr lang="ru-RU" sz="4000" i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Picture 2" descr="F:\Новая папка (3)\IMG_1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142984"/>
            <a:ext cx="7643867" cy="50959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2415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Благодаря совместному сотрудничеству с  родителями, мы с детьми не сидим на 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месте, а постоянно двигаемся вперед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100" name="Picture 4" descr="I:\Цветик - семицветик-фото\IMG_0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000240"/>
            <a:ext cx="3059832" cy="203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I:\Цветик - семицветик-фото\IMG_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286124"/>
            <a:ext cx="3096344" cy="206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I:\Цветик - семицветик-фото\IMG_03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7" y="4461116"/>
            <a:ext cx="3065404" cy="2043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8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3" y="75397"/>
            <a:ext cx="78488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Мы с удовольствием принимаем участие в жизни детского сада </a:t>
            </a:r>
          </a:p>
          <a:p>
            <a:pPr algn="ctr"/>
            <a:r>
              <a:rPr lang="ru-RU" sz="20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(выставки, конкурсы, спортивные эстафеты)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7649" name="Picture 1" descr="G:\фото222\IMG_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31" y="1370472"/>
            <a:ext cx="248427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I:\Цветик - семицветик-фото\IMG_0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03" y="2759796"/>
            <a:ext cx="248427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I:\Цветик - семицветик-фото\IMG_07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071942"/>
            <a:ext cx="2465375" cy="1643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I: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35" y="1572748"/>
            <a:ext cx="2411760" cy="160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I:\21 слай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3" y="4161344"/>
            <a:ext cx="2483768" cy="165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67546" y="802091"/>
            <a:ext cx="7611468" cy="2410887"/>
            <a:chOff x="227848" y="802089"/>
            <a:chExt cx="7851164" cy="2584447"/>
          </a:xfrm>
        </p:grpSpPr>
        <p:pic>
          <p:nvPicPr>
            <p:cNvPr id="4098" name="Picture 2" descr="G:\DCIM\100CANON\IMG_122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202893" y="1232830"/>
              <a:ext cx="2584447" cy="17229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0" name="Picture 4" descr="G:\DCIM\100CANON\IMG_12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975709" y="1252991"/>
              <a:ext cx="2523964" cy="16826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2" name="Picture 6" descr="G:\DCIM\100CANON\IMG_122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959665" y="1287632"/>
              <a:ext cx="2555494" cy="16188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3" name="Picture 7" descr="G:\DCIM\100CANON\IMG_122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890758" y="1245227"/>
              <a:ext cx="2555494" cy="17036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3" name="TextBox 2"/>
          <p:cNvSpPr txBox="1"/>
          <p:nvPr/>
        </p:nvSpPr>
        <p:spPr>
          <a:xfrm>
            <a:off x="3269810" y="50958"/>
            <a:ext cx="3485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Наши заслуги</a:t>
            </a:r>
            <a:endParaRPr lang="ru-RU" sz="32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1561" y="3609726"/>
            <a:ext cx="7080459" cy="2736305"/>
            <a:chOff x="458670" y="4812967"/>
            <a:chExt cx="5310344" cy="3648406"/>
          </a:xfrm>
        </p:grpSpPr>
        <p:pic>
          <p:nvPicPr>
            <p:cNvPr id="4101" name="Picture 5" descr="G:\DCIM\100CANON\IMG_122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06345" y="5577982"/>
              <a:ext cx="2764019" cy="12339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099" name="Picture 3" descr="G:\DCIM\100CANON\IMG_122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2543" y="6103840"/>
              <a:ext cx="2944368" cy="13145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4" name="Picture 8" descr="G:\DCIM\100CANON\IMG_123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691823" y="6430425"/>
              <a:ext cx="2808188" cy="12537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7" name="Picture 11" descr="G:\DCIM\100CANON\IMG_1233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642461" y="6129183"/>
              <a:ext cx="2830836" cy="12638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4105" name="Picture 9" descr="G:\DCIM\100CANON\IMG_123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18073" y="5849923"/>
              <a:ext cx="2835831" cy="1266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40000"/>
                  <a:lumOff val="6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273712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943855"/>
            <a:ext cx="8208912" cy="57255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541" y="11222"/>
            <a:ext cx="855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 этом  году  мы приняли участие в областном Креатив-фестивале «Надежда»</a:t>
            </a:r>
            <a:endParaRPr lang="ru-RU" sz="2400" i="1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916834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«Можно ли верить народным приметам?»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45743" y="4293099"/>
            <a:ext cx="3798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МАУДО </a:t>
            </a:r>
          </a:p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г. Ялуторовска </a:t>
            </a:r>
          </a:p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«Детский сад №8»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Руководитель проекта: 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Аксенова </a:t>
            </a:r>
          </a:p>
          <a:p>
            <a:pPr algn="ctr"/>
            <a:r>
              <a:rPr lang="ru-RU" i="1" dirty="0" smtClean="0">
                <a:solidFill>
                  <a:srgbClr val="7030A0"/>
                </a:solidFill>
                <a:latin typeface="Arial Black" pitchFamily="34" charset="0"/>
              </a:rPr>
              <a:t>Елена Викторовна</a:t>
            </a:r>
          </a:p>
          <a:p>
            <a:endParaRPr lang="ru-RU" i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620690"/>
            <a:ext cx="82089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 Black" pitchFamily="34" charset="0"/>
                <a:cs typeface="Times New Roman" pitchFamily="18" charset="0"/>
              </a:rPr>
              <a:t>«Расскажи – и я забуду, покажи – и я запомню, дай попробовать – и я пойму»</a:t>
            </a:r>
            <a:r>
              <a:rPr kumimoji="0" lang="ru-RU" sz="5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Black" pitchFamily="34" charset="0"/>
                <a:cs typeface="Times New Roman" pitchFamily="18" charset="0"/>
              </a:rPr>
              <a:t>(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народная мудрость)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48679"/>
            <a:ext cx="7116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Диагностические результаты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2580873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10%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429000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20%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580873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10%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28181447"/>
              </p:ext>
            </p:extLst>
          </p:nvPr>
        </p:nvGraphicFramePr>
        <p:xfrm>
          <a:off x="1115616" y="1397000"/>
          <a:ext cx="6264696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93963" y="2317233"/>
            <a:ext cx="8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- 2 чел.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57308" y="3006492"/>
            <a:ext cx="87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- 6 чел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92280" y="4267683"/>
            <a:ext cx="8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- 2 чел.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93124" y="50455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- 0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93124" y="3652181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- 12 чел.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46881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I:\Новая папка (3)\IMG_1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357562"/>
            <a:ext cx="4228498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I:\Новая папка (3)\IMG_1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642918"/>
            <a:ext cx="446284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098845"/>
            <a:ext cx="1689066" cy="237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://peressa2009.narod2.ru/materiali_k_urokam/a_n_ostrovskii/vinetka_1.png?rand=711894128582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5031" flipH="1">
            <a:off x="355407" y="-70344"/>
            <a:ext cx="2214546" cy="30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54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220073" y="136291"/>
            <a:ext cx="3545203" cy="667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Дошкольники - прирожденные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исследователи. И этому подтверждение: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их любознательность, постоянное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стремление к эксперименту, желание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самостоятельно находить решение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проблемной ситуации.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Задача педагога –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 пресекать, а наоборот, активно помогать.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Н.Н.П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оддьяков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G:\фото222\IMG_1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52" y="1628801"/>
            <a:ext cx="4610877" cy="33634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 descr="G:\фото222\IMG_1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2592288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I:\Фото\SDC11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3"/>
            <a:ext cx="2448272" cy="1806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I:\Фото\SDC116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429000"/>
            <a:ext cx="2411760" cy="1808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I:\Фото\SDC11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4" y="3361739"/>
            <a:ext cx="2411760" cy="1808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I:\Фото\SDC116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7" y="797277"/>
            <a:ext cx="2466703" cy="1850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I:\Фото\SDC116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7" y="2647304"/>
            <a:ext cx="2581375" cy="1936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03" y="4514320"/>
            <a:ext cx="3554620" cy="237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941" y="2600384"/>
            <a:ext cx="8060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  <a:latin typeface="Arial Black" pitchFamily="34" charset="0"/>
              </a:rPr>
              <a:t>Спасибо за внимание!</a:t>
            </a:r>
            <a:endParaRPr lang="ru-RU" sz="4800" b="1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2409056" cy="2409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02" y="548680"/>
            <a:ext cx="1497630" cy="156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8454">
            <a:off x="2491978" y="1449727"/>
            <a:ext cx="1376626" cy="144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0183">
            <a:off x="4434112" y="533360"/>
            <a:ext cx="1003297" cy="105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040">
            <a:off x="-27296" y="5373216"/>
            <a:ext cx="28575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80" y="5395474"/>
            <a:ext cx="28575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0" y="5373215"/>
            <a:ext cx="28575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02" y="3830839"/>
            <a:ext cx="19446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3360">
            <a:off x="262828" y="3432175"/>
            <a:ext cx="14573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9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3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 Современный  выпускник детского сада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Умеет: - добывать знания и пользоваться ими;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                - решать возникающие проблемы;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                - мыслить самостоятельно и творчески;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                - ориентироваться в окружающей обстановке;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                - проявлять любознательность и </a:t>
            </a:r>
            <a:r>
              <a:rPr lang="ru-RU" sz="2000" b="1" i="1" smtClean="0">
                <a:solidFill>
                  <a:srgbClr val="C00000"/>
                </a:solidFill>
              </a:rPr>
              <a:t>быть общительным;</a:t>
            </a:r>
            <a:endParaRPr lang="ru-RU" sz="2000" b="1" i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I:\Цветик - семицветик-фото\IMG_0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4" y="2655658"/>
            <a:ext cx="3046784" cy="2132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Цветик - семицветик-фото\IMG_0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91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Цветик - семицветик-фото\IMG_0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291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Цветик - семицветик-фото\IMG_0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837725" cy="2025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:\Цветик - семицветик-фото\IMG_01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41" y="4219246"/>
            <a:ext cx="3188475" cy="2207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04664"/>
            <a:ext cx="73229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C00000"/>
                </a:solidFill>
                <a:latin typeface="Arial Black" pitchFamily="34" charset="0"/>
              </a:rPr>
              <a:t>Познавательная деятельность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386" name="Picture 2" descr="G:\фото222\IMG_1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3" y="3429001"/>
            <a:ext cx="3714591" cy="2476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Стрелка вправо 1"/>
          <p:cNvSpPr/>
          <p:nvPr/>
        </p:nvSpPr>
        <p:spPr>
          <a:xfrm rot="5400000">
            <a:off x="4080332" y="1076057"/>
            <a:ext cx="434371" cy="23908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3535" y="127926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7030A0"/>
                </a:solidFill>
                <a:latin typeface="Arial Black" pitchFamily="34" charset="0"/>
              </a:rPr>
              <a:t>Поиск и усвоение ЗУН</a:t>
            </a:r>
            <a:endParaRPr lang="ru-RU" sz="28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0012">
            <a:off x="2553126" y="1689920"/>
            <a:ext cx="310127" cy="67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4214">
            <a:off x="6000428" y="1704054"/>
            <a:ext cx="295082" cy="67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49" y="2401613"/>
            <a:ext cx="336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самостоятельно</a:t>
            </a:r>
            <a:endParaRPr lang="ru-RU" sz="24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2401613"/>
            <a:ext cx="3413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под руководством </a:t>
            </a:r>
          </a:p>
          <a:p>
            <a:pPr algn="ctr"/>
            <a:r>
              <a:rPr lang="ru-RU" sz="2400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взрослого</a:t>
            </a:r>
            <a:endParaRPr lang="ru-RU" sz="2400" i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30" name="Picture 6" descr="I:\фото222\IMG_1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1" y="3429003"/>
            <a:ext cx="3664516" cy="2497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G:\фото222\IMG_1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5" y="2073439"/>
            <a:ext cx="3601836" cy="2401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«Детское экспериментирование претендует на роль ведущей деятельности в период дошкольного развития ребенка»</a:t>
            </a:r>
          </a:p>
          <a:p>
            <a:pPr algn="r"/>
            <a:r>
              <a:rPr lang="ru-RU" sz="2400" i="1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(Н.Н. </a:t>
            </a:r>
            <a:r>
              <a:rPr lang="ru-RU" sz="2000" i="1" dirty="0" err="1" smtClean="0">
                <a:solidFill>
                  <a:srgbClr val="7030A0"/>
                </a:solidFill>
                <a:latin typeface="Arial Black" pitchFamily="34" charset="0"/>
              </a:rPr>
              <a:t>Поддьяков</a:t>
            </a:r>
            <a:r>
              <a:rPr lang="ru-RU" sz="2000" i="1" dirty="0" smtClean="0">
                <a:solidFill>
                  <a:srgbClr val="7030A0"/>
                </a:solidFill>
                <a:latin typeface="Arial Black" pitchFamily="34" charset="0"/>
              </a:rPr>
              <a:t>, А.П.Усова, Е.Л. Панько)</a:t>
            </a:r>
            <a:endParaRPr lang="ru-RU" sz="2000" i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909531"/>
            <a:ext cx="1170019" cy="164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G:\фото222\IMG_1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9" y="2879386"/>
            <a:ext cx="3564396" cy="239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332655"/>
            <a:ext cx="7116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Диагностические результаты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3"/>
            <a:ext cx="6048672" cy="55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58723" y="4752328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60%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292494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10%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9833" y="371179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20%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5325" y="2162793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-  0</a:t>
            </a:r>
            <a:endParaRPr lang="ru-RU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55481" y="2740278"/>
            <a:ext cx="96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-  2чел.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0453" y="3404141"/>
            <a:ext cx="1150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-  14 чел.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80707" y="4115249"/>
            <a:ext cx="102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-  4 чел.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33436" y="4760029"/>
            <a:ext cx="102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-  2 чел.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75937" y="292494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10%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9" y="5153378"/>
            <a:ext cx="19081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9" y="25360"/>
            <a:ext cx="792695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Цель:</a:t>
            </a:r>
            <a:r>
              <a:rPr lang="ru-RU" sz="2200" i="1" dirty="0" smtClean="0">
                <a:latin typeface="Arial Black" pitchFamily="34" charset="0"/>
              </a:rPr>
              <a:t>  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2200" b="1" i="1" dirty="0" smtClean="0">
                <a:solidFill>
                  <a:srgbClr val="002060"/>
                </a:solidFill>
                <a:latin typeface="Arial Black" pitchFamily="34" charset="0"/>
              </a:rPr>
              <a:t>- Формировать у детей познавательную активность и представления об окружающем мире через опытно – поисковую исследовательскую деятельность.</a:t>
            </a:r>
            <a:endParaRPr lang="ru-RU" sz="2200" i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r>
              <a:rPr lang="ru-RU" sz="2200" i="1" dirty="0" smtClean="0">
                <a:latin typeface="Arial Black" pitchFamily="34" charset="0"/>
              </a:rPr>
              <a:t> </a:t>
            </a:r>
          </a:p>
          <a:p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Задачи:</a:t>
            </a:r>
            <a:endParaRPr lang="ru-RU" sz="2200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</a:rPr>
              <a:t>- Учить устанавливать простые связи между явлениями природы и предметами, предсказывать изменения предметов в результате воздействия на них, прогнозировать эффект от своих действий, фиксировать свои наблюдения в виде схематических рисунков;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</a:rPr>
              <a:t>- Развивать самостоятельную поисково-исследовательскую деятельность (проведение опытов, наблюдений, поиск информации);</a:t>
            </a:r>
          </a:p>
          <a:p>
            <a:r>
              <a:rPr lang="ru-RU" sz="2200" i="1" dirty="0" smtClean="0">
                <a:solidFill>
                  <a:srgbClr val="002060"/>
                </a:solidFill>
                <a:latin typeface="Arial Black" pitchFamily="34" charset="0"/>
              </a:rPr>
              <a:t>- Воспитывать любовь и интерес к окружающему миру, толерантность и целеустремленность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    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"/>
            <a:ext cx="9144000" cy="688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66890" y="228603"/>
            <a:ext cx="65838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«СВЯЗЬ ДЕТСКОГО ЭКСПЕРИМЕНТИРОВАНИЯ С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ДРУГИМИ ВИДАМИ ДЕЯТЕЛЬНОСТИ»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819400" y="2895600"/>
            <a:ext cx="3505200" cy="1295400"/>
            <a:chOff x="1872" y="1296"/>
            <a:chExt cx="2208" cy="816"/>
          </a:xfrm>
        </p:grpSpPr>
        <p:sp>
          <p:nvSpPr>
            <p:cNvPr id="8197" name="Text Box 5"/>
            <p:cNvSpPr txBox="1">
              <a:spLocks noChangeArrowheads="1"/>
            </p:cNvSpPr>
            <p:nvPr/>
          </p:nvSpPr>
          <p:spPr bwMode="auto">
            <a:xfrm>
              <a:off x="1964" y="1434"/>
              <a:ext cx="20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ru-RU" sz="1600" dirty="0">
                  <a:solidFill>
                    <a:srgbClr val="00B050"/>
                  </a:solidFill>
                  <a:latin typeface="Arial Black" pitchFamily="34" charset="0"/>
                </a:rPr>
                <a:t>ДЕТСКОЕ</a:t>
              </a:r>
            </a:p>
            <a:p>
              <a:pPr algn="ctr"/>
              <a:r>
                <a:rPr lang="ru-RU" sz="1600" dirty="0">
                  <a:solidFill>
                    <a:srgbClr val="00B050"/>
                  </a:solidFill>
                  <a:latin typeface="Arial Black" pitchFamily="34" charset="0"/>
                </a:rPr>
                <a:t>ЭКСПЕРИМЕНТИРОВАНИЕ</a:t>
              </a:r>
            </a:p>
          </p:txBody>
        </p:sp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1872" y="1296"/>
              <a:ext cx="2208" cy="816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04805" y="2667000"/>
            <a:ext cx="1939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Наблюдение 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391403" y="3124200"/>
            <a:ext cx="7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Труд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357558" y="1928802"/>
            <a:ext cx="21804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Развитие речи 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791200" y="1295403"/>
            <a:ext cx="25891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Изобразительная </a:t>
            </a:r>
          </a:p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деятельность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85720" y="1219203"/>
            <a:ext cx="43730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Формирование элементарных</a:t>
            </a:r>
          </a:p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 математических представлений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429256" y="4929201"/>
            <a:ext cx="33842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Чтение художественной</a:t>
            </a:r>
          </a:p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литературы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143004" y="4419603"/>
            <a:ext cx="19928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Музыкальное</a:t>
            </a:r>
          </a:p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 воспитание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3200403" y="5791200"/>
            <a:ext cx="3395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Arial Black" pitchFamily="34" charset="0"/>
              </a:rPr>
              <a:t>Физическое воспитание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2209800" y="1981200"/>
            <a:ext cx="990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1371600" y="3048000"/>
            <a:ext cx="14478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H="1">
            <a:off x="5867400" y="19050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4572000" y="235743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>
            <a:off x="6400800" y="33528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 flipH="1">
            <a:off x="1905000" y="38862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4572000" y="42672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6096000" y="40386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591</Words>
  <Application>Microsoft Office PowerPoint</Application>
  <PresentationFormat>Экран (4:3)</PresentationFormat>
  <Paragraphs>140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    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учреждение дошкольного образования города Ялуторовска «Детский сад № 8»            Концепция       «Исследовательская деятельность – как основной метод работы с дошкольниками в ДОУ к условиям реализации Федеральных Государственных Требований»                                                                                   Аксенова Елена Викторовна                                                  воспитатель                                                                                  МАУДО города Ялуторовска                                                               «Детский сад № 8»   Город Ялуторовск, 2013 год</dc:title>
  <dc:creator>Ирина</dc:creator>
  <cp:lastModifiedBy>Елена</cp:lastModifiedBy>
  <cp:revision>125</cp:revision>
  <cp:lastPrinted>2013-02-05T17:35:14Z</cp:lastPrinted>
  <dcterms:created xsi:type="dcterms:W3CDTF">2013-02-02T09:28:14Z</dcterms:created>
  <dcterms:modified xsi:type="dcterms:W3CDTF">2015-02-05T08:19:05Z</dcterms:modified>
</cp:coreProperties>
</file>