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08" r:id="rId3"/>
    <p:sldMasterId id="2147483720" r:id="rId4"/>
    <p:sldMasterId id="2147483732" r:id="rId5"/>
    <p:sldMasterId id="2147483744" r:id="rId6"/>
    <p:sldMasterId id="2147483756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77" r:id="rId14"/>
    <p:sldId id="262" r:id="rId15"/>
    <p:sldId id="263" r:id="rId16"/>
    <p:sldId id="264" r:id="rId17"/>
    <p:sldId id="267" r:id="rId18"/>
    <p:sldId id="265" r:id="rId19"/>
    <p:sldId id="266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Людмила" initials="Л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8B8"/>
    <a:srgbClr val="993366"/>
    <a:srgbClr val="5C144D"/>
    <a:srgbClr val="990033"/>
    <a:srgbClr val="FF9999"/>
    <a:srgbClr val="FFCCCC"/>
    <a:srgbClr val="FFFFCC"/>
    <a:srgbClr val="FF99FF"/>
    <a:srgbClr val="CC99FF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2F54F5-8D20-44D4-A343-FA9F2ED8B461}" type="datetimeFigureOut">
              <a:rPr lang="ru-RU" smtClean="0"/>
              <a:pPr/>
              <a:t>11.02.2015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3CB605F-66EF-45EF-B02E-69B974A354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6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7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2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357166"/>
            <a:ext cx="58215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</a:rPr>
              <a:t>Тест </a:t>
            </a:r>
            <a:r>
              <a:rPr lang="ru-RU" sz="3200" b="1" dirty="0">
                <a:solidFill>
                  <a:srgbClr val="660066"/>
                </a:solidFill>
              </a:rPr>
              <a:t> </a:t>
            </a:r>
            <a:r>
              <a:rPr lang="ru-RU" sz="3200" b="1" dirty="0" smtClean="0">
                <a:solidFill>
                  <a:srgbClr val="660066"/>
                </a:solidFill>
              </a:rPr>
              <a:t>по окружающему миру</a:t>
            </a:r>
          </a:p>
          <a:p>
            <a:pPr algn="ctr"/>
            <a:r>
              <a:rPr lang="ru-RU" sz="3200" b="1" dirty="0" smtClean="0">
                <a:solidFill>
                  <a:srgbClr val="660066"/>
                </a:solidFill>
              </a:rPr>
              <a:t>1 класс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2714620"/>
            <a:ext cx="5729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Проверь себя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8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714488"/>
            <a:ext cx="77153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3300"/>
                </a:solidFill>
                <a:effectLst/>
              </a:rPr>
              <a:t>По теме: « Богатства природы».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3300"/>
              </a:solidFill>
              <a:effectLst/>
            </a:endParaRPr>
          </a:p>
        </p:txBody>
      </p:sp>
      <p:pic>
        <p:nvPicPr>
          <p:cNvPr id="6" name="Рисунок 5" descr="поля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929066"/>
            <a:ext cx="2781327" cy="20859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859" y="500042"/>
            <a:ext cx="6929486" cy="1323439"/>
          </a:xfrm>
          <a:prstGeom prst="rect">
            <a:avLst/>
          </a:prstGeom>
          <a:solidFill>
            <a:srgbClr val="FFCCFF"/>
          </a:solidFill>
          <a:ln w="28575">
            <a:solidFill>
              <a:schemeClr val="bg2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4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Закончи предложение </a:t>
            </a:r>
            <a:r>
              <a:rPr lang="ru-RU" sz="4000" b="1" i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«В садах выращивают…»</a:t>
            </a:r>
            <a:endParaRPr lang="ru-RU" sz="4000" b="1" i="1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с двумя вырезанными соседними углами 2">
            <a:hlinkClick r:id="" action="ppaction://hlinkshowjump?jump=nextslide"/>
          </p:cNvPr>
          <p:cNvSpPr/>
          <p:nvPr/>
        </p:nvSpPr>
        <p:spPr>
          <a:xfrm>
            <a:off x="571472" y="2786058"/>
            <a:ext cx="3143272" cy="1071570"/>
          </a:xfrm>
          <a:prstGeom prst="snip2Same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фрукты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с двумя вырезанными соседними углами 3">
            <a:hlinkClick r:id="rId2" action="ppaction://hlinksldjump"/>
          </p:cNvPr>
          <p:cNvSpPr/>
          <p:nvPr/>
        </p:nvSpPr>
        <p:spPr>
          <a:xfrm>
            <a:off x="4286248" y="2786058"/>
            <a:ext cx="3143272" cy="1071570"/>
          </a:xfrm>
          <a:prstGeom prst="snip2Same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овощи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с двумя вырезанными соседними углами 4">
            <a:hlinkClick r:id="rId2" action="ppaction://hlinksldjump"/>
          </p:cNvPr>
          <p:cNvSpPr/>
          <p:nvPr/>
        </p:nvSpPr>
        <p:spPr>
          <a:xfrm>
            <a:off x="4429124" y="4714884"/>
            <a:ext cx="3143272" cy="1357322"/>
          </a:xfrm>
          <a:prstGeom prst="snip2Same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полевые культуры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Рисунок 5" descr="фрукт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4143380"/>
            <a:ext cx="3170254" cy="2377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2_v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357562"/>
            <a:ext cx="302418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214414" y="4500570"/>
            <a:ext cx="1800225" cy="1512888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Выноска-облако 3"/>
          <p:cNvSpPr/>
          <p:nvPr/>
        </p:nvSpPr>
        <p:spPr>
          <a:xfrm>
            <a:off x="428596" y="1500174"/>
            <a:ext cx="4786346" cy="2500354"/>
          </a:xfrm>
          <a:prstGeom prst="cloudCallout">
            <a:avLst>
              <a:gd name="adj1" fmla="val 54807"/>
              <a:gd name="adj2" fmla="val 54599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Отлично! Продолжим дальше</a:t>
            </a:r>
            <a:r>
              <a:rPr lang="ru-RU" sz="3600" dirty="0" smtClean="0">
                <a:solidFill>
                  <a:schemeClr val="tx1"/>
                </a:solidFill>
              </a:rPr>
              <a:t>!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FFFF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142984"/>
            <a:ext cx="7643866" cy="1323439"/>
          </a:xfrm>
          <a:prstGeom prst="rect">
            <a:avLst/>
          </a:prstGeom>
          <a:solidFill>
            <a:srgbClr val="CCFFCC"/>
          </a:solidFill>
          <a:ln>
            <a:solidFill>
              <a:srgbClr val="003300"/>
            </a:solidFill>
          </a:ln>
        </p:spPr>
        <p:txBody>
          <a:bodyPr wrap="square">
            <a:spAutoFit/>
          </a:bodyPr>
          <a:lstStyle/>
          <a:p>
            <a:r>
              <a:rPr lang="ru-RU" sz="4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Закончи предложение </a:t>
            </a:r>
            <a:r>
              <a:rPr lang="ru-RU" sz="4000" b="1" i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a:rPr>
              <a:t>«Лес дарит нам грибы, ягоды, …»</a:t>
            </a:r>
            <a:endParaRPr lang="ru-RU" sz="4000" b="1" i="1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pic>
        <p:nvPicPr>
          <p:cNvPr id="3" name="Рисунок 2" descr="гриб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4572008"/>
            <a:ext cx="2738454" cy="2053842"/>
          </a:xfrm>
          <a:prstGeom prst="rect">
            <a:avLst/>
          </a:prstGeom>
        </p:spPr>
      </p:pic>
      <p:sp>
        <p:nvSpPr>
          <p:cNvPr id="4" name="Шестиугольник 3">
            <a:hlinkClick r:id="rId3" action="ppaction://hlinksldjump"/>
          </p:cNvPr>
          <p:cNvSpPr/>
          <p:nvPr/>
        </p:nvSpPr>
        <p:spPr>
          <a:xfrm>
            <a:off x="285720" y="3929066"/>
            <a:ext cx="2786082" cy="1000132"/>
          </a:xfrm>
          <a:prstGeom prst="hexagon">
            <a:avLst/>
          </a:prstGeom>
          <a:solidFill>
            <a:srgbClr val="99FFCC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руду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5" name="Шестиугольник 4">
            <a:hlinkClick r:id="rId3" action="ppaction://hlinksldjump"/>
          </p:cNvPr>
          <p:cNvSpPr/>
          <p:nvPr/>
        </p:nvSpPr>
        <p:spPr>
          <a:xfrm>
            <a:off x="6072198" y="4000504"/>
            <a:ext cx="2786082" cy="1000132"/>
          </a:xfrm>
          <a:prstGeom prst="hexagon">
            <a:avLst/>
          </a:prstGeom>
          <a:solidFill>
            <a:srgbClr val="99FFCC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овощи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6" name="Шестиугольник 5">
            <a:hlinkClick r:id="" action="ppaction://hlinkshowjump?jump=nextslide"/>
          </p:cNvPr>
          <p:cNvSpPr/>
          <p:nvPr/>
        </p:nvSpPr>
        <p:spPr>
          <a:xfrm>
            <a:off x="2643174" y="2786058"/>
            <a:ext cx="3643338" cy="1000132"/>
          </a:xfrm>
          <a:prstGeom prst="hexagon">
            <a:avLst/>
          </a:prstGeom>
          <a:solidFill>
            <a:srgbClr val="99FFCC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древесину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2_v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3357563"/>
            <a:ext cx="302418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ыноска-облако 2"/>
          <p:cNvSpPr/>
          <p:nvPr/>
        </p:nvSpPr>
        <p:spPr>
          <a:xfrm>
            <a:off x="3571868" y="1142984"/>
            <a:ext cx="5000660" cy="2928958"/>
          </a:xfrm>
          <a:prstGeom prst="cloudCallout">
            <a:avLst>
              <a:gd name="adj1" fmla="val -54147"/>
              <a:gd name="adj2" fmla="val 50033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Верно!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Пока всё правильно!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5286380" y="5072074"/>
            <a:ext cx="1785950" cy="1500198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66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олна 2"/>
          <p:cNvSpPr/>
          <p:nvPr/>
        </p:nvSpPr>
        <p:spPr>
          <a:xfrm>
            <a:off x="714348" y="214290"/>
            <a:ext cx="7643866" cy="2428892"/>
          </a:xfrm>
          <a:prstGeom prst="wave">
            <a:avLst>
              <a:gd name="adj1" fmla="val 12500"/>
              <a:gd name="adj2" fmla="val -1087"/>
            </a:avLst>
          </a:prstGeom>
          <a:solidFill>
            <a:srgbClr val="FFCC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Найди среди названий животных лишнее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Блок-схема: решение 3">
            <a:hlinkClick r:id="rId2" action="ppaction://hlinksldjump"/>
          </p:cNvPr>
          <p:cNvSpPr/>
          <p:nvPr/>
        </p:nvSpPr>
        <p:spPr>
          <a:xfrm>
            <a:off x="428596" y="2714620"/>
            <a:ext cx="4000528" cy="1214446"/>
          </a:xfrm>
          <a:prstGeom prst="flowChartDecision">
            <a:avLst/>
          </a:prstGeom>
          <a:solidFill>
            <a:srgbClr val="FFCCFF"/>
          </a:solidFill>
          <a:ln w="38100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5C144D"/>
                </a:solidFill>
              </a:rPr>
              <a:t>корова</a:t>
            </a:r>
            <a:endParaRPr lang="ru-RU" sz="4000" b="1" dirty="0">
              <a:solidFill>
                <a:srgbClr val="5C144D"/>
              </a:solidFill>
            </a:endParaRPr>
          </a:p>
        </p:txBody>
      </p:sp>
      <p:sp>
        <p:nvSpPr>
          <p:cNvPr id="5" name="Блок-схема: решение 4">
            <a:hlinkClick r:id="rId2" action="ppaction://hlinksldjump"/>
          </p:cNvPr>
          <p:cNvSpPr/>
          <p:nvPr/>
        </p:nvSpPr>
        <p:spPr>
          <a:xfrm>
            <a:off x="4214810" y="3357562"/>
            <a:ext cx="4214842" cy="1214446"/>
          </a:xfrm>
          <a:prstGeom prst="flowChartDecision">
            <a:avLst/>
          </a:prstGeom>
          <a:solidFill>
            <a:srgbClr val="FFCCFF"/>
          </a:solidFill>
          <a:ln w="38100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5C144D"/>
                </a:solidFill>
              </a:rPr>
              <a:t>лошадь</a:t>
            </a:r>
            <a:endParaRPr lang="ru-RU" sz="4000" b="1" dirty="0">
              <a:solidFill>
                <a:srgbClr val="5C144D"/>
              </a:solidFill>
            </a:endParaRPr>
          </a:p>
        </p:txBody>
      </p:sp>
      <p:sp>
        <p:nvSpPr>
          <p:cNvPr id="6" name="Блок-схема: решение 5">
            <a:hlinkClick r:id="rId2" action="ppaction://hlinksldjump"/>
          </p:cNvPr>
          <p:cNvSpPr/>
          <p:nvPr/>
        </p:nvSpPr>
        <p:spPr>
          <a:xfrm>
            <a:off x="357158" y="4572008"/>
            <a:ext cx="3786214" cy="1214446"/>
          </a:xfrm>
          <a:prstGeom prst="flowChartDecision">
            <a:avLst/>
          </a:prstGeom>
          <a:solidFill>
            <a:srgbClr val="FFCCFF"/>
          </a:solidFill>
          <a:ln w="38100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5C144D"/>
                </a:solidFill>
              </a:rPr>
              <a:t>овца</a:t>
            </a:r>
            <a:endParaRPr lang="ru-RU" sz="4000" b="1" dirty="0">
              <a:solidFill>
                <a:srgbClr val="5C144D"/>
              </a:solidFill>
            </a:endParaRPr>
          </a:p>
        </p:txBody>
      </p:sp>
      <p:sp>
        <p:nvSpPr>
          <p:cNvPr id="7" name="Блок-схема: решение 6">
            <a:hlinkClick r:id="" action="ppaction://hlinkshowjump?jump=nextslide"/>
          </p:cNvPr>
          <p:cNvSpPr/>
          <p:nvPr/>
        </p:nvSpPr>
        <p:spPr>
          <a:xfrm>
            <a:off x="4429124" y="5214950"/>
            <a:ext cx="3786214" cy="1214446"/>
          </a:xfrm>
          <a:prstGeom prst="flowChartDecision">
            <a:avLst/>
          </a:prstGeom>
          <a:solidFill>
            <a:srgbClr val="FFCCFF"/>
          </a:solidFill>
          <a:ln w="38100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5C144D"/>
                </a:solidFill>
              </a:rPr>
              <a:t>волк</a:t>
            </a:r>
            <a:endParaRPr lang="ru-RU" sz="4000" b="1" dirty="0">
              <a:solidFill>
                <a:srgbClr val="5C14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_v_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5" y="3143250"/>
            <a:ext cx="3365500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ыноска-облако 2"/>
          <p:cNvSpPr/>
          <p:nvPr/>
        </p:nvSpPr>
        <p:spPr>
          <a:xfrm>
            <a:off x="357158" y="1500174"/>
            <a:ext cx="4786346" cy="2714644"/>
          </a:xfrm>
          <a:prstGeom prst="cloudCallout">
            <a:avLst>
              <a:gd name="adj1" fmla="val 66005"/>
              <a:gd name="adj2" fmla="val 51782"/>
            </a:avLst>
          </a:prstGeom>
          <a:solidFill>
            <a:srgbClr val="CCFFCC"/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5C144D"/>
                </a:solidFill>
              </a:rPr>
              <a:t>Продолжай в том же духе!</a:t>
            </a:r>
            <a:endParaRPr lang="ru-RU" sz="4000" b="1" dirty="0">
              <a:solidFill>
                <a:srgbClr val="5C144D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214414" y="5143512"/>
            <a:ext cx="1643074" cy="1428760"/>
          </a:xfrm>
          <a:prstGeom prst="actionButtonForwardNex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вырезанными соседними углами 1"/>
          <p:cNvSpPr/>
          <p:nvPr/>
        </p:nvSpPr>
        <p:spPr>
          <a:xfrm>
            <a:off x="714348" y="785794"/>
            <a:ext cx="7715304" cy="1500198"/>
          </a:xfrm>
          <a:prstGeom prst="snip2SameRect">
            <a:avLst/>
          </a:prstGeom>
          <a:solidFill>
            <a:srgbClr val="FFCCCC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5C144D"/>
                </a:solidFill>
              </a:rPr>
              <a:t>Растения и животные – это…</a:t>
            </a:r>
            <a:endParaRPr lang="ru-RU" sz="4000" b="1" dirty="0">
              <a:solidFill>
                <a:srgbClr val="5C144D"/>
              </a:solidFill>
            </a:endParaRPr>
          </a:p>
        </p:txBody>
      </p:sp>
      <p:sp>
        <p:nvSpPr>
          <p:cNvPr id="3" name="Прямоугольник с двумя вырезанными противолежащими углами 2">
            <a:hlinkClick r:id="" action="ppaction://hlinkshowjump?jump=nextslide"/>
          </p:cNvPr>
          <p:cNvSpPr/>
          <p:nvPr/>
        </p:nvSpPr>
        <p:spPr>
          <a:xfrm>
            <a:off x="857224" y="3071810"/>
            <a:ext cx="7358114" cy="928694"/>
          </a:xfrm>
          <a:prstGeom prst="snip2Diag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5C144D"/>
                </a:solidFill>
              </a:rPr>
              <a:t>Живые природные богатства</a:t>
            </a:r>
            <a:endParaRPr lang="ru-RU" sz="3200" b="1" dirty="0">
              <a:solidFill>
                <a:srgbClr val="5C144D"/>
              </a:solidFill>
            </a:endParaRPr>
          </a:p>
        </p:txBody>
      </p:sp>
      <p:sp>
        <p:nvSpPr>
          <p:cNvPr id="4" name="Прямоугольник с двумя вырезанными противолежащими углами 3">
            <a:hlinkClick r:id="rId2" action="ppaction://hlinksldjump"/>
          </p:cNvPr>
          <p:cNvSpPr/>
          <p:nvPr/>
        </p:nvSpPr>
        <p:spPr>
          <a:xfrm>
            <a:off x="571472" y="4357694"/>
            <a:ext cx="7929618" cy="928694"/>
          </a:xfrm>
          <a:prstGeom prst="snip2Diag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5C144D"/>
                </a:solidFill>
              </a:rPr>
              <a:t>Неживые природные богатства</a:t>
            </a:r>
            <a:endParaRPr lang="ru-RU" sz="3200" b="1" dirty="0">
              <a:solidFill>
                <a:srgbClr val="5C144D"/>
              </a:solidFill>
            </a:endParaRPr>
          </a:p>
        </p:txBody>
      </p:sp>
      <p:sp>
        <p:nvSpPr>
          <p:cNvPr id="5" name="Прямоугольник с двумя вырезанными противолежащими углами 4">
            <a:hlinkClick r:id="rId2" action="ppaction://hlinksldjump"/>
          </p:cNvPr>
          <p:cNvSpPr/>
          <p:nvPr/>
        </p:nvSpPr>
        <p:spPr>
          <a:xfrm>
            <a:off x="1357290" y="5643578"/>
            <a:ext cx="6000792" cy="928694"/>
          </a:xfrm>
          <a:prstGeom prst="snip2Diag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5C144D"/>
                </a:solidFill>
              </a:rPr>
              <a:t>Силы природы</a:t>
            </a:r>
            <a:endParaRPr lang="ru-RU" sz="3200" b="1" dirty="0">
              <a:solidFill>
                <a:srgbClr val="5C14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4_v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786058"/>
            <a:ext cx="309721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5214942" y="4572008"/>
            <a:ext cx="2000264" cy="1571636"/>
          </a:xfrm>
          <a:prstGeom prst="actionButtonForwardNext">
            <a:avLst/>
          </a:prstGeom>
          <a:solidFill>
            <a:srgbClr val="7030A0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ыноска-облако 3"/>
          <p:cNvSpPr/>
          <p:nvPr/>
        </p:nvSpPr>
        <p:spPr>
          <a:xfrm>
            <a:off x="3571868" y="928670"/>
            <a:ext cx="4929222" cy="2928958"/>
          </a:xfrm>
          <a:prstGeom prst="cloudCallout">
            <a:avLst>
              <a:gd name="adj1" fmla="val -64141"/>
              <a:gd name="adj2" fmla="val 36617"/>
            </a:avLst>
          </a:prstGeom>
          <a:solidFill>
            <a:srgbClr val="CC99FF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660066"/>
                </a:solidFill>
              </a:rPr>
              <a:t>Молодец! Пока неплохо!</a:t>
            </a:r>
            <a:endParaRPr lang="ru-RU" sz="3600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700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71472" y="0"/>
            <a:ext cx="8001056" cy="2357430"/>
          </a:xfrm>
          <a:prstGeom prst="bevel">
            <a:avLst/>
          </a:prstGeom>
          <a:solidFill>
            <a:srgbClr val="00B0F0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Воздух, почва, вода, запасы подземных кладовых – это…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Рамка 2">
            <a:hlinkClick r:id="rId2" action="ppaction://hlinksldjump"/>
          </p:cNvPr>
          <p:cNvSpPr/>
          <p:nvPr/>
        </p:nvSpPr>
        <p:spPr>
          <a:xfrm>
            <a:off x="1571604" y="5500702"/>
            <a:ext cx="5643602" cy="928694"/>
          </a:xfrm>
          <a:prstGeom prst="frame">
            <a:avLst/>
          </a:prstGeom>
          <a:solidFill>
            <a:srgbClr val="66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66FFFF"/>
                </a:solidFill>
              </a:rPr>
              <a:t>Силы природы</a:t>
            </a:r>
            <a:endParaRPr lang="ru-RU" sz="3200" b="1" dirty="0">
              <a:solidFill>
                <a:srgbClr val="66FFFF"/>
              </a:solidFill>
            </a:endParaRPr>
          </a:p>
        </p:txBody>
      </p:sp>
      <p:sp>
        <p:nvSpPr>
          <p:cNvPr id="4" name="Рамка 3">
            <a:hlinkClick r:id="rId3" action="ppaction://hlinksldjump"/>
          </p:cNvPr>
          <p:cNvSpPr/>
          <p:nvPr/>
        </p:nvSpPr>
        <p:spPr>
          <a:xfrm>
            <a:off x="785786" y="2643182"/>
            <a:ext cx="7643866" cy="1071570"/>
          </a:xfrm>
          <a:prstGeom prst="frame">
            <a:avLst/>
          </a:prstGeom>
          <a:solidFill>
            <a:srgbClr val="66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66FFFF"/>
                </a:solidFill>
              </a:rPr>
              <a:t>Живые природные богатства</a:t>
            </a:r>
            <a:endParaRPr lang="ru-RU" sz="3200" b="1" dirty="0">
              <a:solidFill>
                <a:srgbClr val="66FFFF"/>
              </a:solidFill>
            </a:endParaRPr>
          </a:p>
        </p:txBody>
      </p:sp>
      <p:sp>
        <p:nvSpPr>
          <p:cNvPr id="5" name="Рамка 4">
            <a:hlinkClick r:id="" action="ppaction://hlinkshowjump?jump=nextslide"/>
          </p:cNvPr>
          <p:cNvSpPr/>
          <p:nvPr/>
        </p:nvSpPr>
        <p:spPr>
          <a:xfrm>
            <a:off x="428596" y="4143380"/>
            <a:ext cx="8215370" cy="1071570"/>
          </a:xfrm>
          <a:prstGeom prst="frame">
            <a:avLst/>
          </a:prstGeom>
          <a:solidFill>
            <a:srgbClr val="66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66FFFF"/>
                </a:solidFill>
              </a:rPr>
              <a:t>Неживые природные богатства</a:t>
            </a:r>
            <a:endParaRPr lang="ru-RU" sz="3200" b="1" dirty="0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4_v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0" y="3000375"/>
            <a:ext cx="309721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ыноска-облако 2"/>
          <p:cNvSpPr/>
          <p:nvPr/>
        </p:nvSpPr>
        <p:spPr>
          <a:xfrm>
            <a:off x="428596" y="1214422"/>
            <a:ext cx="5715040" cy="2571768"/>
          </a:xfrm>
          <a:prstGeom prst="cloudCallout">
            <a:avLst>
              <a:gd name="adj1" fmla="val 50841"/>
              <a:gd name="adj2" fmla="val 47444"/>
            </a:avLst>
          </a:prstGeom>
          <a:solidFill>
            <a:srgbClr val="66FF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Правильно!  Ох, и умный ты!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857356" y="4786322"/>
            <a:ext cx="1857388" cy="1571636"/>
          </a:xfrm>
          <a:prstGeom prst="actionButtonForwardNext">
            <a:avLst/>
          </a:prstGeom>
          <a:solidFill>
            <a:srgbClr val="66FF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2_v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3141663"/>
            <a:ext cx="338455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ыноска-облако 2"/>
          <p:cNvSpPr/>
          <p:nvPr/>
        </p:nvSpPr>
        <p:spPr>
          <a:xfrm>
            <a:off x="428596" y="1142984"/>
            <a:ext cx="4357718" cy="2357454"/>
          </a:xfrm>
          <a:prstGeom prst="cloudCallout">
            <a:avLst>
              <a:gd name="adj1" fmla="val 80269"/>
              <a:gd name="adj2" fmla="val 66026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Ты ошибся!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Не спеши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 ответом!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285852" y="4643446"/>
            <a:ext cx="1655762" cy="1441450"/>
          </a:xfrm>
          <a:prstGeom prst="actionButtonBackPrevious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нутый угол 2"/>
          <p:cNvSpPr/>
          <p:nvPr/>
        </p:nvSpPr>
        <p:spPr>
          <a:xfrm>
            <a:off x="571472" y="928670"/>
            <a:ext cx="8143932" cy="1285884"/>
          </a:xfrm>
          <a:prstGeom prst="foldedCorner">
            <a:avLst/>
          </a:prstGeom>
          <a:solidFill>
            <a:srgbClr val="FFCCFF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Ветер, солнце, течение рек –это…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с двумя вырезанными соседними углами 4">
            <a:hlinkClick r:id="rId2" action="ppaction://hlinksldjump"/>
          </p:cNvPr>
          <p:cNvSpPr/>
          <p:nvPr/>
        </p:nvSpPr>
        <p:spPr>
          <a:xfrm>
            <a:off x="571472" y="2786058"/>
            <a:ext cx="8072494" cy="928694"/>
          </a:xfrm>
          <a:prstGeom prst="snip2SameRect">
            <a:avLst/>
          </a:prstGeom>
          <a:solidFill>
            <a:srgbClr val="FF99FF"/>
          </a:solidFill>
          <a:ln w="38100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5C144D"/>
                </a:solidFill>
              </a:rPr>
              <a:t>Живые природные богатства</a:t>
            </a:r>
            <a:endParaRPr lang="ru-RU" sz="3200" b="1" dirty="0">
              <a:solidFill>
                <a:srgbClr val="5C144D"/>
              </a:solidFill>
            </a:endParaRPr>
          </a:p>
        </p:txBody>
      </p:sp>
      <p:sp>
        <p:nvSpPr>
          <p:cNvPr id="6" name="Прямоугольник с двумя вырезанными соседними углами 5">
            <a:hlinkClick r:id="rId3" action="ppaction://hlinksldjump"/>
          </p:cNvPr>
          <p:cNvSpPr/>
          <p:nvPr/>
        </p:nvSpPr>
        <p:spPr>
          <a:xfrm>
            <a:off x="500034" y="4357694"/>
            <a:ext cx="8072494" cy="857256"/>
          </a:xfrm>
          <a:prstGeom prst="snip2SameRect">
            <a:avLst/>
          </a:prstGeom>
          <a:solidFill>
            <a:srgbClr val="FF99FF"/>
          </a:solidFill>
          <a:ln w="38100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5C144D"/>
                </a:solidFill>
              </a:rPr>
              <a:t>Неживые природные богатства</a:t>
            </a:r>
            <a:endParaRPr lang="ru-RU" sz="3200" b="1" dirty="0">
              <a:solidFill>
                <a:srgbClr val="5C144D"/>
              </a:solidFill>
            </a:endParaRPr>
          </a:p>
        </p:txBody>
      </p:sp>
      <p:sp>
        <p:nvSpPr>
          <p:cNvPr id="7" name="Прямоугольник с двумя вырезанными соседними углами 6">
            <a:hlinkClick r:id="" action="ppaction://hlinkshowjump?jump=nextslide"/>
          </p:cNvPr>
          <p:cNvSpPr/>
          <p:nvPr/>
        </p:nvSpPr>
        <p:spPr>
          <a:xfrm>
            <a:off x="1785918" y="5643578"/>
            <a:ext cx="5715040" cy="857256"/>
          </a:xfrm>
          <a:prstGeom prst="snip2SameRect">
            <a:avLst/>
          </a:prstGeom>
          <a:solidFill>
            <a:srgbClr val="FF99FF"/>
          </a:solidFill>
          <a:ln w="38100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5C144D"/>
                </a:solidFill>
              </a:rPr>
              <a:t>Силы природы</a:t>
            </a:r>
            <a:endParaRPr lang="ru-RU" sz="3200" b="1" dirty="0">
              <a:solidFill>
                <a:srgbClr val="5C14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2_v_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3365500" cy="342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ыноска-облако 2"/>
          <p:cNvSpPr/>
          <p:nvPr/>
        </p:nvSpPr>
        <p:spPr>
          <a:xfrm>
            <a:off x="4071934" y="3714752"/>
            <a:ext cx="4714940" cy="2857520"/>
          </a:xfrm>
          <a:prstGeom prst="cloudCallout">
            <a:avLst>
              <a:gd name="adj1" fmla="val -71811"/>
              <a:gd name="adj2" fmla="val -64772"/>
            </a:avLst>
          </a:prstGeom>
          <a:solidFill>
            <a:srgbClr val="FFFFCC"/>
          </a:solidFill>
          <a:ln w="38100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5C144D"/>
                </a:solidFill>
              </a:rPr>
              <a:t>Молодец! Ты успешно справился с заданием!</a:t>
            </a:r>
            <a:endParaRPr lang="ru-RU" sz="3200" b="1" dirty="0">
              <a:solidFill>
                <a:srgbClr val="5C144D"/>
              </a:solidFill>
            </a:endParaRPr>
          </a:p>
        </p:txBody>
      </p:sp>
      <p:pic>
        <p:nvPicPr>
          <p:cNvPr id="4" name="Рисунок 3" descr="салю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54526" y="571480"/>
            <a:ext cx="4095778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2_v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3143248"/>
            <a:ext cx="338455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ыноска-облако 2"/>
          <p:cNvSpPr/>
          <p:nvPr/>
        </p:nvSpPr>
        <p:spPr>
          <a:xfrm>
            <a:off x="4429124" y="1214422"/>
            <a:ext cx="4500594" cy="2500330"/>
          </a:xfrm>
          <a:prstGeom prst="cloudCallout">
            <a:avLst>
              <a:gd name="adj1" fmla="val -60544"/>
              <a:gd name="adj2" fmla="val 62500"/>
            </a:avLst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5C144D"/>
                </a:solidFill>
              </a:rPr>
              <a:t>Ошибка! Подумай ещё!</a:t>
            </a:r>
            <a:endParaRPr lang="ru-RU" sz="3200" b="1" dirty="0">
              <a:solidFill>
                <a:srgbClr val="5C144D"/>
              </a:solidFill>
            </a:endParaRP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5929322" y="4857760"/>
            <a:ext cx="1857388" cy="1571636"/>
          </a:xfrm>
          <a:prstGeom prst="actionButtonBackPrevious">
            <a:avLst/>
          </a:prstGeom>
          <a:solidFill>
            <a:srgbClr val="FF9999"/>
          </a:solidFill>
          <a:ln w="28575">
            <a:solidFill>
              <a:srgbClr val="5C14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2_v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3286125"/>
            <a:ext cx="290671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429256" y="4643446"/>
            <a:ext cx="1728787" cy="1439863"/>
          </a:xfrm>
          <a:prstGeom prst="actionButtonForwardNext">
            <a:avLst/>
          </a:prstGeom>
          <a:solidFill>
            <a:srgbClr val="99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" name="Выноска-облако 5"/>
          <p:cNvSpPr/>
          <p:nvPr/>
        </p:nvSpPr>
        <p:spPr>
          <a:xfrm>
            <a:off x="3357554" y="571480"/>
            <a:ext cx="4929222" cy="2571768"/>
          </a:xfrm>
          <a:prstGeom prst="cloudCallout">
            <a:avLst>
              <a:gd name="adj1" fmla="val -57946"/>
              <a:gd name="adj2" fmla="val 81181"/>
            </a:avLst>
          </a:prstGeom>
          <a:solidFill>
            <a:srgbClr val="CCFFF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Проверь свои знания!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Желаю успеха!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1472" y="500042"/>
            <a:ext cx="8001056" cy="1857388"/>
          </a:xfrm>
          <a:prstGeom prst="roundRect">
            <a:avLst/>
          </a:prstGeom>
          <a:solidFill>
            <a:srgbClr val="CCFF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</a:rPr>
              <a:t>Какое слово не относится к продуктам растениеводства?</a:t>
            </a:r>
            <a:endParaRPr lang="ru-RU" sz="4000" b="1" dirty="0">
              <a:solidFill>
                <a:srgbClr val="003300"/>
              </a:solidFill>
            </a:endParaRPr>
          </a:p>
        </p:txBody>
      </p:sp>
      <p:sp>
        <p:nvSpPr>
          <p:cNvPr id="3" name="Скругленный прямоугольник 2">
            <a:hlinkClick r:id="rId3" action="ppaction://hlinksldjump"/>
          </p:cNvPr>
          <p:cNvSpPr/>
          <p:nvPr/>
        </p:nvSpPr>
        <p:spPr>
          <a:xfrm>
            <a:off x="428596" y="2714620"/>
            <a:ext cx="3000396" cy="1071570"/>
          </a:xfrm>
          <a:prstGeom prst="roundRect">
            <a:avLst/>
          </a:prstGeom>
          <a:solidFill>
            <a:srgbClr val="CCFFCC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чай</a:t>
            </a:r>
            <a:endParaRPr lang="ru-RU" sz="3600" b="1" dirty="0">
              <a:solidFill>
                <a:srgbClr val="003300"/>
              </a:solidFill>
            </a:endParaRPr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428596" y="5072074"/>
            <a:ext cx="3000396" cy="1071570"/>
          </a:xfrm>
          <a:prstGeom prst="roundRect">
            <a:avLst/>
          </a:prstGeom>
          <a:solidFill>
            <a:srgbClr val="CCFFCC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мука</a:t>
            </a:r>
            <a:endParaRPr lang="ru-RU" sz="3600" b="1" dirty="0">
              <a:solidFill>
                <a:srgbClr val="0033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nextslide"/>
          </p:cNvPr>
          <p:cNvSpPr/>
          <p:nvPr/>
        </p:nvSpPr>
        <p:spPr>
          <a:xfrm>
            <a:off x="5429256" y="2714620"/>
            <a:ext cx="3000396" cy="1071570"/>
          </a:xfrm>
          <a:prstGeom prst="roundRect">
            <a:avLst/>
          </a:prstGeom>
          <a:solidFill>
            <a:srgbClr val="CCFFCC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яйца</a:t>
            </a:r>
            <a:endParaRPr lang="ru-RU" sz="3600" b="1" dirty="0">
              <a:solidFill>
                <a:srgbClr val="003300"/>
              </a:solidFill>
            </a:endParaRPr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5500694" y="5000636"/>
            <a:ext cx="3000396" cy="1071570"/>
          </a:xfrm>
          <a:prstGeom prst="roundRect">
            <a:avLst/>
          </a:prstGeom>
          <a:solidFill>
            <a:srgbClr val="CCFFCC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яблоко</a:t>
            </a:r>
            <a:endParaRPr lang="ru-RU" sz="3600" b="1" dirty="0">
              <a:solidFill>
                <a:srgbClr val="003300"/>
              </a:solidFill>
            </a:endParaRPr>
          </a:p>
        </p:txBody>
      </p:sp>
      <p:pic>
        <p:nvPicPr>
          <p:cNvPr id="7" name="Рисунок 6" descr="Sample0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7554" y="3643314"/>
            <a:ext cx="2132080" cy="1599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2_v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3286125"/>
            <a:ext cx="3024187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87450" y="4652963"/>
            <a:ext cx="1512888" cy="13684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" name="Выноска-облако 3"/>
          <p:cNvSpPr/>
          <p:nvPr/>
        </p:nvSpPr>
        <p:spPr>
          <a:xfrm>
            <a:off x="357158" y="1285860"/>
            <a:ext cx="5500726" cy="2357454"/>
          </a:xfrm>
          <a:prstGeom prst="cloudCallout">
            <a:avLst>
              <a:gd name="adj1" fmla="val 55886"/>
              <a:gd name="adj2" fmla="val 69139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Ох, и умный ты! Продолжим!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>
            <a:off x="928662" y="571480"/>
            <a:ext cx="7143800" cy="2000264"/>
          </a:xfrm>
          <a:prstGeom prst="round2SameRect">
            <a:avLst/>
          </a:prstGeom>
          <a:solidFill>
            <a:srgbClr val="CCFFFF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Какое слово не относится к продуктам  животноводства?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Блок-схема: знак завершения 2">
            <a:hlinkClick r:id="rId2" action="ppaction://hlinksldjump"/>
          </p:cNvPr>
          <p:cNvSpPr/>
          <p:nvPr/>
        </p:nvSpPr>
        <p:spPr>
          <a:xfrm>
            <a:off x="928662" y="3429000"/>
            <a:ext cx="2857520" cy="1071570"/>
          </a:xfrm>
          <a:prstGeom prst="flowChartTerminator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колбаса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" name="Блок-схема: знак завершения 3">
            <a:hlinkClick r:id="" action="ppaction://hlinkshowjump?jump=nextslide"/>
          </p:cNvPr>
          <p:cNvSpPr/>
          <p:nvPr/>
        </p:nvSpPr>
        <p:spPr>
          <a:xfrm>
            <a:off x="857224" y="5000636"/>
            <a:ext cx="2857520" cy="1071570"/>
          </a:xfrm>
          <a:prstGeom prst="flowChartTerminator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сахар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Блок-схема: знак завершения 4">
            <a:hlinkClick r:id="rId2" action="ppaction://hlinksldjump"/>
          </p:cNvPr>
          <p:cNvSpPr/>
          <p:nvPr/>
        </p:nvSpPr>
        <p:spPr>
          <a:xfrm>
            <a:off x="5072066" y="3429000"/>
            <a:ext cx="2857520" cy="1071570"/>
          </a:xfrm>
          <a:prstGeom prst="flowChartTerminator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сыр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знак завершения 5">
            <a:hlinkClick r:id="rId2" action="ppaction://hlinksldjump"/>
          </p:cNvPr>
          <p:cNvSpPr/>
          <p:nvPr/>
        </p:nvSpPr>
        <p:spPr>
          <a:xfrm>
            <a:off x="5072066" y="5000636"/>
            <a:ext cx="2857520" cy="1071570"/>
          </a:xfrm>
          <a:prstGeom prst="flowChartTerminator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молоко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_v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565400"/>
            <a:ext cx="3717925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Выноска-облако 2"/>
          <p:cNvSpPr/>
          <p:nvPr/>
        </p:nvSpPr>
        <p:spPr>
          <a:xfrm>
            <a:off x="4286248" y="428604"/>
            <a:ext cx="4357718" cy="2714644"/>
          </a:xfrm>
          <a:prstGeom prst="cloudCallout">
            <a:avLst>
              <a:gd name="adj1" fmla="val -64231"/>
              <a:gd name="adj2" fmla="val 5790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</a:rPr>
              <a:t>Молодец! Наверно ты знал!</a:t>
            </a:r>
            <a:endParaRPr lang="ru-RU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5786446" y="4286256"/>
            <a:ext cx="2000264" cy="1643074"/>
          </a:xfrm>
          <a:prstGeom prst="actionButtonForwardNext">
            <a:avLst/>
          </a:prstGeom>
          <a:solidFill>
            <a:srgbClr val="2E08B8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8143932" cy="1569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Закончи предложение «</a:t>
            </a:r>
            <a:r>
              <a:rPr lang="ru-RU" sz="4800" b="1" i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В огородах  выращивают…»</a:t>
            </a:r>
            <a:endParaRPr lang="ru-RU" sz="4800" b="1" i="1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с двумя скругленными противолежащими углами 2">
            <a:hlinkClick r:id="" action="ppaction://hlinkshowjump?jump=nextslide"/>
          </p:cNvPr>
          <p:cNvSpPr/>
          <p:nvPr/>
        </p:nvSpPr>
        <p:spPr>
          <a:xfrm>
            <a:off x="5143504" y="2857496"/>
            <a:ext cx="3143272" cy="1071570"/>
          </a:xfrm>
          <a:prstGeom prst="round2DiagRect">
            <a:avLst/>
          </a:prstGeom>
          <a:solidFill>
            <a:srgbClr val="FFFFCC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овощи</a:t>
            </a:r>
            <a:endParaRPr lang="ru-RU" sz="3600" b="1" dirty="0">
              <a:solidFill>
                <a:srgbClr val="003300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>
            <a:hlinkClick r:id="rId2" action="ppaction://hlinksldjump"/>
          </p:cNvPr>
          <p:cNvSpPr/>
          <p:nvPr/>
        </p:nvSpPr>
        <p:spPr>
          <a:xfrm>
            <a:off x="1142976" y="2857496"/>
            <a:ext cx="3214710" cy="1071570"/>
          </a:xfrm>
          <a:prstGeom prst="round2DiagRect">
            <a:avLst/>
          </a:prstGeom>
          <a:solidFill>
            <a:srgbClr val="FFFFCC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фрукты</a:t>
            </a:r>
            <a:endParaRPr lang="ru-RU" sz="3600" b="1" dirty="0">
              <a:solidFill>
                <a:srgbClr val="003300"/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>
            <a:hlinkClick r:id="rId2" action="ppaction://hlinksldjump"/>
          </p:cNvPr>
          <p:cNvSpPr/>
          <p:nvPr/>
        </p:nvSpPr>
        <p:spPr>
          <a:xfrm>
            <a:off x="1142976" y="4714884"/>
            <a:ext cx="3286148" cy="1285884"/>
          </a:xfrm>
          <a:prstGeom prst="round2DiagRect">
            <a:avLst/>
          </a:prstGeom>
          <a:solidFill>
            <a:srgbClr val="FFFFCC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полевые культуры</a:t>
            </a:r>
            <a:endParaRPr lang="ru-RU" sz="3600" b="1" dirty="0">
              <a:solidFill>
                <a:srgbClr val="003300"/>
              </a:solidFill>
            </a:endParaRPr>
          </a:p>
        </p:txBody>
      </p:sp>
      <p:pic>
        <p:nvPicPr>
          <p:cNvPr id="6" name="Рисунок 5" descr="фрукт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4143379"/>
            <a:ext cx="3170254" cy="2377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_v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4" y="3214686"/>
            <a:ext cx="3079274" cy="3130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143504" y="4643446"/>
            <a:ext cx="1800225" cy="143986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Выноска-облако 4"/>
          <p:cNvSpPr/>
          <p:nvPr/>
        </p:nvSpPr>
        <p:spPr>
          <a:xfrm>
            <a:off x="2928926" y="928670"/>
            <a:ext cx="5072098" cy="2000264"/>
          </a:xfrm>
          <a:prstGeom prst="cloudCallout">
            <a:avLst>
              <a:gd name="adj1" fmla="val -51529"/>
              <a:gd name="adj2" fmla="val 94708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Правильно! Так держать!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223</TotalTime>
  <Words>213</Words>
  <Application>Microsoft Office PowerPoint</Application>
  <PresentationFormat>Экран (4:3)</PresentationFormat>
  <Paragraphs>59</Paragraphs>
  <Slides>22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Поток</vt:lpstr>
      <vt:lpstr>Открытая</vt:lpstr>
      <vt:lpstr>Метро</vt:lpstr>
      <vt:lpstr>Изящная</vt:lpstr>
      <vt:lpstr>1_Поток</vt:lpstr>
      <vt:lpstr>Аспект</vt:lpstr>
      <vt:lpstr>Городская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Екатерина</cp:lastModifiedBy>
  <cp:revision>28</cp:revision>
  <dcterms:created xsi:type="dcterms:W3CDTF">2009-10-12T03:47:51Z</dcterms:created>
  <dcterms:modified xsi:type="dcterms:W3CDTF">2015-02-11T17:44:25Z</dcterms:modified>
</cp:coreProperties>
</file>