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3" r:id="rId3"/>
    <p:sldId id="272" r:id="rId4"/>
    <p:sldId id="275" r:id="rId5"/>
    <p:sldId id="262" r:id="rId6"/>
    <p:sldId id="261" r:id="rId7"/>
    <p:sldId id="276" r:id="rId8"/>
    <p:sldId id="271" r:id="rId9"/>
    <p:sldId id="260" r:id="rId10"/>
    <p:sldId id="273" r:id="rId11"/>
    <p:sldId id="265" r:id="rId12"/>
    <p:sldId id="274" r:id="rId13"/>
    <p:sldId id="270" r:id="rId14"/>
    <p:sldId id="267" r:id="rId15"/>
    <p:sldId id="268" r:id="rId16"/>
    <p:sldId id="269" r:id="rId17"/>
    <p:sldId id="277" r:id="rId18"/>
    <p:sldId id="26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3399"/>
    <a:srgbClr val="CC3300"/>
    <a:srgbClr val="660066"/>
    <a:srgbClr val="800080"/>
    <a:srgbClr val="CC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59" autoAdjust="0"/>
  </p:normalViewPr>
  <p:slideViewPr>
    <p:cSldViewPr>
      <p:cViewPr>
        <p:scale>
          <a:sx n="66" d="100"/>
          <a:sy n="66" d="100"/>
        </p:scale>
        <p:origin x="-150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0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6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6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8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44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8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0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6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02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9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НЫ ПРЕЗЕНТАЦИЙ\Фоны для презентаций\incora105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54" y="548680"/>
            <a:ext cx="725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 smtClean="0"/>
              <a:t>                        МКДОУ – детский сад «Березка»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1355" y="1700808"/>
            <a:ext cx="6967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i="1" dirty="0" smtClean="0">
                <a:solidFill>
                  <a:srgbClr val="00B050"/>
                </a:solidFill>
              </a:rPr>
              <a:t>Тема по </a:t>
            </a:r>
            <a:r>
              <a:rPr lang="ru-RU" sz="2800" b="1" i="1" dirty="0">
                <a:solidFill>
                  <a:srgbClr val="00B050"/>
                </a:solidFill>
              </a:rPr>
              <a:t>самообразованию 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   «Игры на  развитие мелкой моторики у детей раннего возраста»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4869" y="4077072"/>
            <a:ext cx="364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Воспитатель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Утрясова Светлана Александровна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0075" y="5733256"/>
            <a:ext cx="119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С.Рыбное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640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НЫ ПРЕЗЕНТАЦИЙ\Фоны для презентаций\incora10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412776"/>
            <a:ext cx="817239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400" i="1" dirty="0">
                <a:solidFill>
                  <a:srgbClr val="00B050"/>
                </a:solidFill>
                <a:latin typeface="+mj-lt"/>
              </a:rPr>
              <a:t>Нарушения мелкой моторики :</a:t>
            </a:r>
          </a:p>
          <a:p>
            <a:pPr>
              <a:buFont typeface="Wingdings" pitchFamily="2" charset="2"/>
              <a:buNone/>
            </a:pPr>
            <a:r>
              <a:rPr lang="ru-RU" sz="2000" i="1" dirty="0">
                <a:solidFill>
                  <a:srgbClr val="002060"/>
                </a:solidFill>
              </a:rPr>
              <a:t>       </a:t>
            </a:r>
            <a:r>
              <a:rPr lang="ru-RU" sz="2000" i="1" dirty="0" smtClean="0">
                <a:solidFill>
                  <a:srgbClr val="002060"/>
                </a:solidFill>
              </a:rPr>
              <a:t>  </a:t>
            </a:r>
            <a:r>
              <a:rPr lang="ru-RU" sz="2400" b="1" i="1" dirty="0">
                <a:solidFill>
                  <a:srgbClr val="002060"/>
                </a:solidFill>
              </a:rPr>
              <a:t>- негибкие движения рук;</a:t>
            </a:r>
          </a:p>
          <a:p>
            <a:pPr>
              <a:buFont typeface="Wingdings" pitchFamily="2" charset="2"/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        -  </a:t>
            </a:r>
            <a:r>
              <a:rPr lang="ru-RU" sz="2400" b="1" i="1" dirty="0">
                <a:solidFill>
                  <a:srgbClr val="002060"/>
                </a:solidFill>
              </a:rPr>
              <a:t>одностороннее нарушение мелкой моторики;</a:t>
            </a:r>
          </a:p>
          <a:p>
            <a:pPr>
              <a:buFont typeface="Wingdings" pitchFamily="2" charset="2"/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  </a:t>
            </a:r>
            <a:r>
              <a:rPr lang="ru-RU" sz="2400" b="1" i="1" dirty="0" smtClean="0">
                <a:solidFill>
                  <a:srgbClr val="002060"/>
                </a:solidFill>
              </a:rPr>
              <a:t>  </a:t>
            </a:r>
            <a:r>
              <a:rPr lang="ru-RU" sz="2400" b="1" i="1" dirty="0">
                <a:solidFill>
                  <a:srgbClr val="002060"/>
                </a:solidFill>
              </a:rPr>
              <a:t>-  судороги и дрожь .</a:t>
            </a:r>
          </a:p>
          <a:p>
            <a:pPr>
              <a:buFont typeface="Wingdings" pitchFamily="2" charset="2"/>
              <a:buNone/>
            </a:pPr>
            <a:endParaRPr lang="ru-RU" sz="2400" dirty="0"/>
          </a:p>
          <a:p>
            <a:pPr>
              <a:buFont typeface="Wingdings" pitchFamily="2" charset="2"/>
              <a:buNone/>
            </a:pPr>
            <a:r>
              <a:rPr lang="ru-RU" sz="2400" i="1" dirty="0">
                <a:solidFill>
                  <a:srgbClr val="00B050"/>
                </a:solidFill>
              </a:rPr>
              <a:t>Нарушения общей моторики :</a:t>
            </a:r>
          </a:p>
          <a:p>
            <a:pPr>
              <a:buFont typeface="Wingdings" pitchFamily="2" charset="2"/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  </a:t>
            </a:r>
            <a:r>
              <a:rPr lang="ru-RU" sz="2400" b="1" i="1" dirty="0" smtClean="0">
                <a:solidFill>
                  <a:srgbClr val="002060"/>
                </a:solidFill>
              </a:rPr>
              <a:t>  </a:t>
            </a:r>
            <a:r>
              <a:rPr lang="ru-RU" sz="2400" b="1" i="1" dirty="0">
                <a:solidFill>
                  <a:srgbClr val="002060"/>
                </a:solidFill>
              </a:rPr>
              <a:t>- нарушения координации движений и их точности;</a:t>
            </a:r>
          </a:p>
          <a:p>
            <a:pPr>
              <a:buFont typeface="Wingdings" pitchFamily="2" charset="2"/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  </a:t>
            </a:r>
            <a:r>
              <a:rPr lang="ru-RU" sz="2400" b="1" i="1" dirty="0" smtClean="0">
                <a:solidFill>
                  <a:srgbClr val="002060"/>
                </a:solidFill>
              </a:rPr>
              <a:t>  </a:t>
            </a:r>
            <a:r>
              <a:rPr lang="ru-RU" sz="2400" b="1" i="1" dirty="0">
                <a:solidFill>
                  <a:srgbClr val="002060"/>
                </a:solidFill>
              </a:rPr>
              <a:t>- отставание в развитии двигательных навыков;</a:t>
            </a:r>
          </a:p>
          <a:p>
            <a:pPr>
              <a:buFont typeface="Wingdings" pitchFamily="2" charset="2"/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  </a:t>
            </a:r>
            <a:r>
              <a:rPr lang="ru-RU" sz="2400" b="1" i="1" dirty="0" smtClean="0">
                <a:solidFill>
                  <a:srgbClr val="002060"/>
                </a:solidFill>
              </a:rPr>
              <a:t>  - </a:t>
            </a:r>
            <a:r>
              <a:rPr lang="ru-RU" sz="2400" b="1" i="1" dirty="0">
                <a:solidFill>
                  <a:srgbClr val="002060"/>
                </a:solidFill>
              </a:rPr>
              <a:t>трудности совершения движений, </a:t>
            </a:r>
            <a:r>
              <a:rPr lang="ru-RU" sz="2400" b="1" i="1" dirty="0" smtClean="0">
                <a:solidFill>
                  <a:srgbClr val="002060"/>
                </a:solidFill>
              </a:rPr>
              <a:t>обусловленные </a:t>
            </a:r>
          </a:p>
          <a:p>
            <a:pPr>
              <a:buFont typeface="Wingdings" pitchFamily="2" charset="2"/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           слабостью </a:t>
            </a:r>
            <a:r>
              <a:rPr lang="ru-RU" sz="2400" b="1" i="1" dirty="0">
                <a:solidFill>
                  <a:srgbClr val="002060"/>
                </a:solidFill>
              </a:rPr>
              <a:t>детских ощущений. </a:t>
            </a:r>
          </a:p>
          <a:p>
            <a:pPr>
              <a:buFont typeface="Wingdings" pitchFamily="2" charset="2"/>
              <a:buNone/>
            </a:pP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61759" y="548680"/>
            <a:ext cx="6192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  <a:cs typeface="Aharoni" pitchFamily="2" charset="-79"/>
              </a:rPr>
              <a:t>Нарушения общей и мелкой моторики</a:t>
            </a:r>
          </a:p>
        </p:txBody>
      </p:sp>
    </p:spTree>
    <p:extLst>
      <p:ext uri="{BB962C8B-B14F-4D97-AF65-F5344CB8AC3E}">
        <p14:creationId xmlns:p14="http://schemas.microsoft.com/office/powerpoint/2010/main" val="38053373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НЫ ПРЕЗЕНТАЦИЙ\Фоны для презентаций\incora105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2578" y="1772816"/>
            <a:ext cx="7124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2000" i="1" dirty="0">
                <a:solidFill>
                  <a:srgbClr val="800080"/>
                </a:solidFill>
              </a:rPr>
              <a:t>развивается  фразовая  и связная речь, речевая, общая и тонкая моторика пальцев;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2578" y="2524022"/>
            <a:ext cx="6777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2000" i="1" dirty="0">
                <a:solidFill>
                  <a:srgbClr val="800080"/>
                </a:solidFill>
              </a:rPr>
              <a:t>активизируется развитие высших психических функций, познавательной деятельности;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2577" y="3264565"/>
            <a:ext cx="7185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2000" i="1" dirty="0">
                <a:solidFill>
                  <a:srgbClr val="800080"/>
                </a:solidFill>
              </a:rPr>
              <a:t>развивается </a:t>
            </a:r>
            <a:r>
              <a:rPr lang="ru-RU" sz="2000" i="1" dirty="0" smtClean="0">
                <a:solidFill>
                  <a:srgbClr val="800080"/>
                </a:solidFill>
              </a:rPr>
              <a:t>сенсорное </a:t>
            </a:r>
            <a:r>
              <a:rPr lang="ru-RU" sz="2000" i="1" dirty="0">
                <a:solidFill>
                  <a:srgbClr val="800080"/>
                </a:solidFill>
              </a:rPr>
              <a:t>восприятие,  умение играть с игрушками;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71604" y="398496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2000" i="1" dirty="0">
                <a:solidFill>
                  <a:srgbClr val="800080"/>
                </a:solidFill>
              </a:rPr>
              <a:t>формируется  процесс социальной адаптации у детей.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2578" y="1234766"/>
            <a:ext cx="604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i="1" dirty="0">
                <a:solidFill>
                  <a:srgbClr val="800080"/>
                </a:solidFill>
              </a:rPr>
              <a:t>формируется  фонетико-фонематическая база;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961" y="652626"/>
            <a:ext cx="7290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C0066"/>
                </a:solidFill>
              </a:rPr>
              <a:t>Игры и упражнения имеют многофункциональный характер</a:t>
            </a:r>
            <a:r>
              <a:rPr lang="ru-RU" b="1" dirty="0" smtClean="0"/>
              <a:t>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50575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НЫ ПРЕЗЕНТАЦИЙ\Фоны для презентаций\incora105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39" y="0"/>
            <a:ext cx="9504039" cy="6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\Desktop\DSC01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4101"/>
            <a:ext cx="5184576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263766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5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НЫ ПРЕЗЕНТАЦИЙ\Фоны для презентаций\incora105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9" y="690262"/>
            <a:ext cx="3870176" cy="5160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C:\Users\а\Desktop\DSC01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68501"/>
            <a:ext cx="3600400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96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Ы ПРЕЗЕНТАЦИЙ\Фоны для презентаций\incora10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97" y="548680"/>
            <a:ext cx="5383404" cy="5761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030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НЫ ПРЕЗЕНТАЦИЙ\Фоны для презентаций\incora10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9" y="908720"/>
            <a:ext cx="3762671" cy="4127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3" y="908721"/>
            <a:ext cx="3870177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10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НЫ ПРЕЗЕНТАЦИЙ\Фоны для презентаций\incora105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\Desktop\DSC09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5" y="1412776"/>
            <a:ext cx="4276354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2952328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13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НЫ ПРЕЗЕНТАЦИЙ\Фоны для презентаций\incora105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49085"/>
            <a:ext cx="3518373" cy="4959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76672"/>
            <a:ext cx="4543316" cy="3409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39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НЫ ПРЕЗЕНТАЦИЙ\Фоны для презентаций\incora105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024336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 descr="C:\Users\а\Desktop\мамина работа\фото 2015\DSC01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53480"/>
            <a:ext cx="4032448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3096344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172508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Ы ПРЕЗЕНТАЦИЙ\Фоны для презентаций\incora10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536802"/>
            <a:ext cx="3672409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456384" cy="4079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2" y="3237940"/>
            <a:ext cx="3456383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365836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НЫ ПРЕЗЕНТАЦИЙ\Фоны для презентаций\incora105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1620" y="1196752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«Истоки способностей и дарований детей - на кончиках их пальцев.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От пальцев, образно говоря, идут тончайшие ручейки,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которые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питают источник творческой мысли»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3284984"/>
            <a:ext cx="2581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В.А.Сухомлинский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4958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НЫ ПРЕЗЕНТАЦИЙ\Фоны для презентаций\incora10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4214"/>
            <a:ext cx="3600400" cy="4192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519264" cy="3976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84153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НЫ ПРЕЗЕНТАЦИЙ\Фоны для презентаций\incora105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графии\2016-01-12\SDC11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6552728" cy="4914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9840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НЫ ПРЕЗЕНТАЦИЙ\Фоны для презентаций\incora105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7115" y="548680"/>
            <a:ext cx="5340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rgbClr val="660066"/>
                </a:solidFill>
              </a:rPr>
              <a:t>Значение развития мелкой моторики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27019" y="1082556"/>
            <a:ext cx="5083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Повышает тонус коры головного мозга.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000" i="1" dirty="0">
              <a:solidFill>
                <a:srgbClr val="0033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923" y="2142728"/>
            <a:ext cx="64039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Стимулирует развитие речи ребенка.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59000" y="1650286"/>
            <a:ext cx="63196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Развивает речевые центры коры головного мозга.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03887" y="4334744"/>
            <a:ext cx="55446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Согласовывает работу понятийного и двигательного центров речи.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8029" y="3188816"/>
            <a:ext cx="71768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Способствует улучшению артикуляционной моторики.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61512" y="3735520"/>
            <a:ext cx="7074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Развивает чувство ритма и координацию движений.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8029" y="2671662"/>
            <a:ext cx="4096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Подготавливает руку к письму.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03887" y="5319629"/>
            <a:ext cx="4751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3399"/>
                </a:solidFill>
              </a:rPr>
              <a:t>Поднимает настроение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4015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Ы ПРЕЗЕНТАЦИЙ\Фоны для презентаций\incora10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4255" y="134076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>
                <a:solidFill>
                  <a:srgbClr val="CC3300"/>
                </a:solidFill>
              </a:rPr>
              <a:t>специальные игры-упражнения для развития мелких движений пальцев;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4255" y="3543399"/>
            <a:ext cx="6452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>
                <a:solidFill>
                  <a:srgbClr val="CC3300"/>
                </a:solidFill>
              </a:rPr>
              <a:t>формирование моторики в специально созданных ситуациях с использованием настольных и пальчиковых игр.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4255" y="2256250"/>
            <a:ext cx="6452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>
                <a:solidFill>
                  <a:srgbClr val="CC3300"/>
                </a:solidFill>
              </a:rPr>
              <a:t>обучение умению целенаправленно управлять движениями в бытовых ситуациях, приобретать навыки самообслуживания;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1" y="623182"/>
            <a:ext cx="3677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003399"/>
                </a:solidFill>
              </a:rPr>
              <a:t>Работа с родителями</a:t>
            </a:r>
            <a:endParaRPr lang="ru-RU" i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НЫ ПРЕЗЕНТАЦИЙ\Фоны для презентаций\incora105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1336" y="1196752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C3300"/>
                </a:solidFill>
              </a:rPr>
              <a:t>Совместная деятельность с родителями по развитию мелкой моторики малышей положительно влияет на формирование познавательных процессов: восприятия, памяти, мышления, внимания, воображения, а также на развитие речи, готовит руку ребёнка к продуктивной деятельности, что в будущем поможет избежать многих проблем школьного обучения. </a:t>
            </a:r>
          </a:p>
        </p:txBody>
      </p:sp>
    </p:spTree>
    <p:extLst>
      <p:ext uri="{BB962C8B-B14F-4D97-AF65-F5344CB8AC3E}">
        <p14:creationId xmlns:p14="http://schemas.microsoft.com/office/powerpoint/2010/main" val="4422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НЫ ПРЕЗЕНТАЦИЙ\Фоны для презентаций\incora10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1962" y="2296579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400" i="1" dirty="0" smtClean="0">
                <a:solidFill>
                  <a:srgbClr val="0033CC"/>
                </a:solidFill>
              </a:rPr>
              <a:t>обобщение опыта работы на методических </a:t>
            </a:r>
            <a:r>
              <a:rPr lang="ru-RU" sz="2400" i="1" dirty="0" smtClean="0">
                <a:solidFill>
                  <a:srgbClr val="0033CC"/>
                </a:solidFill>
              </a:rPr>
              <a:t>объединениях;</a:t>
            </a:r>
            <a:endParaRPr lang="ru-RU" sz="2400" i="1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412776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400" i="1" dirty="0">
                <a:solidFill>
                  <a:srgbClr val="0033CC"/>
                </a:solidFill>
              </a:rPr>
              <a:t>участие в методических мероприятиях детского сада;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1962" y="3179635"/>
            <a:ext cx="6381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ru-RU" sz="2400" i="1" dirty="0" smtClean="0">
                <a:solidFill>
                  <a:srgbClr val="0033CC"/>
                </a:solidFill>
              </a:rPr>
              <a:t>работа по самообразованию. </a:t>
            </a:r>
            <a:endParaRPr lang="ru-RU" sz="2400" i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8280" y="620688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3399"/>
                </a:solidFill>
              </a:rPr>
              <a:t>Моя работа это: </a:t>
            </a:r>
            <a:endParaRPr lang="ru-RU" sz="2800" b="1" i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НЫ ПРЕЗЕНТАЦИЙ\Фоны для презентаций\incora105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24744"/>
            <a:ext cx="74888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003399"/>
                </a:solidFill>
              </a:rPr>
              <a:t>«Руки учат голову, затем поумневшая </a:t>
            </a:r>
            <a:r>
              <a:rPr lang="ru-RU" sz="3200" i="1" dirty="0" smtClean="0">
                <a:solidFill>
                  <a:srgbClr val="003399"/>
                </a:solidFill>
              </a:rPr>
              <a:t>голова учит </a:t>
            </a:r>
            <a:r>
              <a:rPr lang="ru-RU" sz="3200" i="1" dirty="0">
                <a:solidFill>
                  <a:srgbClr val="003399"/>
                </a:solidFill>
              </a:rPr>
              <a:t>руки, а умелые руки </a:t>
            </a:r>
            <a:r>
              <a:rPr lang="ru-RU" sz="3200" i="1" dirty="0" smtClean="0">
                <a:solidFill>
                  <a:srgbClr val="003399"/>
                </a:solidFill>
              </a:rPr>
              <a:t>снова способствуют </a:t>
            </a:r>
            <a:r>
              <a:rPr lang="ru-RU" sz="3200" i="1" dirty="0">
                <a:solidFill>
                  <a:srgbClr val="003399"/>
                </a:solidFill>
              </a:rPr>
              <a:t>развитию мозга»</a:t>
            </a:r>
            <a:r>
              <a:rPr lang="ru-RU" sz="3200" dirty="0">
                <a:solidFill>
                  <a:srgbClr val="003399"/>
                </a:solidFill>
              </a:rPr>
              <a:t/>
            </a:r>
            <a:br>
              <a:rPr lang="ru-RU" sz="3200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                                                     </a:t>
            </a:r>
          </a:p>
          <a:p>
            <a:r>
              <a:rPr lang="ru-RU" sz="2800" dirty="0">
                <a:solidFill>
                  <a:srgbClr val="003399"/>
                </a:solidFill>
              </a:rPr>
              <a:t> </a:t>
            </a:r>
            <a:r>
              <a:rPr lang="ru-RU" sz="2800" dirty="0" smtClean="0">
                <a:solidFill>
                  <a:srgbClr val="003399"/>
                </a:solidFill>
              </a:rPr>
              <a:t>                                                           </a:t>
            </a:r>
            <a:r>
              <a:rPr lang="ru-RU" sz="3200" dirty="0" smtClean="0">
                <a:solidFill>
                  <a:srgbClr val="003399"/>
                </a:solidFill>
              </a:rPr>
              <a:t>И.П</a:t>
            </a:r>
            <a:r>
              <a:rPr lang="ru-RU" sz="3200" dirty="0">
                <a:solidFill>
                  <a:srgbClr val="003399"/>
                </a:solidFill>
              </a:rPr>
              <a:t>. Павлов</a:t>
            </a:r>
          </a:p>
        </p:txBody>
      </p:sp>
    </p:spTree>
    <p:extLst>
      <p:ext uri="{BB962C8B-B14F-4D97-AF65-F5344CB8AC3E}">
        <p14:creationId xmlns:p14="http://schemas.microsoft.com/office/powerpoint/2010/main" val="11753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mama.ua/file/uploads/2014/06/2014062453a99282276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05993">
            <a:off x="-25016" y="2384497"/>
            <a:ext cx="3345838" cy="222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cdn2.kuponi24.kz/img/offers/medium/81906/Skidka-60-na-obuchenie-detej-v-gruppah-kino-klassa-zhivopisi-hand-made-i-dr-v-uchebnom-centre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4856">
            <a:off x="127821" y="176465"/>
            <a:ext cx="3381375" cy="253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://vestochka425.ru/sites/default/files/article/image/tv-vo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75033">
            <a:off x="141888" y="4009916"/>
            <a:ext cx="4264733" cy="283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43240" y="1142984"/>
            <a:ext cx="5497018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Спасибо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385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Ы ПРЕЗЕНТАЦИЙ\Фоны для презентаций\incora10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1236" y="647110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Актуальность</a:t>
            </a:r>
          </a:p>
          <a:p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3628" y="1340768"/>
            <a:ext cx="6876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</a:rPr>
              <a:t>На кончиках детских пальчиков расположены нервные окончания, которые способствуют передаче огромного количества сигналов в мозговой центр, а это влияет на развитие ребенка в целом.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3628" y="3604991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</a:rPr>
              <a:t>Все способы развития мелкой моторики оказывают благотворное воздействие на организм.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6065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НЫ ПРЕЗЕНТАЦИЙ\Фоны для презентаций\incora105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764704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Мелкая моторика рук – это разнообразные движения пальчиками и ладонями.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772816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Крупная моторика – движения всей рукой и всем телом.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8288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Тонкая моторика — развитие мелких мышц пальцев, способность выполнять ими тонкие координированные манипуляции малой амплитуды.</a:t>
            </a:r>
          </a:p>
        </p:txBody>
      </p:sp>
    </p:spTree>
    <p:extLst>
      <p:ext uri="{BB962C8B-B14F-4D97-AF65-F5344CB8AC3E}">
        <p14:creationId xmlns:p14="http://schemas.microsoft.com/office/powerpoint/2010/main" val="17564439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НЫ ПРЕЗЕНТАЦИЙ\Фоны для презентаций\incora105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96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4972" y="874245"/>
            <a:ext cx="17420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003399"/>
                </a:solidFill>
              </a:rPr>
              <a:t>Проблема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62964" y="1828562"/>
            <a:ext cx="69127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Необходимость </a:t>
            </a:r>
            <a:r>
              <a:rPr lang="ru-RU" sz="2400" i="1" dirty="0">
                <a:solidFill>
                  <a:srgbClr val="002060"/>
                </a:solidFill>
              </a:rPr>
              <a:t>организации целенаправленной систематичной работы по развитию мелкой моторики у детей раннего возраста через использование разнообразных форм, методов и приемов.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2205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НЫ ПРЕЗЕНТАЦИЙ\Фоны для презентаций\incora10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61216"/>
            <a:ext cx="111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CC"/>
                </a:solidFill>
              </a:rPr>
              <a:t>Цель: 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548" y="1145662"/>
            <a:ext cx="7344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3399"/>
                </a:solidFill>
              </a:rPr>
              <a:t>Совершенствовать условия для развития мелкой моторики пальцев рук для детей раннего возраста</a:t>
            </a:r>
            <a:r>
              <a:rPr lang="ru-RU" sz="2000" i="1" dirty="0">
                <a:solidFill>
                  <a:srgbClr val="003399"/>
                </a:solidFill>
              </a:rPr>
              <a:t>. </a:t>
            </a:r>
          </a:p>
          <a:p>
            <a:endParaRPr lang="ru-RU" sz="2000" i="1" dirty="0">
              <a:solidFill>
                <a:srgbClr val="0033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2069015"/>
            <a:ext cx="1342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33CC"/>
                </a:solidFill>
              </a:rPr>
              <a:t>З</a:t>
            </a:r>
            <a:r>
              <a:rPr lang="ru-RU" sz="2800" dirty="0" smtClean="0">
                <a:solidFill>
                  <a:srgbClr val="0033CC"/>
                </a:solidFill>
              </a:rPr>
              <a:t>адачи</a:t>
            </a:r>
            <a:r>
              <a:rPr lang="ru-RU" sz="2400" dirty="0">
                <a:solidFill>
                  <a:srgbClr val="0033CC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6949" y="19612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73306" y="2636261"/>
            <a:ext cx="71990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3399"/>
                </a:solidFill>
              </a:rPr>
              <a:t>Совершенствовать </a:t>
            </a:r>
            <a:r>
              <a:rPr lang="ru-RU" sz="2000" b="1" i="1" dirty="0">
                <a:solidFill>
                  <a:srgbClr val="003399"/>
                </a:solidFill>
              </a:rPr>
              <a:t>предметно-развивающую среду группы для развития мелкой моторики. </a:t>
            </a:r>
            <a:endParaRPr lang="ru-RU" sz="2000" i="1" dirty="0">
              <a:solidFill>
                <a:srgbClr val="003399"/>
              </a:solidFill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3306" y="3474577"/>
            <a:ext cx="73448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3399"/>
                </a:solidFill>
              </a:rPr>
              <a:t>Развивать </a:t>
            </a:r>
            <a:r>
              <a:rPr lang="ru-RU" sz="2000" b="1" i="1" dirty="0">
                <a:solidFill>
                  <a:srgbClr val="003399"/>
                </a:solidFill>
              </a:rPr>
              <a:t>мелкую моторику пальцев рук у детей раннего возраста через использование разнообразных форм, методов и приемов</a:t>
            </a:r>
            <a:r>
              <a:rPr lang="ru-RU" sz="2000" i="1" dirty="0">
                <a:solidFill>
                  <a:srgbClr val="003399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5771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НЫ ПРЕЗЕНТАЦИЙ\Фоны для презентаций\incora105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11970" y="1677981"/>
            <a:ext cx="6960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2060"/>
                </a:solidFill>
              </a:rPr>
              <a:t>подобрала и приготовила развивающие пособия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203988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2060"/>
                </a:solidFill>
              </a:rPr>
              <a:t>разработала проект «Наши пальчики играют»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1518" y="62068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</a:rPr>
              <a:t>Ф</a:t>
            </a:r>
            <a:r>
              <a:rPr lang="ru-RU" sz="2800" i="1" dirty="0" smtClean="0">
                <a:solidFill>
                  <a:srgbClr val="FF0000"/>
                </a:solidFill>
              </a:rPr>
              <a:t>ормы</a:t>
            </a:r>
            <a:r>
              <a:rPr lang="ru-RU" sz="2800" i="1" dirty="0">
                <a:solidFill>
                  <a:srgbClr val="FF0000"/>
                </a:solidFill>
              </a:rPr>
              <a:t>, методы, приемы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11970" y="2132643"/>
            <a:ext cx="7248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2060"/>
                </a:solidFill>
              </a:rPr>
              <a:t>систематизировала игры по развитию мелкой моторики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1970" y="2538760"/>
            <a:ext cx="696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2060"/>
                </a:solidFill>
              </a:rPr>
              <a:t>дополнила предметно-развивающую среду группу нестандартным дидактическим материалом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36200" y="3264789"/>
            <a:ext cx="5480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2060"/>
                </a:solidFill>
              </a:rPr>
              <a:t>оформила картотеку пальчиковых игр со стихами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69737" y="4002944"/>
            <a:ext cx="5446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rgbClr val="002060"/>
                </a:solidFill>
              </a:rPr>
              <a:t>о</a:t>
            </a:r>
            <a:r>
              <a:rPr lang="ru-RU" sz="2000" i="1" dirty="0" smtClean="0">
                <a:solidFill>
                  <a:srgbClr val="002060"/>
                </a:solidFill>
              </a:rPr>
              <a:t>формила картотеку </a:t>
            </a:r>
            <a:r>
              <a:rPr lang="ru-RU" sz="2000" i="1" dirty="0">
                <a:solidFill>
                  <a:srgbClr val="002060"/>
                </a:solidFill>
              </a:rPr>
              <a:t>пальчиковой гимнастики</a:t>
            </a:r>
          </a:p>
        </p:txBody>
      </p:sp>
    </p:spTree>
    <p:extLst>
      <p:ext uri="{BB962C8B-B14F-4D97-AF65-F5344CB8AC3E}">
        <p14:creationId xmlns:p14="http://schemas.microsoft.com/office/powerpoint/2010/main" val="21529379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НЫ ПРЕЗЕНТАЦИЙ\Фоны для презентаций\incora105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" y="-41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0987" y="580038"/>
            <a:ext cx="744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Виды деятельности для </a:t>
            </a:r>
            <a:r>
              <a:rPr lang="ru-RU" sz="2400" i="1" dirty="0">
                <a:solidFill>
                  <a:srgbClr val="002060"/>
                </a:solidFill>
              </a:rPr>
              <a:t>развития мелкой </a:t>
            </a:r>
            <a:r>
              <a:rPr lang="ru-RU" sz="2400" i="1" dirty="0" smtClean="0">
                <a:solidFill>
                  <a:srgbClr val="002060"/>
                </a:solidFill>
              </a:rPr>
              <a:t>моторики: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539" y="1041702"/>
            <a:ext cx="354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лепка из пластилина и </a:t>
            </a:r>
            <a:r>
              <a:rPr lang="ru-RU" i="1" dirty="0" smtClean="0">
                <a:solidFill>
                  <a:srgbClr val="0033CC"/>
                </a:solidFill>
              </a:rPr>
              <a:t>глины;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70987" y="1819002"/>
            <a:ext cx="314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составление </a:t>
            </a:r>
            <a:r>
              <a:rPr lang="ru-RU" i="1" dirty="0" smtClean="0">
                <a:solidFill>
                  <a:srgbClr val="0033CC"/>
                </a:solidFill>
              </a:rPr>
              <a:t>аппликаций;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73106" y="2619424"/>
            <a:ext cx="675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нанизывание на нитку бусинок, шариков, </a:t>
            </a:r>
            <a:r>
              <a:rPr lang="ru-RU" i="1" dirty="0" smtClean="0">
                <a:solidFill>
                  <a:srgbClr val="0033CC"/>
                </a:solidFill>
              </a:rPr>
              <a:t>пуговиц;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06088" y="2250092"/>
            <a:ext cx="477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пришивание пуговиц, вышивание, </a:t>
            </a:r>
            <a:r>
              <a:rPr lang="ru-RU" i="1" dirty="0" smtClean="0">
                <a:solidFill>
                  <a:srgbClr val="0033CC"/>
                </a:solidFill>
              </a:rPr>
              <a:t>вязание;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70987" y="3526053"/>
            <a:ext cx="477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наматывание </a:t>
            </a:r>
            <a:r>
              <a:rPr lang="ru-RU" i="1" dirty="0" smtClean="0">
                <a:solidFill>
                  <a:srgbClr val="0033CC"/>
                </a:solidFill>
              </a:rPr>
              <a:t>тонкой проволоки;</a:t>
            </a:r>
            <a:endParaRPr lang="ru-RU" i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539" y="3064388"/>
            <a:ext cx="415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33CC"/>
                </a:solidFill>
              </a:rPr>
              <a:t>завязывание </a:t>
            </a:r>
            <a:r>
              <a:rPr lang="ru-RU" i="1" dirty="0">
                <a:solidFill>
                  <a:srgbClr val="0033CC"/>
                </a:solidFill>
              </a:rPr>
              <a:t>узла на веревке, </a:t>
            </a:r>
            <a:r>
              <a:rPr lang="ru-RU" i="1" dirty="0" smtClean="0">
                <a:solidFill>
                  <a:srgbClr val="0033CC"/>
                </a:solidFill>
              </a:rPr>
              <a:t>шнуре;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84308" y="3943042"/>
            <a:ext cx="643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застегивание пуговиц, крючков, молний, кнопок, </a:t>
            </a:r>
            <a:r>
              <a:rPr lang="ru-RU" i="1" dirty="0" smtClean="0">
                <a:solidFill>
                  <a:srgbClr val="0033CC"/>
                </a:solidFill>
              </a:rPr>
              <a:t>замочков;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3106" y="4380414"/>
            <a:ext cx="6363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33CC"/>
                </a:solidFill>
              </a:rPr>
              <a:t>закручивание </a:t>
            </a:r>
            <a:r>
              <a:rPr lang="ru-RU" i="1" dirty="0">
                <a:solidFill>
                  <a:srgbClr val="0033CC"/>
                </a:solidFill>
              </a:rPr>
              <a:t>крышки, </a:t>
            </a:r>
            <a:r>
              <a:rPr lang="ru-RU" i="1" dirty="0" smtClean="0">
                <a:solidFill>
                  <a:srgbClr val="0033CC"/>
                </a:solidFill>
              </a:rPr>
              <a:t>завод механических игрушек, часов;</a:t>
            </a:r>
            <a:endParaRPr lang="ru-RU" i="1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52441" y="4842079"/>
            <a:ext cx="1727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в</a:t>
            </a:r>
            <a:r>
              <a:rPr lang="ru-RU" i="1" dirty="0" smtClean="0">
                <a:solidFill>
                  <a:srgbClr val="0033CC"/>
                </a:solidFill>
              </a:rPr>
              <a:t>ыжигание;</a:t>
            </a:r>
            <a:endParaRPr lang="ru-RU" i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2441" y="5245604"/>
            <a:ext cx="427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конструирование из мелких деталей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84308" y="1412737"/>
            <a:ext cx="393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rgbClr val="0033CC"/>
                </a:solidFill>
              </a:rPr>
              <a:t>рисование, раскраска, </a:t>
            </a:r>
            <a:r>
              <a:rPr lang="ru-RU" i="1" dirty="0" smtClean="0">
                <a:solidFill>
                  <a:srgbClr val="0033CC"/>
                </a:solidFill>
              </a:rPr>
              <a:t>штриховка;</a:t>
            </a:r>
            <a:endParaRPr lang="ru-RU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178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НЫ ПРЕЗЕНТАЦИЙ\Фоны для презентаций\incora10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86711"/>
            <a:ext cx="741682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Речь - это прежде всего результат согласованной деятельности   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многих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областей головного мозга.</a:t>
            </a:r>
          </a:p>
          <a:p>
            <a:pPr algn="just">
              <a:buFont typeface="Wingdings" pitchFamily="2" charset="2"/>
              <a:buNone/>
            </a:pPr>
            <a:endParaRPr lang="ru-RU" sz="2000" i="1" dirty="0" smtClean="0">
              <a:solidFill>
                <a:srgbClr val="7030A0"/>
              </a:solidFill>
              <a:cs typeface="Aharoni" pitchFamily="2" charset="-79"/>
            </a:endParaRPr>
          </a:p>
          <a:p>
            <a:pPr algn="just">
              <a:buFont typeface="Wingdings" pitchFamily="2" charset="2"/>
              <a:buNone/>
            </a:pP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Мелкая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моторика – 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совокупность скоординированных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действий  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нервной системы, часто в сочетании со зрительной   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системой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в выполнении мелких и точных движений кистями 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и пальцами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рук и ног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В применении к моторным </a:t>
            </a: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навыкам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руки и пальцев часто используется термин ловкость.</a:t>
            </a:r>
          </a:p>
          <a:p>
            <a:pPr algn="just">
              <a:buFont typeface="Wingdings" pitchFamily="2" charset="2"/>
              <a:buNone/>
            </a:pP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Общая моторика -  это двигательная деятельность,</a:t>
            </a:r>
          </a:p>
          <a:p>
            <a:pPr algn="just">
              <a:buFont typeface="Wingdings" pitchFamily="2" charset="2"/>
              <a:buNone/>
            </a:pP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которая осуществляется за счёт работы крупных мышц тела.</a:t>
            </a:r>
          </a:p>
          <a:p>
            <a:pPr>
              <a:buFont typeface="Wingdings" pitchFamily="2" charset="2"/>
              <a:buNone/>
            </a:pPr>
            <a:r>
              <a:rPr lang="ru-RU" sz="2000" i="1" dirty="0" smtClean="0">
                <a:solidFill>
                  <a:srgbClr val="7030A0"/>
                </a:solidFill>
                <a:cs typeface="Aharoni" pitchFamily="2" charset="-79"/>
              </a:rPr>
              <a:t>Навыки </a:t>
            </a:r>
            <a:r>
              <a:rPr lang="ru-RU" sz="2000" i="1" dirty="0">
                <a:solidFill>
                  <a:srgbClr val="7030A0"/>
                </a:solidFill>
                <a:cs typeface="Aharoni" pitchFamily="2" charset="-79"/>
              </a:rPr>
              <a:t>общей моторики в целом отличаются от навыков тонкой моторики, в которых главную роль играют мелкие мышцы руки и глаза, и все же их многое объединяет.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957854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708</TotalTime>
  <Words>718</Words>
  <Application>Microsoft Office PowerPoint</Application>
  <PresentationFormat>Экран (4:3)</PresentationFormat>
  <Paragraphs>90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а</cp:lastModifiedBy>
  <cp:revision>64</cp:revision>
  <dcterms:created xsi:type="dcterms:W3CDTF">2014-04-14T15:49:11Z</dcterms:created>
  <dcterms:modified xsi:type="dcterms:W3CDTF">2017-01-21T16:49:16Z</dcterms:modified>
</cp:coreProperties>
</file>