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28" r:id="rId2"/>
    <p:sldMasterId id="2147483840" r:id="rId3"/>
    <p:sldMasterId id="2147483852" r:id="rId4"/>
    <p:sldMasterId id="2147483864" r:id="rId5"/>
    <p:sldMasterId id="2147483876" r:id="rId6"/>
    <p:sldMasterId id="2147483888" r:id="rId7"/>
    <p:sldMasterId id="2147483900" r:id="rId8"/>
    <p:sldMasterId id="2147483912" r:id="rId9"/>
    <p:sldMasterId id="2147483924" r:id="rId10"/>
    <p:sldMasterId id="2147483936" r:id="rId11"/>
    <p:sldMasterId id="2147483948" r:id="rId12"/>
    <p:sldMasterId id="2147483960" r:id="rId13"/>
    <p:sldMasterId id="2147483972" r:id="rId14"/>
    <p:sldMasterId id="2147483984" r:id="rId15"/>
    <p:sldMasterId id="2147483996" r:id="rId16"/>
    <p:sldMasterId id="2147484008" r:id="rId17"/>
    <p:sldMasterId id="2147484020" r:id="rId18"/>
  </p:sldMasterIdLst>
  <p:notesMasterIdLst>
    <p:notesMasterId r:id="rId44"/>
  </p:notesMasterIdLst>
  <p:sldIdLst>
    <p:sldId id="257" r:id="rId19"/>
    <p:sldId id="266" r:id="rId20"/>
    <p:sldId id="258" r:id="rId21"/>
    <p:sldId id="268" r:id="rId22"/>
    <p:sldId id="259" r:id="rId23"/>
    <p:sldId id="269" r:id="rId24"/>
    <p:sldId id="270" r:id="rId25"/>
    <p:sldId id="271" r:id="rId26"/>
    <p:sldId id="272" r:id="rId27"/>
    <p:sldId id="279" r:id="rId28"/>
    <p:sldId id="267" r:id="rId29"/>
    <p:sldId id="260" r:id="rId30"/>
    <p:sldId id="261" r:id="rId31"/>
    <p:sldId id="273" r:id="rId32"/>
    <p:sldId id="274" r:id="rId33"/>
    <p:sldId id="280" r:id="rId34"/>
    <p:sldId id="262" r:id="rId35"/>
    <p:sldId id="263" r:id="rId36"/>
    <p:sldId id="276" r:id="rId37"/>
    <p:sldId id="264" r:id="rId38"/>
    <p:sldId id="275" r:id="rId39"/>
    <p:sldId id="277" r:id="rId40"/>
    <p:sldId id="278" r:id="rId41"/>
    <p:sldId id="282" r:id="rId42"/>
    <p:sldId id="281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866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92347-DD43-42ED-9C98-B87488321A21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4D531-A439-46FF-9424-F80EBFC142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595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Relationship Id="rId6" Type="http://schemas.openxmlformats.org/officeDocument/2006/relationships/image" Target="../media/image8.gif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6.xml"/><Relationship Id="rId6" Type="http://schemas.openxmlformats.org/officeDocument/2006/relationships/image" Target="../media/image8.gif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7.xml"/><Relationship Id="rId6" Type="http://schemas.openxmlformats.org/officeDocument/2006/relationships/image" Target="../media/image8.gif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8.xml"/><Relationship Id="rId6" Type="http://schemas.openxmlformats.org/officeDocument/2006/relationships/image" Target="../media/image8.gif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3137A-E2E2-48A4-8CFE-0C01E489AC3D}" type="datetime1">
              <a:rPr lang="ru-RU" smtClean="0"/>
              <a:pPr/>
              <a:t>13.04.2020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D736B-09FF-4DCB-BE03-09EC55DC44E7}" type="datetime1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3096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14022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80535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17741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13355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16740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69747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9825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33990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239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1D24-97C2-401D-BDDD-76A4DBE354D2}" type="datetime1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7585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42750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4605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31966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85421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99075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7931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83575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46768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9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1798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8174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19821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54545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51422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2427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35103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62963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73554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59435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583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73301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2109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925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08043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21208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86932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18125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09626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3314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93543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057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71641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6940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32380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3054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65890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18725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18230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7416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04420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89801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972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9063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67551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4654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56700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48147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03730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defTabSz="914305"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6" name="Picture 47" descr="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8" descr="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10" descr="1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4" descr="water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0" descr="fire1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1" descr="B_Fly26"/>
          <p:cNvPicPr>
            <a:picLocks noChangeAspect="1" noChangeArrowheads="1" noCrop="1"/>
          </p:cNvPicPr>
          <p:nvPr/>
        </p:nvPicPr>
        <p:blipFill>
          <a:blip r:embed="rId7">
            <a:lum bright="-12000" contrast="-10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2" descr="B_Fly2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3" descr="bupestrid beetl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5" descr="WB01292_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5" name="Rectangle 4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69980-CFF2-4007-8F49-F457A40DAA02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6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2FC5B-0AB8-4F03-AAD8-1C010C972E3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7486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97C12-4957-4A14-ADDD-047C3C659759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BAA53D-A3A1-4D54-9D40-36295D158B8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71057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CBB2A-B220-41D4-BCBA-9DEB619CE01E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7FDABD-8329-4B17-A6AC-A360DA78D32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0588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A89E8-7D4B-4807-86D8-C058D47FDD53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C08D7E-CEC2-4F8A-B5DC-56C7AEDED8A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23618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E0A95-F171-4D21-B71F-D3E762018619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6004D7-745C-40C7-9196-99D9D85F337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304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91777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CE22C-2679-4269-ACE8-8BC53D1F872F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C631D9-7E84-4BBB-B4C6-0D26077B14D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23607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D6A75-552F-435D-A1A5-CFADCABD360F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265C3-FEED-4166-B305-1A28BDC9962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21981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3BEF7-BF74-4D6C-B67A-D26298B9D6A2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9217C-D23D-4B3E-B23C-0929FFF6F55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0059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FAFD8-DF31-45DC-8AEC-4E3DF24F2D93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FC8E51-F6D3-4DA6-ABE5-2AB1476FB8A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1023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44BEE-6FFC-476E-93E3-563C93B4041F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8673EA-8FD1-4E58-8001-60FB1549AC3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07475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9ED30-97B2-4CB1-8C48-E1C9A3EF022B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4A31C-2539-45D3-B4F9-576A20A9FF3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1570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defTabSz="914305"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6" name="Picture 47" descr="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8" descr="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10" descr="1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4" descr="water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0" descr="fire1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1" descr="B_Fly26"/>
          <p:cNvPicPr>
            <a:picLocks noChangeAspect="1" noChangeArrowheads="1" noCrop="1"/>
          </p:cNvPicPr>
          <p:nvPr/>
        </p:nvPicPr>
        <p:blipFill>
          <a:blip r:embed="rId7">
            <a:lum bright="-12000" contrast="-10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2" descr="B_Fly2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3" descr="bupestrid beetl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5" descr="WB01292_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5" name="Rectangle 4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69980-CFF2-4007-8F49-F457A40DAA02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6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2FC5B-0AB8-4F03-AAD8-1C010C972E3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81441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97C12-4957-4A14-ADDD-047C3C659759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BAA53D-A3A1-4D54-9D40-36295D158B8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55582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CBB2A-B220-41D4-BCBA-9DEB619CE01E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7FDABD-8329-4B17-A6AC-A360DA78D32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8295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A89E8-7D4B-4807-86D8-C058D47FDD53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C08D7E-CEC2-4F8A-B5DC-56C7AEDED8A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442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32266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E0A95-F171-4D21-B71F-D3E762018619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6004D7-745C-40C7-9196-99D9D85F337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68835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CE22C-2679-4269-ACE8-8BC53D1F872F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C631D9-7E84-4BBB-B4C6-0D26077B14D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6144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D6A75-552F-435D-A1A5-CFADCABD360F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265C3-FEED-4166-B305-1A28BDC9962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4076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3BEF7-BF74-4D6C-B67A-D26298B9D6A2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9217C-D23D-4B3E-B23C-0929FFF6F55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64258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FAFD8-DF31-45DC-8AEC-4E3DF24F2D93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FC8E51-F6D3-4DA6-ABE5-2AB1476FB8A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52734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44BEE-6FFC-476E-93E3-563C93B4041F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8673EA-8FD1-4E58-8001-60FB1549AC3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4231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9ED30-97B2-4CB1-8C48-E1C9A3EF022B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4A31C-2539-45D3-B4F9-576A20A9FF3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03026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defTabSz="914305"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6" name="Picture 47" descr="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8" descr="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10" descr="1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4" descr="water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0" descr="fire1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1" descr="B_Fly26"/>
          <p:cNvPicPr>
            <a:picLocks noChangeAspect="1" noChangeArrowheads="1" noCrop="1"/>
          </p:cNvPicPr>
          <p:nvPr/>
        </p:nvPicPr>
        <p:blipFill>
          <a:blip r:embed="rId7">
            <a:lum bright="-12000" contrast="-10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2" descr="B_Fly2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3" descr="bupestrid beetl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5" descr="WB01292_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5" name="Rectangle 4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69980-CFF2-4007-8F49-F457A40DAA02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6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2FC5B-0AB8-4F03-AAD8-1C010C972E3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59608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97C12-4957-4A14-ADDD-047C3C659759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BAA53D-A3A1-4D54-9D40-36295D158B8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0844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CBB2A-B220-41D4-BCBA-9DEB619CE01E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7FDABD-8329-4B17-A6AC-A360DA78D32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438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9695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A89E8-7D4B-4807-86D8-C058D47FDD53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C08D7E-CEC2-4F8A-B5DC-56C7AEDED8A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91175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E0A95-F171-4D21-B71F-D3E762018619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6004D7-745C-40C7-9196-99D9D85F337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22398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CE22C-2679-4269-ACE8-8BC53D1F872F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C631D9-7E84-4BBB-B4C6-0D26077B14D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1539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D6A75-552F-435D-A1A5-CFADCABD360F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265C3-FEED-4166-B305-1A28BDC9962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5612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3BEF7-BF74-4D6C-B67A-D26298B9D6A2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9217C-D23D-4B3E-B23C-0929FFF6F55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26094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FAFD8-DF31-45DC-8AEC-4E3DF24F2D93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FC8E51-F6D3-4DA6-ABE5-2AB1476FB8A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4146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44BEE-6FFC-476E-93E3-563C93B4041F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8673EA-8FD1-4E58-8001-60FB1549AC3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5194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9ED30-97B2-4CB1-8C48-E1C9A3EF022B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4A31C-2539-45D3-B4F9-576A20A9FF3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8362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defTabSz="914305"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6" name="Picture 47" descr="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8" descr="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10" descr="1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4" descr="water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0" descr="fire1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1" descr="B_Fly26"/>
          <p:cNvPicPr>
            <a:picLocks noChangeAspect="1" noChangeArrowheads="1" noCrop="1"/>
          </p:cNvPicPr>
          <p:nvPr/>
        </p:nvPicPr>
        <p:blipFill>
          <a:blip r:embed="rId7">
            <a:lum bright="-12000" contrast="-10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2" descr="B_Fly2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3" descr="bupestrid beetl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5" descr="WB01292_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5" name="Rectangle 4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69980-CFF2-4007-8F49-F457A40DAA02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6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2FC5B-0AB8-4F03-AAD8-1C010C972E3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90669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97C12-4957-4A14-ADDD-047C3C659759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BAA53D-A3A1-4D54-9D40-36295D158B8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444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39844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CBB2A-B220-41D4-BCBA-9DEB619CE01E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7FDABD-8329-4B17-A6AC-A360DA78D32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92451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A89E8-7D4B-4807-86D8-C058D47FDD53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C08D7E-CEC2-4F8A-B5DC-56C7AEDED8A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39764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E0A95-F171-4D21-B71F-D3E762018619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6004D7-745C-40C7-9196-99D9D85F337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05959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CE22C-2679-4269-ACE8-8BC53D1F872F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C631D9-7E84-4BBB-B4C6-0D26077B14D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4945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D6A75-552F-435D-A1A5-CFADCABD360F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265C3-FEED-4166-B305-1A28BDC9962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75456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3BEF7-BF74-4D6C-B67A-D26298B9D6A2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9217C-D23D-4B3E-B23C-0929FFF6F55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00929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FAFD8-DF31-45DC-8AEC-4E3DF24F2D93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FC8E51-F6D3-4DA6-ABE5-2AB1476FB8A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27506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44BEE-6FFC-476E-93E3-563C93B4041F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8673EA-8FD1-4E58-8001-60FB1549AC3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3943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9ED30-97B2-4CB1-8C48-E1C9A3EF022B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4A31C-2539-45D3-B4F9-576A20A9FF3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65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E799-570F-44A8-9CA3-DAD96FF9B76B}" type="datetime1">
              <a:rPr lang="ru-RU" smtClean="0"/>
              <a:pPr/>
              <a:t>13.04.2020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448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877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6769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281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51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374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762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8389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4451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632F-F032-4B2A-99C4-B9847866442C}" type="datetime1">
              <a:rPr lang="ru-RU" smtClean="0"/>
              <a:pPr/>
              <a:t>13.04.2020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7632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2413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361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1307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9374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33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2881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4083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9719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00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90EC8-3E5E-430A-8FAC-E06C6BA2B702}" type="datetime1">
              <a:rPr lang="ru-RU" smtClean="0"/>
              <a:pPr/>
              <a:t>13.04.2020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4866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2455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3107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0534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425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400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3584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9182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2959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967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4D45-9501-44F2-B7CC-D05707E8488A}" type="datetime1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1240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1944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089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5257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498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1309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0609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4942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522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445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A2B78-0E92-45F4-9620-F2CD46D1A400}" type="datetime1">
              <a:rPr lang="ru-RU" smtClean="0"/>
              <a:pPr/>
              <a:t>13.04.2020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9022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9138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5822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2957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093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3651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975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6723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4185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300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6CD9-0B6D-4BDA-BEC6-7CA1A3664346}" type="datetime1">
              <a:rPr lang="ru-RU" smtClean="0"/>
              <a:pPr/>
              <a:t>13.04.2020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2640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8895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2944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1777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5041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810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207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709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222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74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2720-5F4B-45DF-B620-026C6BF4E569}" type="datetime1">
              <a:rPr lang="ru-RU" smtClean="0"/>
              <a:pPr/>
              <a:t>13.04.2020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2420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9615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077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0387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4178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224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752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848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1518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98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7D4AD-0066-4729-B4E4-8D4F45A32B84}" type="datetime1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5330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499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70645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5143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915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7458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4531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7165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9005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38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4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4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image" Target="../media/image4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48BC7E2-5F82-4B91-9693-1B976B0F1019}" type="datetime1">
              <a:rPr lang="ru-RU" smtClean="0"/>
              <a:pPr/>
              <a:t>13.04.2020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29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66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8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88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62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defTabSz="914305"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027" name="Picture 10" descr="12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1" descr="water_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305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8A1996E6-CFF3-42E6-80CD-FF1D5EDCC881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305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215DD23E-00C2-4C08-A649-CF94978FF523}" type="slidenum">
              <a:rPr lang="ru-RU" altLang="ru-RU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 rot="10800000">
            <a:off x="0" y="6629400"/>
            <a:ext cx="9144000" cy="228600"/>
          </a:xfrm>
          <a:custGeom>
            <a:avLst/>
            <a:gdLst>
              <a:gd name="T0" fmla="*/ 20112995 w 5767"/>
              <a:gd name="T1" fmla="*/ 19142110 h 2730"/>
              <a:gd name="T2" fmla="*/ 2147483646 w 5767"/>
              <a:gd name="T3" fmla="*/ 19114058 h 2730"/>
              <a:gd name="T4" fmla="*/ 2147483646 w 5767"/>
              <a:gd name="T5" fmla="*/ 18440902 h 2730"/>
              <a:gd name="T6" fmla="*/ 2147483646 w 5767"/>
              <a:gd name="T7" fmla="*/ 15215549 h 2730"/>
              <a:gd name="T8" fmla="*/ 2147483646 w 5767"/>
              <a:gd name="T9" fmla="*/ 14584429 h 2730"/>
              <a:gd name="T10" fmla="*/ 2147483646 w 5767"/>
              <a:gd name="T11" fmla="*/ 14675618 h 2730"/>
              <a:gd name="T12" fmla="*/ 2147483646 w 5767"/>
              <a:gd name="T13" fmla="*/ 0 h 2730"/>
              <a:gd name="T14" fmla="*/ 0 w 5767"/>
              <a:gd name="T15" fmla="*/ 7034 h 2730"/>
              <a:gd name="T16" fmla="*/ 20112995 w 5767"/>
              <a:gd name="T17" fmla="*/ 19142110 h 27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034" name="Picture 12" descr="butterfly 1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4041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defTabSz="914305"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027" name="Picture 10" descr="12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1" descr="water_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305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8A1996E6-CFF3-42E6-80CD-FF1D5EDCC881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305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215DD23E-00C2-4C08-A649-CF94978FF523}" type="slidenum">
              <a:rPr lang="ru-RU" altLang="ru-RU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 rot="10800000">
            <a:off x="0" y="6629400"/>
            <a:ext cx="9144000" cy="228600"/>
          </a:xfrm>
          <a:custGeom>
            <a:avLst/>
            <a:gdLst>
              <a:gd name="T0" fmla="*/ 20112995 w 5767"/>
              <a:gd name="T1" fmla="*/ 19142110 h 2730"/>
              <a:gd name="T2" fmla="*/ 2147483646 w 5767"/>
              <a:gd name="T3" fmla="*/ 19114058 h 2730"/>
              <a:gd name="T4" fmla="*/ 2147483646 w 5767"/>
              <a:gd name="T5" fmla="*/ 18440902 h 2730"/>
              <a:gd name="T6" fmla="*/ 2147483646 w 5767"/>
              <a:gd name="T7" fmla="*/ 15215549 h 2730"/>
              <a:gd name="T8" fmla="*/ 2147483646 w 5767"/>
              <a:gd name="T9" fmla="*/ 14584429 h 2730"/>
              <a:gd name="T10" fmla="*/ 2147483646 w 5767"/>
              <a:gd name="T11" fmla="*/ 14675618 h 2730"/>
              <a:gd name="T12" fmla="*/ 2147483646 w 5767"/>
              <a:gd name="T13" fmla="*/ 0 h 2730"/>
              <a:gd name="T14" fmla="*/ 0 w 5767"/>
              <a:gd name="T15" fmla="*/ 7034 h 2730"/>
              <a:gd name="T16" fmla="*/ 20112995 w 5767"/>
              <a:gd name="T17" fmla="*/ 19142110 h 27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034" name="Picture 12" descr="butterfly 1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6543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defTabSz="914305"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027" name="Picture 10" descr="12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1" descr="water_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305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8A1996E6-CFF3-42E6-80CD-FF1D5EDCC881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305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215DD23E-00C2-4C08-A649-CF94978FF523}" type="slidenum">
              <a:rPr lang="ru-RU" altLang="ru-RU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 rot="10800000">
            <a:off x="0" y="6629400"/>
            <a:ext cx="9144000" cy="228600"/>
          </a:xfrm>
          <a:custGeom>
            <a:avLst/>
            <a:gdLst>
              <a:gd name="T0" fmla="*/ 20112995 w 5767"/>
              <a:gd name="T1" fmla="*/ 19142110 h 2730"/>
              <a:gd name="T2" fmla="*/ 2147483646 w 5767"/>
              <a:gd name="T3" fmla="*/ 19114058 h 2730"/>
              <a:gd name="T4" fmla="*/ 2147483646 w 5767"/>
              <a:gd name="T5" fmla="*/ 18440902 h 2730"/>
              <a:gd name="T6" fmla="*/ 2147483646 w 5767"/>
              <a:gd name="T7" fmla="*/ 15215549 h 2730"/>
              <a:gd name="T8" fmla="*/ 2147483646 w 5767"/>
              <a:gd name="T9" fmla="*/ 14584429 h 2730"/>
              <a:gd name="T10" fmla="*/ 2147483646 w 5767"/>
              <a:gd name="T11" fmla="*/ 14675618 h 2730"/>
              <a:gd name="T12" fmla="*/ 2147483646 w 5767"/>
              <a:gd name="T13" fmla="*/ 0 h 2730"/>
              <a:gd name="T14" fmla="*/ 0 w 5767"/>
              <a:gd name="T15" fmla="*/ 7034 h 2730"/>
              <a:gd name="T16" fmla="*/ 20112995 w 5767"/>
              <a:gd name="T17" fmla="*/ 19142110 h 27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034" name="Picture 12" descr="butterfly 1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3225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defTabSz="914305"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027" name="Picture 10" descr="12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1" descr="water_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305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8A1996E6-CFF3-42E6-80CD-FF1D5EDCC881}" type="datetime1">
              <a:rPr lang="ru-RU">
                <a:solidFill>
                  <a:srgbClr val="000000"/>
                </a:solidFill>
              </a:rPr>
              <a:pPr>
                <a:defRPr/>
              </a:pPr>
              <a:t>13.04.2020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305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215DD23E-00C2-4C08-A649-CF94978FF523}" type="slidenum">
              <a:rPr lang="ru-RU" altLang="ru-RU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 rot="10800000">
            <a:off x="0" y="6629400"/>
            <a:ext cx="9144000" cy="228600"/>
          </a:xfrm>
          <a:custGeom>
            <a:avLst/>
            <a:gdLst>
              <a:gd name="T0" fmla="*/ 20112995 w 5767"/>
              <a:gd name="T1" fmla="*/ 19142110 h 2730"/>
              <a:gd name="T2" fmla="*/ 2147483646 w 5767"/>
              <a:gd name="T3" fmla="*/ 19114058 h 2730"/>
              <a:gd name="T4" fmla="*/ 2147483646 w 5767"/>
              <a:gd name="T5" fmla="*/ 18440902 h 2730"/>
              <a:gd name="T6" fmla="*/ 2147483646 w 5767"/>
              <a:gd name="T7" fmla="*/ 15215549 h 2730"/>
              <a:gd name="T8" fmla="*/ 2147483646 w 5767"/>
              <a:gd name="T9" fmla="*/ 14584429 h 2730"/>
              <a:gd name="T10" fmla="*/ 2147483646 w 5767"/>
              <a:gd name="T11" fmla="*/ 14675618 h 2730"/>
              <a:gd name="T12" fmla="*/ 2147483646 w 5767"/>
              <a:gd name="T13" fmla="*/ 0 h 2730"/>
              <a:gd name="T14" fmla="*/ 0 w 5767"/>
              <a:gd name="T15" fmla="*/ 7034 h 2730"/>
              <a:gd name="T16" fmla="*/ 20112995 w 5767"/>
              <a:gd name="T17" fmla="*/ 19142110 h 27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281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034" name="Picture 12" descr="butterfly 1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0838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27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0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8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62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61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02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606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F9204-AE31-405D-91F2-7F836DD8162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AF17C-AA34-4C61-B4CF-474FF86564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11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2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5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714356"/>
            <a:ext cx="86433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Труд людей весной</a:t>
            </a:r>
            <a:endParaRPr lang="ru-RU" sz="8000" b="1" dirty="0">
              <a:ln w="1905">
                <a:solidFill>
                  <a:srgbClr val="C0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928802"/>
            <a:ext cx="6096000" cy="45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1785938" y="142875"/>
            <a:ext cx="73580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2813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>
                <a:solidFill>
                  <a:srgbClr val="0000FF"/>
                </a:solidFill>
              </a:rPr>
              <a:t>Чтобы дыни, арбузы и огурцы раньше созрели, их всходы взращивают под плёнкой. 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071563"/>
            <a:ext cx="4067175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071688"/>
            <a:ext cx="45783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0" y="5715000"/>
            <a:ext cx="9001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>
                <a:solidFill>
                  <a:srgbClr val="0000FF"/>
                </a:solidFill>
              </a:rPr>
              <a:t>Саженцы помидоров, капусты, перца сначала проращивают в теплицах, потом их высаживают на поля</a:t>
            </a:r>
          </a:p>
        </p:txBody>
      </p:sp>
    </p:spTree>
    <p:extLst>
      <p:ext uri="{BB962C8B-B14F-4D97-AF65-F5344CB8AC3E}">
        <p14:creationId xmlns:p14="http://schemas.microsoft.com/office/powerpoint/2010/main" val="112564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357166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Наступила весна. Растаял снег. Почва прогрелась.  На полях и в огородах у людей появилось много работы  Люди на дачах высаживают рассаду.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2050" name="Picture 2" descr="C:\Documents and Settings\Admin\Рабочий стол\105c02_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7935865" cy="4714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347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Надо успеть за короткое время, пока не пересохла почва, посеять семена хлебных и овощных растений, высадить картофель.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4098" name="Picture 2" descr="C:\Users\Администратор\Desktop\полевые_работы_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3929058" cy="3098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Администратор\Desktop\IMG_8634_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0"/>
            <a:ext cx="4000496" cy="3050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Users\Администратор\Desktop\kartinka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43248"/>
            <a:ext cx="3960001" cy="297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1" name="Picture 5" descr="C:\Users\Администратор\Desktop\p66_uchastok5-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143248"/>
            <a:ext cx="4000496" cy="2944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7" descr="C:\Users\Администратор\Desktop\82155400_0_4760c_78249c94_L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86116" y="2071678"/>
            <a:ext cx="2516472" cy="2531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В конце весны, в теплые майские дни, высаживают рассаду огурцов, помидоров, капусты.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5122" name="Picture 2" descr="C:\Users\Администратор\Desktop\visadka-rassadi-ogurtsov-i-uch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214811" cy="3161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C:\Users\Администратор\Desktop\kapus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0"/>
            <a:ext cx="4286248" cy="3214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5" name="Picture 5" descr="C:\Users\Администратор\Desktop\P12600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107419"/>
            <a:ext cx="4270376" cy="3206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7" descr="C:\Users\Администратор\Desktop\82155400_0_4760c_78249c94_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27528" y="3571876"/>
            <a:ext cx="2516472" cy="2531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Admin\Рабочий стол\труд людей\ubor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4643470" cy="39290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86380" y="1000108"/>
            <a:ext cx="36433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В парках, садах, скверах и огородах, около домов люди граблями сгребают прошлогодние листья, ветки мусор. Всё собирают в кучи и сжигают.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228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Admin\Рабочий стол\труд людей\12100556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3122456" cy="3929090"/>
          </a:xfrm>
          <a:prstGeom prst="rect">
            <a:avLst/>
          </a:prstGeom>
          <a:noFill/>
        </p:spPr>
      </p:pic>
      <p:pic>
        <p:nvPicPr>
          <p:cNvPr id="22531" name="Picture 3" descr="C:\Documents and Settings\Admin\Рабочий стол\труд людей\500_3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3429000"/>
            <a:ext cx="5143500" cy="3429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714356"/>
            <a:ext cx="35719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В  уборке парков помогают школьники, специальные службы.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062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3"/>
          <a:stretch>
            <a:fillRect/>
          </a:stretch>
        </p:blipFill>
        <p:spPr bwMode="auto">
          <a:xfrm>
            <a:off x="142875" y="3929063"/>
            <a:ext cx="4286250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2875"/>
            <a:ext cx="5343525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929063"/>
            <a:ext cx="42672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0" y="34290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2813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>
                <a:solidFill>
                  <a:srgbClr val="0000FF"/>
                </a:solidFill>
              </a:rPr>
              <a:t>В этих работах активное участие принимают учащиеся.</a:t>
            </a:r>
          </a:p>
        </p:txBody>
      </p:sp>
    </p:spTree>
    <p:extLst>
      <p:ext uri="{BB962C8B-B14F-4D97-AF65-F5344CB8AC3E}">
        <p14:creationId xmlns:p14="http://schemas.microsoft.com/office/powerpoint/2010/main" val="117733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В садах деревья и кустарники опрыскивают ядовитыми веществами, которые убивают насекомых-вредителей. Так же, как осенью, нижнюю часть стволов плодовых деревьев белят известью.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6146" name="Picture 2" descr="C:\Users\Администратор\Desktop\290420100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857752" cy="3643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C:\Users\Администратор\Desktop\pobelka yablon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5241" y="2071678"/>
            <a:ext cx="5238760" cy="3929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7" descr="C:\Users\Администратор\Desktop\82155400_0_4760c_78249c94_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388" y="-285776"/>
            <a:ext cx="2516472" cy="2531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Весной в садах проводят посадку плодовых деревьев и кустарников.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7170" name="Picture 2" descr="C:\Users\Администратор\Desktop\PosadkaPlodovyh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0"/>
            <a:ext cx="2952750" cy="4476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C:\Users\Администратор\Desktop\sad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2980511" cy="4500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 descr="C:\Users\Администратор\Desktop\0a5289501b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66" y="2071678"/>
            <a:ext cx="3071834" cy="4429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7" descr="C:\Users\Администратор\Desktop\82155400_0_4760c_78249c94_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4282" y="-214338"/>
            <a:ext cx="2516472" cy="2531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5" y="428605"/>
            <a:ext cx="75009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EEECE1">
                    <a:lumMod val="10000"/>
                  </a:srgbClr>
                </a:solidFill>
              </a:rPr>
              <a:t>В садах высаживают малину, смородину, крыжовник. В парках, скверах высаживают саженцы деревьев.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EEECE1">
                  <a:lumMod val="10000"/>
                </a:srgbClr>
              </a:solidFill>
            </a:endParaRPr>
          </a:p>
        </p:txBody>
      </p:sp>
      <p:pic>
        <p:nvPicPr>
          <p:cNvPr id="4" name="Picture 2" descr="C:\Documents and Settings\Admin\Рабочий стол\труд людей\IMG_32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10829"/>
            <a:ext cx="7786742" cy="54471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9864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Труд людей весной.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038600" cy="514353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Мы </a:t>
            </a:r>
            <a:r>
              <a:rPr lang="ru-RU" dirty="0"/>
              <a:t>на протяжении целого ряда </a:t>
            </a:r>
            <a:r>
              <a:rPr lang="ru-RU" dirty="0" smtClean="0"/>
              <a:t>занятий</a:t>
            </a:r>
            <a:r>
              <a:rPr lang="ru-RU" dirty="0" smtClean="0"/>
              <a:t> </a:t>
            </a:r>
            <a:r>
              <a:rPr lang="ru-RU" dirty="0" smtClean="0"/>
              <a:t>занимаемся </a:t>
            </a:r>
            <a:r>
              <a:rPr lang="ru-RU" dirty="0"/>
              <a:t>изучением весенних явлений в природе. Вы уже знаете, какие изменения произошли в живой и неживой природе, с чем они связаны. А </a:t>
            </a:r>
            <a:r>
              <a:rPr lang="ru-RU" dirty="0" smtClean="0"/>
              <a:t>наше сегодняшнее занятие </a:t>
            </a:r>
            <a:r>
              <a:rPr lang="ru-RU" dirty="0"/>
              <a:t>мы посвятим тому, как влияет весна на жизнь человека.</a:t>
            </a:r>
          </a:p>
        </p:txBody>
      </p:sp>
      <p:pic>
        <p:nvPicPr>
          <p:cNvPr id="1026" name="Picture 2" descr="C:\Documents and Settings\Admin\Рабочий стол\труд людей\проталины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2040" y="1071546"/>
            <a:ext cx="4288522" cy="5286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2834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На улицах городов, поселков и сел подрезают деревья и высаживают новые растения. В парках и скверах высаживают декоративные цветы.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8196" name="Picture 4" descr="C:\Users\Администратор\Desktop\ozelenenie_puls_2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3905245" cy="2928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7" name="Picture 5" descr="C:\Users\Администратор\Desktop\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0"/>
            <a:ext cx="3786182" cy="2857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C:\Users\Администратор\Desktop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571744"/>
            <a:ext cx="3236060" cy="3786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C:\Users\Администратор\Desktop\82155400_0_4760c_78249c94_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57950" y="3357562"/>
            <a:ext cx="2516472" cy="2531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Documents and Settings\Admin\Рабочий стол\труд людей\sk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5143536" cy="38558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572132" y="928670"/>
            <a:ext cx="32861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Около домов наводят порядок жильцы. На клумбы высаживают цветы. Вырастая цветы, украшают своей красотой улицы городов.</a:t>
            </a: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21509" name="Picture 5" descr="C:\Documents and Settings\Admin\Рабочий стол\труд людей\036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357694"/>
            <a:ext cx="3524274" cy="2357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6773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C:\Documents and Settings\Admin\Рабочий стол\труд людей\220-1316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428736"/>
            <a:ext cx="4378792" cy="32861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214290"/>
            <a:ext cx="68580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Там где люди потрудились такими красивыми становятся парки, скверы, улицы наших городов.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3557" name="Picture 5" descr="C:\Documents and Settings\Admin\Рабочий стол\труд людей\danilovski-hotel 0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00438"/>
            <a:ext cx="4214842" cy="3161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7324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труд людей\33bi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3728563" cy="500066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труд людей\27big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571744"/>
            <a:ext cx="3071834" cy="40005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00562" y="714356"/>
            <a:ext cx="3786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</a:rPr>
              <a:t>Дети вместе со взрослыми делают скворечники и развешивают их в парках, скверах , во дворах. 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818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214313" y="1928813"/>
            <a:ext cx="8786812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2813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dirty="0" smtClean="0">
                <a:solidFill>
                  <a:srgbClr val="000000"/>
                </a:solidFill>
              </a:rPr>
              <a:t>Какие </a:t>
            </a:r>
            <a:r>
              <a:rPr lang="ru-RU" altLang="ru-RU" dirty="0">
                <a:solidFill>
                  <a:srgbClr val="000000"/>
                </a:solidFill>
              </a:rPr>
              <a:t>работы выполняются на полях</a:t>
            </a:r>
            <a:r>
              <a:rPr lang="ru-RU" altLang="ru-RU" dirty="0" smtClean="0">
                <a:solidFill>
                  <a:srgbClr val="000000"/>
                </a:solidFill>
              </a:rPr>
              <a:t>?</a:t>
            </a: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dirty="0">
              <a:solidFill>
                <a:srgbClr val="000000"/>
              </a:solidFill>
            </a:endParaRP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dirty="0" smtClean="0">
                <a:solidFill>
                  <a:srgbClr val="000000"/>
                </a:solidFill>
              </a:rPr>
              <a:t>Какие </a:t>
            </a:r>
            <a:r>
              <a:rPr lang="ru-RU" altLang="ru-RU" dirty="0">
                <a:solidFill>
                  <a:srgbClr val="000000"/>
                </a:solidFill>
              </a:rPr>
              <a:t>работы выполняются в садах</a:t>
            </a:r>
            <a:r>
              <a:rPr lang="ru-RU" altLang="ru-RU" dirty="0" smtClean="0">
                <a:solidFill>
                  <a:srgbClr val="000000"/>
                </a:solidFill>
              </a:rPr>
              <a:t>?</a:t>
            </a: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dirty="0">
              <a:solidFill>
                <a:srgbClr val="000000"/>
              </a:solidFill>
            </a:endParaRP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dirty="0" smtClean="0">
                <a:solidFill>
                  <a:srgbClr val="000000"/>
                </a:solidFill>
              </a:rPr>
              <a:t>Какие </a:t>
            </a:r>
            <a:r>
              <a:rPr lang="ru-RU" altLang="ru-RU" dirty="0">
                <a:solidFill>
                  <a:srgbClr val="000000"/>
                </a:solidFill>
              </a:rPr>
              <a:t>работы выполняются в городе</a:t>
            </a:r>
            <a:r>
              <a:rPr lang="ru-RU" altLang="ru-RU" dirty="0" smtClean="0">
                <a:solidFill>
                  <a:srgbClr val="000000"/>
                </a:solidFill>
              </a:rPr>
              <a:t>?</a:t>
            </a: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dirty="0">
              <a:solidFill>
                <a:srgbClr val="000000"/>
              </a:solidFill>
            </a:endParaRPr>
          </a:p>
          <a:p>
            <a:pPr algn="ctr" defTabSz="912813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dirty="0" smtClean="0">
                <a:solidFill>
                  <a:srgbClr val="000000"/>
                </a:solidFill>
              </a:rPr>
              <a:t>Какие </a:t>
            </a:r>
            <a:r>
              <a:rPr lang="ru-RU" altLang="ru-RU" dirty="0">
                <a:solidFill>
                  <a:srgbClr val="000000"/>
                </a:solidFill>
              </a:rPr>
              <a:t>работы могут выполнять учащиеся?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18049" y="500042"/>
            <a:ext cx="1847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305">
              <a:defRPr/>
            </a:pPr>
            <a:endParaRPr lang="ru-RU" sz="5400" b="1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090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9956" y="214290"/>
            <a:ext cx="664662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305"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Домашняя </a:t>
            </a:r>
            <a:r>
              <a:rPr lang="ru-RU" sz="54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500174"/>
            <a:ext cx="8786842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05">
              <a:defRPr/>
            </a:pPr>
            <a:r>
              <a:rPr lang="ru-RU" sz="4400" b="1" dirty="0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33399">
                        <a:tint val="10000"/>
                        <a:satMod val="155000"/>
                      </a:srgbClr>
                    </a:gs>
                    <a:gs pos="60000">
                      <a:srgbClr val="333399">
                        <a:tint val="30000"/>
                        <a:satMod val="155000"/>
                      </a:srgbClr>
                    </a:gs>
                    <a:gs pos="100000">
                      <a:srgbClr val="333399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1. Насыпать в стакан земли.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500306"/>
            <a:ext cx="8786842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05">
              <a:defRPr/>
            </a:pPr>
            <a:r>
              <a:rPr lang="ru-RU" sz="4400" b="1" dirty="0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33399">
                        <a:tint val="10000"/>
                        <a:satMod val="155000"/>
                      </a:srgbClr>
                    </a:gs>
                    <a:gs pos="60000">
                      <a:srgbClr val="333399">
                        <a:tint val="30000"/>
                        <a:satMod val="155000"/>
                      </a:srgbClr>
                    </a:gs>
                    <a:gs pos="100000">
                      <a:srgbClr val="333399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2. Сделать углубление.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357562"/>
            <a:ext cx="8786842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05">
              <a:defRPr/>
            </a:pPr>
            <a:r>
              <a:rPr lang="ru-RU" sz="4400" b="1" dirty="0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33399">
                        <a:tint val="10000"/>
                        <a:satMod val="155000"/>
                      </a:srgbClr>
                    </a:gs>
                    <a:gs pos="60000">
                      <a:srgbClr val="333399">
                        <a:tint val="30000"/>
                        <a:satMod val="155000"/>
                      </a:srgbClr>
                    </a:gs>
                    <a:gs pos="100000">
                      <a:srgbClr val="333399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3. Посадить семя.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143512"/>
            <a:ext cx="8786842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05">
              <a:defRPr/>
            </a:pPr>
            <a:r>
              <a:rPr lang="ru-RU" sz="4400" b="1" dirty="0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33399">
                        <a:tint val="10000"/>
                        <a:satMod val="155000"/>
                      </a:srgbClr>
                    </a:gs>
                    <a:gs pos="60000">
                      <a:srgbClr val="333399">
                        <a:tint val="30000"/>
                        <a:satMod val="155000"/>
                      </a:srgbClr>
                    </a:gs>
                    <a:gs pos="100000">
                      <a:srgbClr val="333399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5. Немного полить.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143380"/>
            <a:ext cx="8786842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05">
              <a:defRPr/>
            </a:pPr>
            <a:r>
              <a:rPr lang="ru-RU" sz="4400" b="1" dirty="0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33399">
                        <a:tint val="10000"/>
                        <a:satMod val="155000"/>
                      </a:srgbClr>
                    </a:gs>
                    <a:gs pos="60000">
                      <a:srgbClr val="333399">
                        <a:tint val="30000"/>
                        <a:satMod val="155000"/>
                      </a:srgbClr>
                    </a:gs>
                    <a:gs pos="100000">
                      <a:srgbClr val="333399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4. Присыпать землёй.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58214" y="1571612"/>
            <a:ext cx="61427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305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7985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Как только с полей сходит снег, на них начинаются весенние работы. 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2050" name="Picture 2" descr="C:\Users\Администратор\Desktop\photo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358246" cy="59115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труд людей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347" y="642918"/>
            <a:ext cx="8373297" cy="56436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989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102698_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648"/>
            <a:ext cx="4181908" cy="2924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Администратор\Desktop\���� � ������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50" y="0"/>
            <a:ext cx="4667250" cy="3343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Users\Администратор\Desktop\Sowing-field12-13withtractorDDseedtr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500438"/>
            <a:ext cx="4643438" cy="3357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 descr="C:\Users\Администратор\Desktop\urgut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98283" y="3958730"/>
            <a:ext cx="4045717" cy="2710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9" name="Picture 7" descr="C:\Users\Администратор\Desktop\82155400_0_4760c_78249c94_L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86116" y="2071678"/>
            <a:ext cx="2516472" cy="2531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3570" y="428604"/>
            <a:ext cx="3043230" cy="578647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Весна - самое горячее время года для земледельцев. В народе говорят: "Если весну проспал, зимой голодать будешь". Вот и трудятся люди на селе весной с раннего утра до позднего вечера. </a:t>
            </a:r>
          </a:p>
        </p:txBody>
      </p:sp>
      <p:pic>
        <p:nvPicPr>
          <p:cNvPr id="2050" name="Picture 2" descr="C:\Documents and Settings\Admin\Рабочий стол\труд людей\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24" y="730100"/>
            <a:ext cx="5640712" cy="47706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500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труд людей\fot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7784" cy="2895820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труд людей\ks4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0390" y="3143248"/>
            <a:ext cx="6842606" cy="348972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143504" y="571480"/>
            <a:ext cx="293448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Плуг , с помощью  которого люди обрабатывали землю прежде.</a:t>
            </a:r>
            <a:endParaRPr lang="ru-RU" sz="28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2" y="2708920"/>
            <a:ext cx="3714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Современный плуг , с помощью которого люди обрабатывают землю.</a:t>
            </a:r>
            <a:endParaRPr lang="ru-RU" sz="2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3810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труд людей\image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5154449" cy="3857628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215074" y="1071546"/>
            <a:ext cx="271464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Поля засевают хлебными растениями. Это пшеница, ячмень, овёс, рожь, рис и кукуруза. Высаживают картофель.</a:t>
            </a:r>
            <a:endParaRPr lang="ru-RU" sz="32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4098" name="Picture 2" descr="C:\Documents and Settings\Admin\Рабочий стол\труд людей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000504"/>
            <a:ext cx="3429024" cy="2714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7123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Documents and Settings\Admin\Рабочий стол\труд людей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071546"/>
            <a:ext cx="4714908" cy="5217831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000232" y="214290"/>
            <a:ext cx="43577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  <a:cs typeface="Times New Roman" pitchFamily="18" charset="0"/>
              </a:rPr>
              <a:t>Злаковые культуры</a:t>
            </a:r>
            <a:r>
              <a:rPr lang="ru-RU" sz="2000" dirty="0" smtClean="0">
                <a:solidFill>
                  <a:srgbClr val="E36C0A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4843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026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026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_026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3_026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135</TotalTime>
  <Words>463</Words>
  <Application>Microsoft Office PowerPoint</Application>
  <PresentationFormat>Экран (4:3)</PresentationFormat>
  <Paragraphs>38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18</vt:i4>
      </vt:variant>
      <vt:variant>
        <vt:lpstr>Заголовки слайдов</vt:lpstr>
      </vt:variant>
      <vt:variant>
        <vt:i4>25</vt:i4>
      </vt:variant>
    </vt:vector>
  </HeadingPairs>
  <TitlesOfParts>
    <vt:vector size="43" baseType="lpstr">
      <vt:lpstr>Трек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026</vt:lpstr>
      <vt:lpstr>1_026</vt:lpstr>
      <vt:lpstr>2_026</vt:lpstr>
      <vt:lpstr>3_026</vt:lpstr>
      <vt:lpstr>Презентация PowerPoint</vt:lpstr>
      <vt:lpstr> Труд людей весной.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DNA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UserR</cp:lastModifiedBy>
  <cp:revision>18</cp:revision>
  <dcterms:created xsi:type="dcterms:W3CDTF">2012-02-29T09:05:44Z</dcterms:created>
  <dcterms:modified xsi:type="dcterms:W3CDTF">2020-04-13T13:47:23Z</dcterms:modified>
</cp:coreProperties>
</file>