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94" r:id="rId4"/>
    <p:sldId id="296" r:id="rId5"/>
    <p:sldId id="280" r:id="rId6"/>
    <p:sldId id="272" r:id="rId7"/>
    <p:sldId id="285" r:id="rId8"/>
    <p:sldId id="287" r:id="rId9"/>
    <p:sldId id="288" r:id="rId10"/>
    <p:sldId id="293" r:id="rId11"/>
    <p:sldId id="295" r:id="rId12"/>
    <p:sldId id="297" r:id="rId13"/>
    <p:sldId id="292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8E0D1-4B9F-4416-9D3C-61C7D06E3F0B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BECB29-0FAF-4CDE-B9C9-1BB073C4A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BCDE-6AFC-4C75-BA11-24463C7CD532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ABD4D-78E1-4669-87E5-AE5BB030A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816A-5585-482E-B408-451C2D0AE838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A636A-DD3C-45AB-98EB-32E74DD61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CB2C-9D81-4783-A5AF-5730E0A21EF2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E00F-5315-43B2-AE01-66F7ED415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0AAADC-BA28-428A-997C-AF2C18BF57FF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B4DF49-77E7-462A-95F1-925E94FC4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BA2E-8F08-406B-9123-F43F6F96056C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6198-76FE-4DB2-AFC9-A583596D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5CEB-E19E-424B-9C6B-141CF708CBB7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811F-15D1-4601-A352-147BE1594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E2D3-B356-46FB-81C1-2D3BDC5EBA4C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38BF-68DB-47FB-A020-9BA5A87F6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B7A52C-770B-4F3A-96BE-4113FC597955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5EE1F8-3A12-458B-813F-5E5E56FD2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D967-A3DA-45AB-BCA4-FE8C99C31A21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CE85-9C85-47D5-8132-7BC58B06E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00E46-95A7-4A05-B301-C62F3F7BC02F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75EEE4-0FEC-4B77-A94E-BADB1FB07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DAD4653-4A7E-495A-A02F-4F02521023BA}" type="datetimeFigureOut">
              <a:rPr lang="ru-RU"/>
              <a:pPr>
                <a:defRPr/>
              </a:pPr>
              <a:t>22.03.2020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8F37ECB-5FF2-476D-9434-FDB3B72ED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22" r:id="rId7"/>
    <p:sldLayoutId id="2147483917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585" y="1124744"/>
            <a:ext cx="8893175" cy="25923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организации НОД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детей </a:t>
            </a:r>
            <a:endParaRPr lang="ru-RU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подготовительной к школе группы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обучению грамоте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941168"/>
            <a:ext cx="484346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Утрясова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5000625" y="5929313"/>
            <a:ext cx="3286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логопедия\ё13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428596" y="2928934"/>
            <a:ext cx="3385663" cy="36016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043608" y="580038"/>
            <a:ext cx="701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Рыбинский детский сад, филиал МБДОУ «Детский сад №189»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ergey\Desktop\DSCN3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3286125"/>
            <a:ext cx="3522662" cy="2643188"/>
          </a:xfrm>
        </p:spPr>
      </p:pic>
      <p:pic>
        <p:nvPicPr>
          <p:cNvPr id="15363" name="Picture 2" descr="C:\Users\Sergey\Desktop\DSCN37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88" y="500063"/>
            <a:ext cx="344963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Sergey\Desktop\DSCN37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500063"/>
            <a:ext cx="3425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Sergey\Desktop\DSCN37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50" y="3286125"/>
            <a:ext cx="35226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огопедия\ё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/>
          </a:blip>
          <a:srcRect/>
          <a:stretch/>
        </p:blipFill>
        <p:spPr>
          <a:xfrm>
            <a:off x="500034" y="857232"/>
            <a:ext cx="2749303" cy="134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2" descr="E:\логопедия\ё5.jpg"/>
          <p:cNvPicPr>
            <a:picLocks noChangeAspect="1" noChangeArrowheads="1"/>
          </p:cNvPicPr>
          <p:nvPr/>
        </p:nvPicPr>
        <p:blipFill rotWithShape="1">
          <a:blip r:embed="rId3" cstate="screen">
            <a:extLst/>
          </a:blip>
          <a:srcRect/>
          <a:stretch/>
        </p:blipFill>
        <p:spPr bwMode="auto">
          <a:xfrm>
            <a:off x="3143240" y="2214554"/>
            <a:ext cx="2846239" cy="13189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2" descr="E:\логопедия\ё5.jpg"/>
          <p:cNvPicPr>
            <a:picLocks noChangeAspect="1" noChangeArrowheads="1"/>
          </p:cNvPicPr>
          <p:nvPr/>
        </p:nvPicPr>
        <p:blipFill rotWithShape="1">
          <a:blip r:embed="rId4" cstate="screen">
            <a:extLst/>
          </a:blip>
          <a:srcRect r="-130"/>
          <a:stretch/>
        </p:blipFill>
        <p:spPr bwMode="auto">
          <a:xfrm>
            <a:off x="5929322" y="3571876"/>
            <a:ext cx="2675613" cy="1322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2143125" y="5143500"/>
            <a:ext cx="6357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и схемы помогают педагогам объяснить детям правильную артикуляцию звуков.  </a:t>
            </a:r>
          </a:p>
        </p:txBody>
      </p:sp>
      <p:pic>
        <p:nvPicPr>
          <p:cNvPr id="8" name="Picture 2" descr="E:\логопедия\ё7.jpg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57158" y="4307590"/>
            <a:ext cx="2143140" cy="20675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3"/>
          <p:cNvSpPr>
            <a:spLocks noGrp="1"/>
          </p:cNvSpPr>
          <p:nvPr>
            <p:ph type="body" sz="half" idx="3"/>
          </p:nvPr>
        </p:nvSpPr>
        <p:spPr>
          <a:xfrm>
            <a:off x="1428750" y="642938"/>
            <a:ext cx="6072188" cy="1143000"/>
          </a:xfrm>
        </p:spPr>
        <p:txBody>
          <a:bodyPr/>
          <a:lstStyle/>
          <a:p>
            <a:pPr algn="ctr" eaLnBrk="1" hangingPunct="1"/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Соотнеси картинку со схемой слова</a:t>
            </a:r>
          </a:p>
          <a:p>
            <a:pPr algn="ctr" eaLnBrk="1" hangingPunct="1"/>
            <a:endParaRPr lang="ru-RU" sz="2000" smtClean="0"/>
          </a:p>
        </p:txBody>
      </p:sp>
      <p:pic>
        <p:nvPicPr>
          <p:cNvPr id="17411" name="Picture 2" descr="C:\Users\Treugolnik\Desktop\89477872_Image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3" y="2000250"/>
            <a:ext cx="32861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Treugolnik\Desktop\508249_1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" y="200025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ergey\Desktop\DSCN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571500"/>
            <a:ext cx="3619500" cy="2714625"/>
          </a:xfrm>
        </p:spPr>
      </p:pic>
      <p:pic>
        <p:nvPicPr>
          <p:cNvPr id="18435" name="Содержимое 3" descr="http://ped-kopilka.ru/upload/blogs/10565_67cfdcfe7a312ecd27dd636078a0ac2d.jpg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88" y="3429000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Sergey\Desktop\DSCN37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0" y="571500"/>
            <a:ext cx="3143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Sergey\Desktop\DSCN37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0" y="3500438"/>
            <a:ext cx="3143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17811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9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313" y="2786063"/>
            <a:ext cx="4071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От того, как ребенку будет открыта звуковая действительность языка, строение звуковой формы слова, зависит не только усвоение грамоты, но и все последующее усвоение языка – грамматики и связанной с ней орфографии».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Д.Б.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C:\Users\валера\Desktop\родители\82529345_Deti_za_partoy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2857500"/>
            <a:ext cx="40719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8015287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обучения грамоте состоит из следующих компонентов</a:t>
            </a:r>
            <a:endParaRPr lang="ru-RU" sz="27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714625" y="2143125"/>
            <a:ext cx="3729038" cy="19288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звуковой стороны речи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63" y="1571625"/>
            <a:ext cx="3071812" cy="14287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фонематических процессов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625" y="3357563"/>
            <a:ext cx="2928938" cy="17859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Умение работать со схемой слова, предложения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0688" y="1500188"/>
            <a:ext cx="2998787" cy="14287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Готовность к звуковому анализу и синтезу звукового состава речи </a:t>
            </a:r>
          </a:p>
        </p:txBody>
      </p:sp>
      <p:sp>
        <p:nvSpPr>
          <p:cNvPr id="8" name="Овал 7"/>
          <p:cNvSpPr/>
          <p:nvPr/>
        </p:nvSpPr>
        <p:spPr>
          <a:xfrm>
            <a:off x="5500688" y="3357563"/>
            <a:ext cx="3032125" cy="16430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Владение навыками слогового чтения</a:t>
            </a:r>
            <a:endParaRPr lang="ru-RU" sz="2000" dirty="0"/>
          </a:p>
        </p:txBody>
      </p:sp>
      <p:sp>
        <p:nvSpPr>
          <p:cNvPr id="9" name="Овал 8"/>
          <p:cNvSpPr/>
          <p:nvPr/>
        </p:nvSpPr>
        <p:spPr>
          <a:xfrm>
            <a:off x="2643188" y="4071938"/>
            <a:ext cx="3452812" cy="21431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 терминами: "звук", "слог", "слово", "предложение", звуки гласные, согласные, твердые, мягкие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642938"/>
            <a:ext cx="5929313" cy="50006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229600" cy="47529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429000" y="3500438"/>
            <a:ext cx="1157288" cy="571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285875" y="2214563"/>
            <a:ext cx="660400" cy="12144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25" y="1928813"/>
            <a:ext cx="3487738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7375" y="3571875"/>
            <a:ext cx="1463675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</a:t>
            </a: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786438" y="4143375"/>
            <a:ext cx="1073150" cy="5000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143375"/>
            <a:ext cx="1157288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6563" y="4714875"/>
            <a:ext cx="1214437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</a:t>
            </a:r>
          </a:p>
        </p:txBody>
      </p:sp>
      <p:pic>
        <p:nvPicPr>
          <p:cNvPr id="16" name="Picture 2" descr="E:\логопедия\ё12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 flipH="1">
            <a:off x="285720" y="4000504"/>
            <a:ext cx="2428860" cy="231735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Picture 2" descr="E:\логопедия\ё12.jpg"/>
          <p:cNvPicPr>
            <a:picLocks noChangeAspect="1" noChangeArrowheads="1"/>
          </p:cNvPicPr>
          <p:nvPr/>
        </p:nvPicPr>
        <p:blipFill>
          <a:blip r:embed="rId3" cstate="screen">
            <a:extLst/>
          </a:blip>
          <a:srcRect/>
          <a:stretch>
            <a:fillRect/>
          </a:stretch>
        </p:blipFill>
        <p:spPr bwMode="auto">
          <a:xfrm>
            <a:off x="6429388" y="1071546"/>
            <a:ext cx="2304112" cy="209743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568166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Предложение. Слово.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учить выделять предложение из речи, определять на слух количество предложений в тексте.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учить анализировать состав предложения из трех-четырех слов, составлять схему предложения.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упражнять в составлении предложений с заданным словом, по заданной схеме.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Пример: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Ярко светит солнце.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                </a:t>
            </a:r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                                                                                         </a:t>
            </a:r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                              </a:t>
            </a:r>
            <a:endParaRPr lang="ru-RU" sz="18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</a:t>
            </a:r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t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786063" y="4357688"/>
            <a:ext cx="1071562" cy="857250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1643063" y="4357688"/>
            <a:ext cx="1214437" cy="857250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3786188" y="4357688"/>
            <a:ext cx="1000125" cy="857250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4786313" y="4643438"/>
            <a:ext cx="214312" cy="214312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инус 8"/>
          <p:cNvSpPr/>
          <p:nvPr/>
        </p:nvSpPr>
        <p:spPr>
          <a:xfrm rot="5400000">
            <a:off x="1535906" y="4179095"/>
            <a:ext cx="714375" cy="785812"/>
          </a:xfrm>
          <a:prstGeom prst="mathMin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 descr="E:\логопедия\ё12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6357950" y="3786190"/>
            <a:ext cx="2589748" cy="235745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алера\Desktop\родители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14563" y="1071563"/>
            <a:ext cx="4286250" cy="5000625"/>
          </a:xfr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428625" y="538163"/>
            <a:ext cx="8072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Составьте схему предложения по опорным картинкам.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Слово. Слог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610225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Слово состоит из слогов.  Слог-часть слова.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Знакомство с «короткими» и «длинными» словами.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Слог. Звук.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Слог состоит из звуков.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Звуки в слове стоят в определенном порядке.  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Определение позиции звука в слове.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Знакомство со звуковой схемой  слов.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звуковые бусы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6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гласный звук 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согласный твердый звук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согласный мягкий звук     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3857625"/>
            <a:ext cx="2428875" cy="2143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1000125" y="3714750"/>
            <a:ext cx="500063" cy="5000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14375" y="4286250"/>
            <a:ext cx="428625" cy="428625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14375" y="4857750"/>
            <a:ext cx="428625" cy="428625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rot="292111">
            <a:off x="714375" y="5429250"/>
            <a:ext cx="428625" cy="428625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85813" y="2643188"/>
          <a:ext cx="2286041" cy="64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27"/>
                <a:gridCol w="714388"/>
                <a:gridCol w="785826"/>
              </a:tblGrid>
              <a:tr h="642938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307" name="Picture 2" descr="C:\Users\Sergey\Desktop\SAM_4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373600" y="-13030200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3" descr="C:\Users\Sergey\Desktop\SAM_4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1787188" y="-11072813"/>
            <a:ext cx="35115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3" descr="C:\Users\Sergey\Desktop\SAM_4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4787563" y="-9144000"/>
            <a:ext cx="35115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" descr="C:\Users\Sergey\Desktop\SAM_39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0" y="2714625"/>
            <a:ext cx="361315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Блок-схема: узел 19"/>
          <p:cNvSpPr/>
          <p:nvPr/>
        </p:nvSpPr>
        <p:spPr>
          <a:xfrm>
            <a:off x="1643063" y="3714750"/>
            <a:ext cx="500062" cy="5000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2286000" y="3714750"/>
            <a:ext cx="500063" cy="5000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1000125" y="2714625"/>
            <a:ext cx="500063" cy="500063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895975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звукового анализа слова: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1.Произнеси слово и послушай его.                                              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2. Произнеси слово по слогам.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3. Выдели первый звук в слове,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назови его, охарактеризуй.                                       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4.Обозначь выделенный звук фишкой нужного цвета.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5. Выдели второй звук в слове, назови и охарактеризуй его.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6.Выдели третий звук и т.д.                                                      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7. Прочитай по фишкам слово целиком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                                   ЗИМА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8.Ответь на вопросы: сколько всего звуков в слове?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Сколько гласных? Сколько согласных?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5143500" y="4357688"/>
            <a:ext cx="3786188" cy="914400"/>
          </a:xfrm>
          <a:prstGeom prst="mathPlus">
            <a:avLst>
              <a:gd name="adj1" fmla="val 23520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5572125" y="5000625"/>
            <a:ext cx="642938" cy="64293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6286500" y="5000625"/>
            <a:ext cx="642938" cy="642938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43750" y="5000625"/>
            <a:ext cx="642938" cy="642938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858125" y="5000625"/>
            <a:ext cx="642938" cy="642938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E:\логопедия\ё12.jpg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6357950" y="714356"/>
            <a:ext cx="2304112" cy="209743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8229600" cy="1152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3" y="1428750"/>
            <a:ext cx="4500562" cy="15001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развивающей предметно-пространственной среды (РППС), 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способствующей развитию речи детей, </a:t>
            </a:r>
            <a:r>
              <a:rPr lang="ru-RU" altLang="ru-RU" sz="19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формированию речевой </a:t>
            </a:r>
            <a:r>
              <a:rPr lang="ru-RU" altLang="ru-RU" sz="19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активности. </a:t>
            </a:r>
          </a:p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50" y="428625"/>
            <a:ext cx="66436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формирования звуковой культуры речи дошкольников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0" y="4857750"/>
            <a:ext cx="4500563" cy="1285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полноценной речевой среды: соблюдение взрослыми всех языковых норм (произносительных, орфоэпических, грамматических, стилистических).</a:t>
            </a:r>
          </a:p>
        </p:txBody>
      </p:sp>
      <p:pic>
        <p:nvPicPr>
          <p:cNvPr id="14342" name="Рисунок 7" descr="C:\Users\Sergey\Desktop\DSCN35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38" y="928688"/>
            <a:ext cx="29289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8" descr="C:\Users\Sergey\Desktop\DSCN3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3" y="3143250"/>
            <a:ext cx="3571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1814</TotalTime>
  <Words>409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 Процесс обучения грамоте состоит из следующих компонентов</vt:lpstr>
      <vt:lpstr>Этапы работы </vt:lpstr>
      <vt:lpstr>Презентация PowerPoint</vt:lpstr>
      <vt:lpstr>Презентация PowerPoint</vt:lpstr>
      <vt:lpstr> Слово. Слог</vt:lpstr>
      <vt:lpstr>Презентация PowerPoint</vt:lpstr>
      <vt:lpstr>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валера</dc:creator>
  <cp:lastModifiedBy>UserR</cp:lastModifiedBy>
  <cp:revision>213</cp:revision>
  <dcterms:created xsi:type="dcterms:W3CDTF">2012-02-07T11:46:47Z</dcterms:created>
  <dcterms:modified xsi:type="dcterms:W3CDTF">2020-03-22T16:09:49Z</dcterms:modified>
</cp:coreProperties>
</file>