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72" r:id="rId8"/>
    <p:sldId id="271" r:id="rId9"/>
    <p:sldId id="262" r:id="rId10"/>
    <p:sldId id="263" r:id="rId11"/>
    <p:sldId id="264" r:id="rId12"/>
    <p:sldId id="273" r:id="rId13"/>
    <p:sldId id="274" r:id="rId14"/>
    <p:sldId id="275" r:id="rId15"/>
    <p:sldId id="276" r:id="rId16"/>
    <p:sldId id="277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5BE3E-F488-4514-9872-20B34CE5EF89}" v="1442" dt="2020-02-15T15:01:08.601"/>
    <p1510:client id="{ECE61B3F-EB21-41D6-8131-C8EC5258107A}" v="19" dt="2020-02-17T10:22:41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3863-4661-4CDA-A21B-6E4B256088B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CDB19-F37C-4CE0-A7FD-DC583A86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1425"/>
            <a:ext cx="7772400" cy="1928631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Мастер-класс «Нетрадиционная техника рисования-батик»</a:t>
            </a:r>
          </a:p>
          <a:p>
            <a:endParaRPr lang="ru-RU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944816" cy="1512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Подготовила</a:t>
            </a:r>
          </a:p>
          <a:p>
            <a:pPr algn="r"/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Утрясова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С.А.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2276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Узелковый батик.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Собираем ткань в узелок. Окунаем в краску или раскрашиваем, ткань, кистью. Разворачиваем ткань получаем рисунок.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425"/>
            <a:ext cx="7772400" cy="1497025"/>
          </a:xfrm>
        </p:spPr>
        <p:txBody>
          <a:bodyPr/>
          <a:lstStyle/>
          <a:p>
            <a:r>
              <a:rPr lang="ru-RU" dirty="0">
                <a:cs typeface="Calibri"/>
              </a:rPr>
              <a:t>.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294425"/>
            <a:ext cx="7772400" cy="149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8" name="Рисунок 8" descr="Изображение выглядит как человек, ребенок, маленький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2336E3C-C123-4737-BF77-6FF332B0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l="-1644"/>
          <a:stretch/>
        </p:blipFill>
        <p:spPr>
          <a:xfrm>
            <a:off x="743400" y="1042200"/>
            <a:ext cx="3841180" cy="3398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10" descr="Изображение выглядит как стол, внутренний, сидит, маленьк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A573758-DF48-4AB4-939F-5CD43A8B237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90400" y="1006200"/>
            <a:ext cx="3274200" cy="343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9382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32160"/>
            <a:ext cx="7200800" cy="22047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«Фиалки» — узелковый батик.</a:t>
            </a:r>
          </a:p>
          <a:p>
            <a:r>
              <a:rPr lang="ru-RU" sz="3600" b="1" i="1" dirty="0">
                <a:solidFill>
                  <a:srgbClr val="0070C0"/>
                </a:solidFill>
                <a:cs typeface="Calibri"/>
              </a:rPr>
              <a:t>Материал.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40" y="1245868"/>
            <a:ext cx="4527708" cy="47754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cs typeface="Calibri"/>
              </a:rPr>
              <a:t>Для процесса нанесения рисунка на ткань используются следующие инструменты:</a:t>
            </a:r>
            <a:br>
              <a:rPr lang="ru-RU" sz="2800" b="1" dirty="0">
                <a:cs typeface="Calibri"/>
              </a:rPr>
            </a:br>
            <a:r>
              <a:rPr lang="ru-RU" sz="2800" b="1" dirty="0">
                <a:cs typeface="Calibri"/>
              </a:rPr>
              <a:t>- х/б ткань 30/20 см.</a:t>
            </a:r>
            <a:br>
              <a:rPr lang="ru-RU" sz="2800" b="1" dirty="0">
                <a:cs typeface="Calibri"/>
              </a:rPr>
            </a:br>
            <a:r>
              <a:rPr lang="ru-RU" sz="2800" b="1" dirty="0">
                <a:cs typeface="Calibri"/>
              </a:rPr>
              <a:t>-гуашь</a:t>
            </a:r>
            <a:br>
              <a:rPr lang="ru-RU" sz="2800" b="1" dirty="0">
                <a:cs typeface="Calibri"/>
              </a:rPr>
            </a:br>
            <a:r>
              <a:rPr lang="ru-RU" sz="2800" b="1" dirty="0">
                <a:cs typeface="Calibri"/>
              </a:rPr>
              <a:t>-кисточка</a:t>
            </a:r>
            <a:br>
              <a:rPr lang="ru-RU" sz="2800" b="1" dirty="0">
                <a:cs typeface="Calibri"/>
              </a:rPr>
            </a:br>
            <a:r>
              <a:rPr lang="ru-RU" sz="2800" b="1" dirty="0">
                <a:cs typeface="Calibri"/>
              </a:rPr>
              <a:t>-стакан с водой.</a:t>
            </a:r>
            <a:endParaRPr lang="ru-RU" sz="2800"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294425"/>
            <a:ext cx="7772400" cy="149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2" name="Рисунок 3" descr="Изображение выглядит как стол, сидит, внутренний, пончи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356FD8-5BED-436B-B492-2CAE8B6EC24F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10664" y="2227772"/>
            <a:ext cx="3936519" cy="2963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52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2160"/>
            <a:ext cx="6400800" cy="990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работы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40" y="1052736"/>
            <a:ext cx="8344131" cy="14401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7030A0"/>
                </a:solidFill>
                <a:ea typeface="+mj-lt"/>
                <a:cs typeface="+mj-lt"/>
              </a:rPr>
              <a:t>На х/б ткани необходимо собрать плотный узелок.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294425"/>
            <a:ext cx="7772400" cy="149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2" name="Рисунок 3" descr="Изображение выглядит как человек, сидит, стол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314D78B-7BA8-411A-9DD6-4C178FB6C8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1157400" y="2472300"/>
            <a:ext cx="3607498" cy="3245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8" descr="Изображение выглядит как человек, внутренний, сидит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D8CE604-E535-42FD-A548-68EC8974D4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 rot="1620000">
            <a:off x="4382294" y="2686512"/>
            <a:ext cx="3634457" cy="3146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234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2160"/>
            <a:ext cx="6400800" cy="99015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dirty="0">
              <a:cs typeface="Calibri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91868"/>
            <a:ext cx="8208911" cy="198500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7030A0"/>
                </a:solidFill>
                <a:ea typeface="+mj-lt"/>
                <a:cs typeface="+mj-lt"/>
              </a:rPr>
              <a:t>Аккуратно кисточкой нанести со всех сторон краску (гуашь), затем необходимо по краю дотронутся влажной кисточкой, слегка смочить ткань.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294425"/>
            <a:ext cx="7772400" cy="149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10" name="Рисунок 10" descr="Изображение выглядит как человек, внутренний, ребенок, маленьк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98E7BBB-E839-4D98-B9FD-4E2252F052A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433914">
            <a:off x="1964659" y="2263213"/>
            <a:ext cx="3004200" cy="396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8" descr="Изображение выглядит как человек, внутренний, сидит,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0C9006A-7D01-42BB-ACAD-A3B4773E847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900000">
            <a:off x="4527115" y="2606685"/>
            <a:ext cx="2950200" cy="393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263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2160"/>
            <a:ext cx="6400800" cy="99015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dirty="0">
              <a:cs typeface="Calibri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40" y="548680"/>
            <a:ext cx="7768067" cy="18002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7030A0"/>
                </a:solidFill>
                <a:ea typeface="+mj-lt"/>
                <a:cs typeface="+mj-lt"/>
              </a:rPr>
              <a:t>Осторожно развернуть. </a:t>
            </a:r>
            <a:br>
              <a:rPr lang="ru-RU" sz="2400" b="1" dirty="0">
                <a:solidFill>
                  <a:srgbClr val="7030A0"/>
                </a:solidFill>
                <a:ea typeface="+mj-lt"/>
                <a:cs typeface="+mj-lt"/>
              </a:rPr>
            </a:br>
            <a:r>
              <a:rPr lang="ru-RU" sz="2400" b="1" dirty="0">
                <a:solidFill>
                  <a:srgbClr val="7030A0"/>
                </a:solidFill>
                <a:ea typeface="+mj-lt"/>
                <a:cs typeface="+mj-lt"/>
              </a:rPr>
              <a:t>Далее начинаем все сначала, в зависимости от нужного вам количества фиалок.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294425"/>
            <a:ext cx="7772400" cy="149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2" name="Рисунок 3" descr="Изображение выглядит как человек, внутренний, женщина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230B881-3B45-415D-8A9C-545FC0945C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 rot="5400000">
            <a:off x="466271" y="2714328"/>
            <a:ext cx="2631465" cy="2830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8" descr="Изображение выглядит как человек, внутренний, ребенок, девочк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38B5379-062D-40E7-B331-9A2BC8FAB0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3479400" y="2581200"/>
            <a:ext cx="2473208" cy="29360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10" descr="Изображение выглядит как стол, внутренний, сидит, тор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4E96AA5-22EB-4586-BF53-EFB18734FB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/>
          <a:stretch/>
        </p:blipFill>
        <p:spPr>
          <a:xfrm>
            <a:off x="6179400" y="2653200"/>
            <a:ext cx="2699804" cy="2792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8643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2160"/>
            <a:ext cx="6400800" cy="99015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dirty="0">
              <a:cs typeface="Calibri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40" y="404664"/>
            <a:ext cx="7624051" cy="201622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7030A0"/>
                </a:solidFill>
                <a:ea typeface="+mj-lt"/>
                <a:cs typeface="+mj-lt"/>
              </a:rPr>
              <a:t>Листочки наносим способом "</a:t>
            </a:r>
            <a:r>
              <a:rPr lang="ru-RU" sz="2800" b="1" dirty="0" err="1">
                <a:solidFill>
                  <a:srgbClr val="7030A0"/>
                </a:solidFill>
                <a:ea typeface="+mj-lt"/>
                <a:cs typeface="+mj-lt"/>
              </a:rPr>
              <a:t>примакивания</a:t>
            </a:r>
            <a:r>
              <a:rPr lang="ru-RU" sz="2800" b="1" dirty="0">
                <a:solidFill>
                  <a:srgbClr val="7030A0"/>
                </a:solidFill>
                <a:ea typeface="+mj-lt"/>
                <a:cs typeface="+mj-lt"/>
              </a:rPr>
              <a:t>" кисти. </a:t>
            </a:r>
            <a:r>
              <a:rPr lang="ru-RU" sz="2800" b="1" i="1" dirty="0">
                <a:solidFill>
                  <a:srgbClr val="7030A0"/>
                </a:solidFill>
                <a:ea typeface="+mj-lt"/>
                <a:cs typeface="+mj-lt"/>
              </a:rPr>
              <a:t>(кисточка легла, встала).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294425"/>
            <a:ext cx="7772400" cy="149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2" name="Рисунок 3" descr="Изображение выглядит как человек, стол, внутренний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73B14B6-AF33-45A1-A541-82BC751FC7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5045400" y="2132856"/>
            <a:ext cx="2914208" cy="3674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8" descr="Изображение выглядит как человек, внутренний, стол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6EA5685-5EF9-4CA8-9C16-ADCD31AB24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1598400" y="2204864"/>
            <a:ext cx="2959208" cy="37383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5605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2160"/>
            <a:ext cx="6400800" cy="99015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dirty="0">
              <a:cs typeface="Calibri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40" y="1052736"/>
            <a:ext cx="7552043" cy="1069157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7030A0"/>
                </a:solidFill>
                <a:ea typeface="+mj-lt"/>
                <a:cs typeface="+mj-lt"/>
              </a:rPr>
              <a:t>Желтой краской рисуем сердцевину.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294425"/>
            <a:ext cx="7772400" cy="149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2" name="Рисунок 3" descr="Изображение выглядит как стол, человек, торт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19E2FEF-EA22-444A-80C5-94E1F53EAA07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0400" y="2248200"/>
            <a:ext cx="2743200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8" descr="Изображение выглядит как внутренний, стол, человек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4EA1671-7F13-49A9-86AC-C282F69661D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60400" y="2095200"/>
            <a:ext cx="2743200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6572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2160"/>
            <a:ext cx="6728792" cy="1268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cs typeface="Calibri"/>
              </a:rPr>
              <a:t>Вывод.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41" y="1245868"/>
            <a:ext cx="7421400" cy="876025"/>
          </a:xfrm>
        </p:spPr>
        <p:txBody>
          <a:bodyPr>
            <a:normAutofit/>
          </a:bodyPr>
          <a:lstStyle/>
          <a:p>
            <a:endParaRPr lang="ru-RU" sz="1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1887425"/>
            <a:ext cx="7772400" cy="266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FD585D-AB0B-47D0-A85D-D6384209E248}"/>
              </a:ext>
            </a:extLst>
          </p:cNvPr>
          <p:cNvSpPr txBox="1"/>
          <p:nvPr/>
        </p:nvSpPr>
        <p:spPr>
          <a:xfrm>
            <a:off x="3995936" y="1382400"/>
            <a:ext cx="4968552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Исследуя эффективность ​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применения техники рисования ​</a:t>
            </a: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на ткани батик, мы пришли​</a:t>
            </a: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к ​выводу, что использование ​</a:t>
            </a: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нетрадиционных техник, ​</a:t>
            </a: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рисования создают ситуацию ​</a:t>
            </a: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успеха у детей, формируют ​</a:t>
            </a: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устойчивую мотивацию к ​</a:t>
            </a: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рисованию, позволяют ребенку ​</a:t>
            </a: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преодолеть чувство страха перед ​</a:t>
            </a: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неудачей в данном виде ​</a:t>
            </a: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творчества.​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​</a:t>
            </a:r>
          </a:p>
        </p:txBody>
      </p:sp>
      <p:pic>
        <p:nvPicPr>
          <p:cNvPr id="8" name="Рисунок 8" descr="Изображение выглядит как стол, внутренний, бумага, продук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11DD95B-1424-4B9E-A9FA-AC97FCAAB967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232502">
            <a:off x="129626" y="1749719"/>
            <a:ext cx="4478289" cy="3459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84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92600" y="97805"/>
            <a:ext cx="9799200" cy="686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18575"/>
            <a:ext cx="7772400" cy="1820631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Актуальность проблемы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368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ru-RU" sz="14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4" name="Рисунок 5" descr="Изображение выглядит как стол, внутренний, бумага, продук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024D88C-695A-460F-B949-6DCF23D0994D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6240000">
            <a:off x="4998539" y="1606448"/>
            <a:ext cx="4728310" cy="3831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BD8698-496B-4FB4-913D-220F1FD76D25}"/>
              </a:ext>
            </a:extLst>
          </p:cNvPr>
          <p:cNvSpPr txBox="1"/>
          <p:nvPr/>
        </p:nvSpPr>
        <p:spPr>
          <a:xfrm>
            <a:off x="251520" y="986400"/>
            <a:ext cx="6840760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Helvetica Neue"/>
              </a:rPr>
              <a:t>-</a:t>
            </a:r>
            <a:r>
              <a:rPr lang="en-US" sz="2000" b="1" dirty="0" err="1">
                <a:latin typeface="Helvetica Neue"/>
              </a:rPr>
              <a:t>Батик</a:t>
            </a:r>
            <a:r>
              <a:rPr lang="en-US" sz="2000" b="1" dirty="0">
                <a:latin typeface="Helvetica Neue"/>
              </a:rPr>
              <a:t> – </a:t>
            </a:r>
            <a:r>
              <a:rPr lang="en-US" sz="2000" b="1" dirty="0" err="1">
                <a:latin typeface="Helvetica Neue"/>
              </a:rPr>
              <a:t>это</a:t>
            </a:r>
            <a:r>
              <a:rPr lang="en-US" sz="2000" b="1" dirty="0">
                <a:latin typeface="Helvetica Neue"/>
              </a:rPr>
              <a:t> </a:t>
            </a:r>
            <a:r>
              <a:rPr lang="en-US" sz="2000" b="1" dirty="0" err="1">
                <a:latin typeface="Helvetica Neue"/>
              </a:rPr>
              <a:t>обобщенное</a:t>
            </a:r>
            <a:r>
              <a:rPr lang="en-US" sz="2000" b="1" dirty="0">
                <a:latin typeface="Helvetica Neue"/>
              </a:rPr>
              <a:t> </a:t>
            </a:r>
            <a:r>
              <a:rPr lang="en-US" sz="2000" b="1" dirty="0" err="1">
                <a:latin typeface="Helvetica Neue"/>
              </a:rPr>
              <a:t>название</a:t>
            </a:r>
            <a:r>
              <a:rPr lang="en-US" sz="2000" b="1" dirty="0">
                <a:latin typeface="Helvetica Neue"/>
              </a:rPr>
              <a:t> </a:t>
            </a:r>
            <a:r>
              <a:rPr lang="en-US" sz="2000" b="1" dirty="0" err="1">
                <a:latin typeface="Helvetica Neue"/>
              </a:rPr>
              <a:t>разнообразных</a:t>
            </a:r>
            <a:r>
              <a:rPr lang="en-US" sz="2000" b="1" dirty="0">
                <a:latin typeface="Helvetica Neue"/>
              </a:rPr>
              <a:t> </a:t>
            </a:r>
            <a:r>
              <a:rPr lang="en-US" sz="2000" b="1" dirty="0" err="1">
                <a:latin typeface="Helvetica Neue"/>
              </a:rPr>
              <a:t>способов</a:t>
            </a:r>
            <a:r>
              <a:rPr lang="en-US" sz="2000" b="1" dirty="0">
                <a:latin typeface="Helvetica Neue"/>
              </a:rPr>
              <a:t> </a:t>
            </a:r>
            <a:r>
              <a:rPr lang="en-US" sz="2000" b="1" dirty="0" err="1">
                <a:latin typeface="Helvetica Neue"/>
              </a:rPr>
              <a:t>ручной</a:t>
            </a:r>
            <a:r>
              <a:rPr lang="en-US" sz="2000" b="1" dirty="0">
                <a:latin typeface="Helvetica Neue"/>
              </a:rPr>
              <a:t> </a:t>
            </a:r>
            <a:r>
              <a:rPr lang="en-US" sz="2000" b="1" dirty="0" err="1">
                <a:latin typeface="Helvetica Neue"/>
              </a:rPr>
              <a:t>росписи</a:t>
            </a:r>
            <a:r>
              <a:rPr lang="en-US" sz="2000" b="1" dirty="0">
                <a:latin typeface="Helvetica Neue"/>
              </a:rPr>
              <a:t> </a:t>
            </a:r>
            <a:r>
              <a:rPr lang="en-US" sz="2000" b="1" dirty="0" err="1">
                <a:latin typeface="Helvetica Neue"/>
              </a:rPr>
              <a:t>ткани</a:t>
            </a:r>
            <a:r>
              <a:rPr lang="en-US" sz="2000" b="1" dirty="0">
                <a:latin typeface="Helvetica Neue"/>
              </a:rPr>
              <a:t>.</a:t>
            </a:r>
            <a:r>
              <a:rPr lang="en-US" sz="2000" b="1" dirty="0">
                <a:ea typeface="+mn-lt"/>
                <a:cs typeface="+mn-lt"/>
              </a:rPr>
              <a:t> </a:t>
            </a:r>
            <a:r>
              <a:rPr lang="en-US" sz="2000" b="1" dirty="0" err="1">
                <a:ea typeface="+mn-lt"/>
                <a:cs typeface="+mn-lt"/>
              </a:rPr>
              <a:t>Роспись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по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ткани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является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одним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из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древнейших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методов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её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украшения</a:t>
            </a:r>
            <a:r>
              <a:rPr lang="en-US" sz="2000" b="1" dirty="0">
                <a:ea typeface="+mn-lt"/>
                <a:cs typeface="+mn-lt"/>
              </a:rPr>
              <a:t>. И </a:t>
            </a:r>
            <a:r>
              <a:rPr lang="en-US" sz="2000" b="1" dirty="0" err="1">
                <a:ea typeface="+mn-lt"/>
                <a:cs typeface="+mn-lt"/>
              </a:rPr>
              <a:t>до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наших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дней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этот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вид</a:t>
            </a:r>
            <a:r>
              <a:rPr lang="ru-RU" sz="2000" b="1" dirty="0"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искусства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не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устарел</a:t>
            </a:r>
            <a:r>
              <a:rPr lang="en-US" sz="2000" b="1" dirty="0">
                <a:ea typeface="+mn-lt"/>
                <a:cs typeface="+mn-lt"/>
              </a:rPr>
              <a:t> и </a:t>
            </a:r>
            <a:r>
              <a:rPr lang="en-US" sz="2000" b="1" dirty="0" err="1">
                <a:ea typeface="+mn-lt"/>
                <a:cs typeface="+mn-lt"/>
              </a:rPr>
              <a:t>не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потерял</a:t>
            </a:r>
            <a:r>
              <a:rPr lang="en-US" sz="2000" b="1" dirty="0">
                <a:ea typeface="+mn-lt"/>
                <a:cs typeface="+mn-lt"/>
              </a:rPr>
              <a:t> </a:t>
            </a:r>
            <a:r>
              <a:rPr lang="en-US" sz="2000" b="1" dirty="0" err="1">
                <a:ea typeface="+mn-lt"/>
                <a:cs typeface="+mn-lt"/>
              </a:rPr>
              <a:t>актуальности.Освоив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эту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технику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можно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создавать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оригинальные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подарки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для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своих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друзей</a:t>
            </a:r>
            <a:r>
              <a:rPr lang="en-US" sz="2000" b="1" dirty="0">
                <a:ea typeface="+mn-lt"/>
                <a:cs typeface="+mn-lt"/>
              </a:rPr>
              <a:t> и </a:t>
            </a:r>
            <a:r>
              <a:rPr lang="en-US" sz="2000" b="1" dirty="0" err="1">
                <a:ea typeface="+mn-lt"/>
                <a:cs typeface="+mn-lt"/>
              </a:rPr>
              <a:t>родных</a:t>
            </a:r>
            <a:r>
              <a:rPr lang="en-US" sz="2000" b="1" dirty="0">
                <a:ea typeface="+mn-lt"/>
                <a:cs typeface="+mn-lt"/>
              </a:rPr>
              <a:t>.</a:t>
            </a:r>
          </a:p>
          <a:p>
            <a:endParaRPr lang="ru-RU" sz="2000" b="1" dirty="0">
              <a:cs typeface="+mn-lt"/>
            </a:endParaRPr>
          </a:p>
          <a:p>
            <a:r>
              <a:rPr lang="ru-RU" sz="2000" b="1" dirty="0">
                <a:ea typeface="+mn-lt"/>
                <a:cs typeface="+mn-lt"/>
              </a:rPr>
              <a:t>-О</a:t>
            </a:r>
            <a:r>
              <a:rPr lang="en-US" sz="2000" b="1" dirty="0" err="1">
                <a:ea typeface="+mn-lt"/>
                <a:cs typeface="+mn-lt"/>
              </a:rPr>
              <a:t>пыт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работы</a:t>
            </a:r>
            <a:r>
              <a:rPr lang="en-US" sz="2000" b="1" dirty="0">
                <a:ea typeface="+mn-lt"/>
                <a:cs typeface="+mn-lt"/>
              </a:rPr>
              <a:t> с </a:t>
            </a:r>
            <a:r>
              <a:rPr lang="en-US" sz="2000" b="1" dirty="0" err="1">
                <a:ea typeface="+mn-lt"/>
                <a:cs typeface="+mn-lt"/>
              </a:rPr>
              <a:t>детьми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дошкольного</a:t>
            </a:r>
            <a:r>
              <a:rPr lang="en-US" sz="2000" b="1" dirty="0">
                <a:ea typeface="+mn-lt"/>
                <a:cs typeface="+mn-lt"/>
              </a:rPr>
              <a:t> </a:t>
            </a:r>
            <a:r>
              <a:rPr lang="ru-RU" sz="2000" b="1" dirty="0">
                <a:ea typeface="+mn-lt"/>
                <a:cs typeface="+mn-lt"/>
              </a:rPr>
              <a:t>в</a:t>
            </a:r>
            <a:r>
              <a:rPr lang="en-US" sz="2000" b="1" dirty="0" err="1">
                <a:ea typeface="+mn-lt"/>
                <a:cs typeface="+mn-lt"/>
              </a:rPr>
              <a:t>озраста</a:t>
            </a:r>
            <a:endParaRPr lang="en-US" sz="2000" b="1" dirty="0"/>
          </a:p>
          <a:p>
            <a:r>
              <a:rPr lang="en-US" sz="2000" b="1" dirty="0" err="1">
                <a:ea typeface="+mn-lt"/>
                <a:cs typeface="+mn-lt"/>
              </a:rPr>
              <a:t>показал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что</a:t>
            </a:r>
            <a:r>
              <a:rPr lang="ru-RU" sz="2000" b="1" dirty="0" err="1"/>
              <a:t> </a:t>
            </a:r>
            <a:r>
              <a:rPr lang="en-US" sz="2000" b="1" dirty="0" err="1">
                <a:ea typeface="+mn-lt"/>
                <a:cs typeface="+mn-lt"/>
              </a:rPr>
              <a:t>некоторые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дети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боятся</a:t>
            </a:r>
            <a:r>
              <a:rPr lang="en-US" sz="2000" b="1" dirty="0">
                <a:ea typeface="+mn-lt"/>
                <a:cs typeface="+mn-lt"/>
              </a:rPr>
              <a:t> </a:t>
            </a:r>
            <a:endParaRPr lang="en-US" sz="2000" b="1" dirty="0"/>
          </a:p>
          <a:p>
            <a:r>
              <a:rPr lang="en-US" sz="2000" b="1" dirty="0" err="1">
                <a:ea typeface="+mn-lt"/>
                <a:cs typeface="+mn-lt"/>
              </a:rPr>
              <a:t>рисовать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традиционным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способом</a:t>
            </a:r>
            <a:r>
              <a:rPr lang="en-US" sz="2000" b="1" dirty="0">
                <a:ea typeface="+mn-lt"/>
                <a:cs typeface="+mn-lt"/>
              </a:rPr>
              <a:t> (</a:t>
            </a:r>
            <a:r>
              <a:rPr lang="en-US" sz="2000" b="1" dirty="0" err="1">
                <a:ea typeface="+mn-lt"/>
                <a:cs typeface="+mn-lt"/>
              </a:rPr>
              <a:t>кистью</a:t>
            </a:r>
            <a:r>
              <a:rPr lang="en-US" sz="2000" b="1" dirty="0">
                <a:ea typeface="+mn-lt"/>
                <a:cs typeface="+mn-lt"/>
              </a:rPr>
              <a:t>), </a:t>
            </a:r>
            <a:r>
              <a:rPr lang="en-US" sz="2000" b="1" dirty="0" err="1">
                <a:ea typeface="+mn-lt"/>
                <a:cs typeface="+mn-lt"/>
              </a:rPr>
              <a:t>им</a:t>
            </a:r>
            <a:r>
              <a:rPr lang="en-US" sz="2000" b="1" dirty="0">
                <a:ea typeface="+mn-lt"/>
                <a:cs typeface="+mn-lt"/>
              </a:rPr>
              <a:t> </a:t>
            </a:r>
            <a:endParaRPr lang="en-US" sz="2000" b="1" dirty="0"/>
          </a:p>
          <a:p>
            <a:r>
              <a:rPr lang="en-US" sz="2000" b="1" dirty="0" err="1">
                <a:ea typeface="+mn-lt"/>
                <a:cs typeface="+mn-lt"/>
              </a:rPr>
              <a:t>кажется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что</a:t>
            </a:r>
            <a:r>
              <a:rPr lang="en-US" sz="2000" b="1" dirty="0">
                <a:ea typeface="+mn-lt"/>
                <a:cs typeface="+mn-lt"/>
              </a:rPr>
              <a:t> у </a:t>
            </a:r>
            <a:r>
              <a:rPr lang="en-US" sz="2000" b="1" dirty="0" err="1">
                <a:ea typeface="+mn-lt"/>
                <a:cs typeface="+mn-lt"/>
              </a:rPr>
              <a:t>них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ничего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не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получится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так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как</a:t>
            </a:r>
            <a:r>
              <a:rPr lang="en-US" sz="2000" b="1" dirty="0">
                <a:ea typeface="+mn-lt"/>
                <a:cs typeface="+mn-lt"/>
              </a:rPr>
              <a:t> </a:t>
            </a:r>
            <a:endParaRPr lang="en-US" sz="2000" b="1" dirty="0"/>
          </a:p>
          <a:p>
            <a:r>
              <a:rPr lang="en-US" sz="2000" b="1" dirty="0" err="1">
                <a:ea typeface="+mn-lt"/>
                <a:cs typeface="+mn-lt"/>
              </a:rPr>
              <a:t>имеют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недостаточный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опыт</a:t>
            </a:r>
            <a:r>
              <a:rPr lang="ru-RU" sz="2000" b="1" dirty="0" err="1"/>
              <a:t> </a:t>
            </a:r>
            <a:r>
              <a:rPr lang="en-US" sz="2000" b="1" dirty="0" err="1">
                <a:ea typeface="+mn-lt"/>
                <a:cs typeface="+mn-lt"/>
              </a:rPr>
              <a:t>работы</a:t>
            </a:r>
            <a:r>
              <a:rPr lang="en-US" sz="2000" b="1" dirty="0">
                <a:ea typeface="+mn-lt"/>
                <a:cs typeface="+mn-lt"/>
              </a:rPr>
              <a:t> с </a:t>
            </a:r>
            <a:r>
              <a:rPr lang="en-US" sz="2000" b="1" dirty="0" err="1">
                <a:ea typeface="+mn-lt"/>
                <a:cs typeface="+mn-lt"/>
              </a:rPr>
              <a:t>материалом</a:t>
            </a:r>
            <a:r>
              <a:rPr lang="en-US" sz="2000" b="1" dirty="0">
                <a:ea typeface="+mn-lt"/>
                <a:cs typeface="+mn-lt"/>
              </a:rPr>
              <a:t>. </a:t>
            </a:r>
            <a:endParaRPr lang="en-US" sz="2000" b="1" dirty="0"/>
          </a:p>
          <a:p>
            <a:r>
              <a:rPr lang="en-US" sz="2000" b="1" dirty="0" err="1">
                <a:ea typeface="+mn-lt"/>
                <a:cs typeface="+mn-lt"/>
              </a:rPr>
              <a:t>Рисование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нетрадиционным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способом</a:t>
            </a:r>
            <a:endParaRPr lang="en-US" sz="2000" b="1" dirty="0" err="1"/>
          </a:p>
          <a:p>
            <a:r>
              <a:rPr lang="en-US" sz="2000" b="1" dirty="0" err="1">
                <a:ea typeface="+mn-lt"/>
                <a:cs typeface="+mn-lt"/>
              </a:rPr>
              <a:t>снимает</a:t>
            </a:r>
            <a:r>
              <a:rPr lang="en-US" sz="2000" b="1" dirty="0">
                <a:ea typeface="+mn-lt"/>
                <a:cs typeface="+mn-lt"/>
              </a:rPr>
              <a:t> </a:t>
            </a:r>
            <a:endParaRPr lang="en-US" sz="2000" b="1" dirty="0"/>
          </a:p>
          <a:p>
            <a:r>
              <a:rPr lang="en-US" sz="2000" b="1" dirty="0" err="1">
                <a:ea typeface="+mn-lt"/>
                <a:cs typeface="+mn-lt"/>
              </a:rPr>
              <a:t>эту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боязнь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раскрепощает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ребенка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превращает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его</a:t>
            </a:r>
            <a:r>
              <a:rPr lang="en-US" sz="2000" b="1" dirty="0">
                <a:ea typeface="+mn-lt"/>
                <a:cs typeface="+mn-lt"/>
              </a:rPr>
              <a:t> </a:t>
            </a:r>
            <a:endParaRPr lang="en-US" sz="2000" b="1" dirty="0"/>
          </a:p>
          <a:p>
            <a:r>
              <a:rPr lang="en-US" sz="2000" b="1" dirty="0" err="1">
                <a:ea typeface="+mn-lt"/>
                <a:cs typeface="+mn-lt"/>
              </a:rPr>
              <a:t>из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подражателя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действиям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взрослого</a:t>
            </a:r>
            <a:r>
              <a:rPr lang="en-US" sz="2000" b="1" dirty="0">
                <a:ea typeface="+mn-lt"/>
                <a:cs typeface="+mn-lt"/>
              </a:rPr>
              <a:t>,</a:t>
            </a:r>
            <a:endParaRPr lang="en-US" sz="2000" b="1" dirty="0"/>
          </a:p>
          <a:p>
            <a:r>
              <a:rPr lang="en-US" sz="2000" b="1" dirty="0">
                <a:ea typeface="+mn-lt"/>
                <a:cs typeface="+mn-lt"/>
              </a:rPr>
              <a:t>в </a:t>
            </a:r>
            <a:r>
              <a:rPr lang="en-US" sz="2000" b="1" dirty="0" err="1">
                <a:ea typeface="+mn-lt"/>
                <a:cs typeface="+mn-lt"/>
              </a:rPr>
              <a:t>субъекта</a:t>
            </a:r>
            <a:r>
              <a:rPr lang="en-US" sz="2000" b="1" dirty="0">
                <a:ea typeface="+mn-lt"/>
                <a:cs typeface="+mn-lt"/>
              </a:rPr>
              <a:t> </a:t>
            </a:r>
            <a:endParaRPr lang="en-US" sz="2000" b="1" dirty="0"/>
          </a:p>
          <a:p>
            <a:r>
              <a:rPr lang="en-US" sz="2000" b="1" dirty="0" err="1">
                <a:ea typeface="+mn-lt"/>
                <a:cs typeface="+mn-lt"/>
              </a:rPr>
              <a:t>собственной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деятельности</a:t>
            </a:r>
            <a:r>
              <a:rPr lang="en-US" sz="2000" b="1" dirty="0">
                <a:ea typeface="+mn-lt"/>
                <a:cs typeface="+mn-lt"/>
              </a:rPr>
              <a:t>.</a:t>
            </a:r>
            <a:endParaRPr lang="en-US" sz="2000" b="1" dirty="0"/>
          </a:p>
          <a:p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10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Цели:                     Задачи: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368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ru-RU" sz="14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D93A70-BB06-4EE8-92E3-2B6CDAA7737E}"/>
              </a:ext>
            </a:extLst>
          </p:cNvPr>
          <p:cNvSpPr txBox="1"/>
          <p:nvPr/>
        </p:nvSpPr>
        <p:spPr>
          <a:xfrm>
            <a:off x="68400" y="1484784"/>
            <a:ext cx="4138200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-</a:t>
            </a:r>
            <a:r>
              <a:rPr lang="en-US" sz="2200" b="1" dirty="0" err="1">
                <a:latin typeface="Arial"/>
                <a:cs typeface="Arial"/>
              </a:rPr>
              <a:t>поддержание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интереса</a:t>
            </a:r>
            <a:r>
              <a:rPr lang="en-US" sz="2200" b="1" dirty="0">
                <a:latin typeface="Arial"/>
                <a:cs typeface="Arial"/>
              </a:rPr>
              <a:t> к </a:t>
            </a:r>
            <a:r>
              <a:rPr lang="en-US" sz="2200" b="1" dirty="0" err="1">
                <a:latin typeface="Arial"/>
                <a:cs typeface="Arial"/>
              </a:rPr>
              <a:t>изобразительной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деятельности</a:t>
            </a:r>
            <a:r>
              <a:rPr lang="en-US" sz="2200" b="1" dirty="0">
                <a:latin typeface="Arial"/>
                <a:cs typeface="Arial"/>
              </a:rPr>
              <a:t> </a:t>
            </a:r>
          </a:p>
          <a:p>
            <a:r>
              <a:rPr lang="en-US" sz="2200" b="1" dirty="0" err="1">
                <a:latin typeface="Arial"/>
                <a:cs typeface="Arial"/>
              </a:rPr>
              <a:t>на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основе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использования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нетрадиционных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материалов</a:t>
            </a:r>
            <a:r>
              <a:rPr lang="en-US" sz="2200" b="1" dirty="0">
                <a:latin typeface="Arial"/>
                <a:cs typeface="Arial"/>
              </a:rPr>
              <a:t> и </a:t>
            </a:r>
          </a:p>
          <a:p>
            <a:r>
              <a:rPr lang="en-US" sz="2200" b="1" dirty="0" err="1">
                <a:latin typeface="Arial"/>
                <a:cs typeface="Arial"/>
              </a:rPr>
              <a:t>техники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Батик</a:t>
            </a:r>
            <a:r>
              <a:rPr lang="en-US" sz="2200" b="1" dirty="0">
                <a:latin typeface="Arial"/>
                <a:cs typeface="Arial"/>
              </a:rPr>
              <a:t> </a:t>
            </a:r>
          </a:p>
          <a:p>
            <a:r>
              <a:rPr lang="en-US" sz="2200" b="1" dirty="0">
                <a:latin typeface="Arial"/>
                <a:cs typeface="Arial"/>
              </a:rPr>
              <a:t>-</a:t>
            </a:r>
            <a:r>
              <a:rPr lang="en-US" sz="2200" b="1" dirty="0" err="1">
                <a:latin typeface="Arial"/>
                <a:cs typeface="Arial"/>
              </a:rPr>
              <a:t>развитие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художественных</a:t>
            </a:r>
            <a:r>
              <a:rPr lang="en-US" sz="2200" b="1" dirty="0">
                <a:latin typeface="Arial"/>
                <a:cs typeface="Arial"/>
              </a:rPr>
              <a:t> </a:t>
            </a:r>
          </a:p>
          <a:p>
            <a:r>
              <a:rPr lang="en-US" sz="2200" b="1" dirty="0">
                <a:latin typeface="Arial"/>
                <a:cs typeface="Arial"/>
              </a:rPr>
              <a:t>(</a:t>
            </a:r>
            <a:r>
              <a:rPr lang="en-US" sz="2200" b="1" dirty="0" err="1">
                <a:latin typeface="Arial"/>
                <a:cs typeface="Arial"/>
              </a:rPr>
              <a:t>творческих</a:t>
            </a:r>
            <a:r>
              <a:rPr lang="en-US" sz="2200" b="1" dirty="0">
                <a:latin typeface="Arial"/>
                <a:cs typeface="Arial"/>
              </a:rPr>
              <a:t>) </a:t>
            </a:r>
            <a:r>
              <a:rPr lang="en-US" sz="2200" b="1" dirty="0" err="1">
                <a:latin typeface="Arial"/>
                <a:cs typeface="Arial"/>
              </a:rPr>
              <a:t>способностей</a:t>
            </a:r>
            <a:endParaRPr lang="en-US" sz="2200" b="1" dirty="0">
              <a:latin typeface="Arial"/>
              <a:cs typeface="Arial"/>
            </a:endParaRPr>
          </a:p>
          <a:p>
            <a:r>
              <a:rPr lang="en-US" sz="2200" b="1" dirty="0" err="1">
                <a:latin typeface="Arial"/>
                <a:cs typeface="Arial"/>
              </a:rPr>
              <a:t>детей</a:t>
            </a:r>
            <a:r>
              <a:rPr lang="en-US" sz="2200" b="1" dirty="0">
                <a:latin typeface="Arial"/>
                <a:cs typeface="Arial"/>
              </a:rPr>
              <a:t> </a:t>
            </a:r>
            <a:r>
              <a:rPr lang="en-US" sz="2200" b="1" dirty="0" err="1">
                <a:latin typeface="Arial"/>
                <a:cs typeface="Arial"/>
              </a:rPr>
              <a:t>дошкольного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возраста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E73BE9-BDE5-4ED6-93C8-704CE7CA34ED}"/>
              </a:ext>
            </a:extLst>
          </p:cNvPr>
          <p:cNvSpPr txBox="1"/>
          <p:nvPr/>
        </p:nvSpPr>
        <p:spPr>
          <a:xfrm>
            <a:off x="4100400" y="1556792"/>
            <a:ext cx="4678200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-</a:t>
            </a:r>
            <a:r>
              <a:rPr lang="en-US" sz="2200" b="1" dirty="0" err="1">
                <a:latin typeface="Arial"/>
                <a:cs typeface="Arial"/>
              </a:rPr>
              <a:t>развивать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творческие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способности</a:t>
            </a:r>
            <a:r>
              <a:rPr lang="en-US" sz="2200" b="1" dirty="0">
                <a:latin typeface="Arial"/>
                <a:cs typeface="Arial"/>
              </a:rPr>
              <a:t>, </a:t>
            </a:r>
            <a:endParaRPr lang="ru-RU" sz="2200" b="1" dirty="0"/>
          </a:p>
          <a:p>
            <a:r>
              <a:rPr lang="en-US" sz="2200" b="1" dirty="0" err="1">
                <a:latin typeface="Arial"/>
                <a:cs typeface="Arial"/>
              </a:rPr>
              <a:t>самостоятельность</a:t>
            </a:r>
            <a:r>
              <a:rPr lang="en-US" sz="2200" b="1" dirty="0">
                <a:latin typeface="Arial"/>
                <a:cs typeface="Arial"/>
              </a:rPr>
              <a:t>;</a:t>
            </a:r>
          </a:p>
          <a:p>
            <a:r>
              <a:rPr lang="en-US" sz="2200" b="1" dirty="0">
                <a:latin typeface="Arial"/>
                <a:cs typeface="Arial"/>
              </a:rPr>
              <a:t>-</a:t>
            </a:r>
            <a:r>
              <a:rPr lang="en-US" sz="2200" b="1" dirty="0" err="1">
                <a:latin typeface="Arial"/>
                <a:cs typeface="Arial"/>
              </a:rPr>
              <a:t>расширить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представление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детей</a:t>
            </a:r>
            <a:r>
              <a:rPr lang="en-US" sz="2200" b="1" dirty="0">
                <a:latin typeface="Arial"/>
                <a:cs typeface="Arial"/>
              </a:rPr>
              <a:t> о </a:t>
            </a:r>
          </a:p>
          <a:p>
            <a:r>
              <a:rPr lang="en-US" sz="2200" b="1" dirty="0" err="1">
                <a:latin typeface="Arial"/>
                <a:cs typeface="Arial"/>
              </a:rPr>
              <a:t>нетрадиционных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способах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изображения</a:t>
            </a:r>
            <a:r>
              <a:rPr lang="en-US" sz="2200" b="1" dirty="0">
                <a:latin typeface="Arial"/>
                <a:cs typeface="Arial"/>
              </a:rPr>
              <a:t>, </a:t>
            </a:r>
          </a:p>
          <a:p>
            <a:r>
              <a:rPr lang="en-US" sz="2200" b="1" dirty="0" err="1">
                <a:latin typeface="Arial"/>
                <a:cs typeface="Arial"/>
              </a:rPr>
              <a:t>возможностях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изобразительных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материалов</a:t>
            </a:r>
            <a:r>
              <a:rPr lang="en-US" sz="2200" b="1" dirty="0">
                <a:latin typeface="Arial"/>
                <a:cs typeface="Arial"/>
              </a:rPr>
              <a:t>;</a:t>
            </a:r>
          </a:p>
          <a:p>
            <a:r>
              <a:rPr lang="en-US" sz="2200" b="1" dirty="0">
                <a:latin typeface="Arial"/>
                <a:cs typeface="Arial"/>
              </a:rPr>
              <a:t>-</a:t>
            </a:r>
            <a:r>
              <a:rPr lang="en-US" sz="2200" b="1" dirty="0" err="1">
                <a:latin typeface="Arial"/>
                <a:cs typeface="Arial"/>
              </a:rPr>
              <a:t>учить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детей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цветом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передавать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настроение</a:t>
            </a:r>
            <a:r>
              <a:rPr lang="en-US" sz="2200" b="1" dirty="0">
                <a:latin typeface="Arial"/>
                <a:cs typeface="Arial"/>
              </a:rPr>
              <a:t>, </a:t>
            </a:r>
          </a:p>
          <a:p>
            <a:r>
              <a:rPr lang="en-US" sz="2200" b="1" dirty="0">
                <a:latin typeface="Arial"/>
                <a:cs typeface="Arial"/>
              </a:rPr>
              <a:t>-</a:t>
            </a:r>
            <a:r>
              <a:rPr lang="en-US" sz="2200" b="1" dirty="0" err="1">
                <a:latin typeface="Arial"/>
                <a:cs typeface="Arial"/>
              </a:rPr>
              <a:t>экспериментировать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красками</a:t>
            </a:r>
            <a:r>
              <a:rPr lang="en-US" sz="2200" b="1" dirty="0">
                <a:latin typeface="Arial"/>
                <a:cs typeface="Arial"/>
              </a:rPr>
              <a:t>;</a:t>
            </a:r>
          </a:p>
          <a:p>
            <a:r>
              <a:rPr lang="en-US" sz="2200" b="1" dirty="0">
                <a:latin typeface="Arial"/>
                <a:cs typeface="Arial"/>
              </a:rPr>
              <a:t>-</a:t>
            </a:r>
            <a:r>
              <a:rPr lang="en-US" sz="2200" b="1" dirty="0" err="1">
                <a:latin typeface="Arial"/>
                <a:cs typeface="Arial"/>
              </a:rPr>
              <a:t>прививать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интерес</a:t>
            </a:r>
            <a:r>
              <a:rPr lang="en-US" sz="2200" b="1" dirty="0">
                <a:latin typeface="Arial"/>
                <a:cs typeface="Arial"/>
              </a:rPr>
              <a:t> к </a:t>
            </a:r>
            <a:r>
              <a:rPr lang="en-US" sz="2200" b="1" dirty="0" err="1">
                <a:latin typeface="Arial"/>
                <a:cs typeface="Arial"/>
              </a:rPr>
              <a:t>нетрадиционному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рисованию</a:t>
            </a:r>
            <a:r>
              <a:rPr lang="en-US" sz="2200" b="1" dirty="0">
                <a:latin typeface="Arial"/>
                <a:cs typeface="Arial"/>
              </a:rPr>
              <a:t> в </a:t>
            </a:r>
            <a:r>
              <a:rPr lang="en-US" sz="2200" b="1" dirty="0" err="1">
                <a:latin typeface="Arial"/>
                <a:cs typeface="Arial"/>
              </a:rPr>
              <a:t>технике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батик</a:t>
            </a:r>
            <a:r>
              <a:rPr lang="en-US" sz="2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28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1425"/>
            <a:ext cx="7772400" cy="1928631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endParaRPr lang="ru-RU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368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ru-RU" sz="14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4" name="Рисунок 5" descr="Изображение выглядит как стол, бумага, внутренний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269D37D-54E7-4D90-885E-C5E232C07D9A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476672"/>
            <a:ext cx="2901424" cy="26524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7" descr="Изображение выглядит как стол, цвет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EFDC0AD-A9B7-4F27-9122-E82F40F3532A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56176" y="620688"/>
            <a:ext cx="2623072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9" descr="Изображение выглядит как человек, внутренний, стол, маленьк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48AD390-EBAE-4878-A5C7-35CE8B6F93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 r="-282" b="-134"/>
          <a:stretch/>
        </p:blipFill>
        <p:spPr>
          <a:xfrm rot="10740000">
            <a:off x="3379712" y="836677"/>
            <a:ext cx="2701615" cy="28666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A5FBAF4-D96E-4A08-986B-D8F44C10D13D}"/>
              </a:ext>
            </a:extLst>
          </p:cNvPr>
          <p:cNvSpPr txBox="1"/>
          <p:nvPr/>
        </p:nvSpPr>
        <p:spPr>
          <a:xfrm rot="-10800000" flipV="1">
            <a:off x="827584" y="3912126"/>
            <a:ext cx="756084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Б</a:t>
            </a:r>
            <a:r>
              <a:rPr lang="ru-RU" sz="2400" b="1" u="sng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АТИК</a:t>
            </a:r>
            <a:r>
              <a:rPr lang="en-US" sz="2400" b="1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—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э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то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роспись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по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ткани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 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вручную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используя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 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различные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техники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.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Считается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что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впервые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этот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вид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искусства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появился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в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Индонезии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.</a:t>
            </a:r>
            <a:endParaRPr lang="en-US" sz="2400" b="1" dirty="0" err="1">
              <a:latin typeface="Aharoni" pitchFamily="2" charset="-79"/>
              <a:cs typeface="Aharoni" pitchFamily="2" charset="-79"/>
            </a:endParaRPr>
          </a:p>
          <a:p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Существует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несколько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видов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батика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: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горячий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батик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,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холодный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батик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,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узелковый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батик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,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свободная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роспись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,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роспись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 с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помощью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 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трафаретов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, </a:t>
            </a:r>
            <a:r>
              <a:rPr lang="en-US" sz="2400" b="1" dirty="0" err="1">
                <a:latin typeface="Aharoni" pitchFamily="2" charset="-79"/>
                <a:ea typeface="+mn-lt"/>
                <a:cs typeface="Aharoni" pitchFamily="2" charset="-79"/>
              </a:rPr>
              <a:t>штампов</a:t>
            </a:r>
            <a:r>
              <a:rPr lang="en-US" sz="2400" b="1" dirty="0">
                <a:latin typeface="Aharoni" pitchFamily="2" charset="-79"/>
                <a:ea typeface="+mn-lt"/>
                <a:cs typeface="Aharoni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89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6425"/>
            <a:ext cx="7772400" cy="1730631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Основными цветами в батике являются 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красный</a:t>
            </a: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, 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жѐлтый</a:t>
            </a: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,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 синий</a:t>
            </a: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. Составные: 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ранжевый</a:t>
            </a: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, </a:t>
            </a:r>
            <a:r>
              <a:rPr lang="ru-RU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голубой</a:t>
            </a: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, </a:t>
            </a:r>
            <a:b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</a:br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зелѐный</a:t>
            </a:r>
            <a:r>
              <a:rPr lang="ru-RU" sz="20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,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 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фиолетовый</a:t>
            </a: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.</a:t>
            </a:r>
            <a:endParaRPr lang="ru-RU" sz="2000" dirty="0">
              <a:solidFill>
                <a:schemeClr val="accent4"/>
              </a:solidFill>
              <a:cs typeface="Calibri"/>
            </a:endParaRPr>
          </a:p>
          <a:p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Остальные цвета образуются полутонами от </a:t>
            </a:r>
            <a:endParaRPr lang="ru-RU" sz="2000" dirty="0">
              <a:solidFill>
                <a:schemeClr val="accent4"/>
              </a:solidFill>
              <a:cs typeface="Calibri"/>
            </a:endParaRPr>
          </a:p>
          <a:p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этих цветов, необходимо только добавить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чѐрный</a:t>
            </a:r>
            <a:r>
              <a:rPr lang="ru-RU" sz="20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 </a:t>
            </a: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или белый.</a:t>
            </a:r>
            <a:endParaRPr lang="ru-RU" sz="2000" dirty="0">
              <a:solidFill>
                <a:schemeClr val="accent4"/>
              </a:solidFill>
              <a:cs typeface="Calibri"/>
            </a:endParaRPr>
          </a:p>
          <a:p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Экспериментировать с цветами можно в баночках с водой</a:t>
            </a:r>
            <a:endParaRPr lang="ru-RU" sz="2000" dirty="0">
              <a:solidFill>
                <a:schemeClr val="accent4"/>
              </a:solidFill>
              <a:cs typeface="Calibri"/>
            </a:endParaRPr>
          </a:p>
          <a:p>
            <a:endParaRPr lang="ru-RU" sz="1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368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ru-RU" sz="14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4" name="Рисунок 5" descr="Изображение выглядит как человек, стол, внутренний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07CCF81-47E7-4BD7-995A-93B249DEBD54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6816" y="2500941"/>
            <a:ext cx="2743200" cy="2057400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внутренний, стол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46FC605-ED01-454A-A8B2-2AD48033D9A5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28513" y="3492979"/>
            <a:ext cx="2743200" cy="2057400"/>
          </a:xfrm>
          <a:prstGeom prst="rect">
            <a:avLst/>
          </a:prstGeom>
        </p:spPr>
      </p:pic>
      <p:pic>
        <p:nvPicPr>
          <p:cNvPr id="9" name="Рисунок 9" descr="Изображение выглядит как человек, стол, внутренний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45D932B-9272-41D0-8386-0EE6E9901058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33381" y="4441884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9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244827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Холодный батик.</a:t>
            </a:r>
          </a:p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В технике холодного батика используется специальный прозрачный резервирующий состав, который представляет собой густую массу резинового происхождения.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Холодный резерв наносится  стеклянной трубочкой с резервуаром. 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Можно также использовать готовые цветные резервы в тюбиках, которые оснащены удлинённым носиком.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425"/>
            <a:ext cx="7772400" cy="1497025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cs typeface="Calibri"/>
              </a:rPr>
              <a:t>Разновидности техники батика.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294425"/>
            <a:ext cx="7772400" cy="149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17" name="Рисунок 17">
            <a:extLst>
              <a:ext uri="{FF2B5EF4-FFF2-40B4-BE49-F238E27FC236}">
                <a16:creationId xmlns="" xmlns:a16="http://schemas.microsoft.com/office/drawing/2014/main" id="{7A293479-CAE2-48CA-94AE-D253854919D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80000">
            <a:off x="5380601" y="3341984"/>
            <a:ext cx="2590200" cy="345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9" descr="Изображение выглядит как стол, бумага, внутренний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96AD01E-1D58-4378-B139-24EFC16B7BC5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100000">
            <a:off x="651986" y="3579570"/>
            <a:ext cx="3562200" cy="2767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261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7488832" cy="35010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Горячий батик.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Узор создается с помощью расплавленного воска или других подобных веществ. Окрасив ткань и 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сняв воск, мы получим рисунок который можем раскрасить.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sz="24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425"/>
            <a:ext cx="7772400" cy="1497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294425"/>
            <a:ext cx="7772400" cy="149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2" name="Рисунок 3" descr="Изображение выглядит как розовый, сидит, еда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09F50E8-F8FF-4C08-A35A-44FBCC83B7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395536" y="692696"/>
            <a:ext cx="3202321" cy="2475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8" descr="Изображение выглядит как внутренний, маленький, стол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659C694-28BB-405E-9E80-EBE0676D0085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980728"/>
            <a:ext cx="3571200" cy="2011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5519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437112"/>
            <a:ext cx="7056784" cy="2016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Рисование трафаретам.</a:t>
            </a:r>
          </a:p>
          <a:p>
            <a:r>
              <a:rPr lang="ru-RU" sz="2400" b="1" dirty="0">
                <a:solidFill>
                  <a:schemeClr val="tx1"/>
                </a:solidFill>
                <a:cs typeface="Calibri"/>
              </a:rPr>
              <a:t>Прикладываем трафарет к ткани, обводим.</a:t>
            </a:r>
          </a:p>
          <a:p>
            <a:r>
              <a:rPr lang="ru-RU" sz="2400" b="1" dirty="0">
                <a:solidFill>
                  <a:schemeClr val="tx1"/>
                </a:solidFill>
                <a:cs typeface="Calibri"/>
              </a:rPr>
              <a:t>Полученный рисунок раскрашиваем.</a:t>
            </a:r>
            <a:r>
              <a:rPr lang="ru-RU" sz="2400" b="1" dirty="0">
                <a:solidFill>
                  <a:srgbClr val="FF0000"/>
                </a:solidFill>
                <a:cs typeface="Calibri"/>
              </a:rPr>
              <a:t> 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425"/>
            <a:ext cx="7772400" cy="1497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294425"/>
            <a:ext cx="7772400" cy="149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9" name="Рисунок 9" descr="Изображение выглядит как внутренний, человек, стол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30FC093-3CC9-426A-BE60-730DF9D2C0DA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-480000">
            <a:off x="542215" y="632641"/>
            <a:ext cx="2473200" cy="331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1" descr="Изображение выглядит как стол, внутренний, сидит, чашк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931FAB3-69C4-462B-ADC6-E666E09654BF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47864" y="1052736"/>
            <a:ext cx="27432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3" descr="Изображение выглядит как человек, внутренний, стол, маленьк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399194C-8A56-4DA5-BD63-52672F8A0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 t="-32"/>
          <a:stretch/>
        </p:blipFill>
        <p:spPr>
          <a:xfrm rot="5760000">
            <a:off x="6308910" y="1479741"/>
            <a:ext cx="3140955" cy="22130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6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аленький, гидрант, цвето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E7E4CE-710A-4D06-AD9C-F0F4098B0D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73600" y="142805"/>
            <a:ext cx="9799200" cy="6869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8136904" cy="2996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Свободная роспись.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Предполагает предварительную грунтовку ткани солевым  раствором или специальным составом, который ограничивает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растекаемость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краски по ткани.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74E5FB-61C6-4238-8C55-8904AEAE7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425"/>
            <a:ext cx="7772400" cy="1497025"/>
          </a:xfrm>
        </p:spPr>
        <p:txBody>
          <a:bodyPr/>
          <a:lstStyle/>
          <a:p>
            <a:r>
              <a:rPr lang="ru-RU" dirty="0">
                <a:cs typeface="Calibri"/>
              </a:rPr>
              <a:t>.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95D1667-A1C4-445F-92B9-FA5859F249AC}"/>
              </a:ext>
            </a:extLst>
          </p:cNvPr>
          <p:cNvSpPr>
            <a:spLocks noGrp="1"/>
          </p:cNvSpPr>
          <p:nvPr/>
        </p:nvSpPr>
        <p:spPr>
          <a:xfrm>
            <a:off x="685800" y="294425"/>
            <a:ext cx="7772400" cy="14966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2" name="Рисунок 3" descr="Изображение выглядит как стол, внутренний, цветной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FD67D8F-915D-4CA6-ABBE-96C8006D0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899592" y="332656"/>
            <a:ext cx="3409208" cy="35593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3" descr="Изображение выглядит как торт, еда, внутренний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9E657ED-9598-4840-BD40-2BF6F76D2A3B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740000">
            <a:off x="5396889" y="24435"/>
            <a:ext cx="2833200" cy="378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97325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170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Мастер-класс «Нетрадиционная техника рисования-батик» </vt:lpstr>
      <vt:lpstr>Актуальность проблемы</vt:lpstr>
      <vt:lpstr>Цели:                     Задачи:</vt:lpstr>
      <vt:lpstr>Презентация PowerPoint</vt:lpstr>
      <vt:lpstr>Основными цветами в батике являются красный, жѐлтый, синий. Составные: оранжевый, голубой,  зелѐный, фиолетовый. Остальные цвета образуются полутонами от  этих цветов, необходимо только добавить чѐрный или белый. Экспериментировать с цветами можно в баночках с водой </vt:lpstr>
      <vt:lpstr>Разновидности техники батика.</vt:lpstr>
      <vt:lpstr>Презентация PowerPoint</vt:lpstr>
      <vt:lpstr>Презентация PowerPoint</vt:lpstr>
      <vt:lpstr>.</vt:lpstr>
      <vt:lpstr>.</vt:lpstr>
      <vt:lpstr>Для процесса нанесения рисунка на ткань используются следующие инструменты: - х/б ткань 30/20 см. -гуашь -кисточка -стакан с водой.</vt:lpstr>
      <vt:lpstr>На х/б ткани необходимо собрать плотный узелок.</vt:lpstr>
      <vt:lpstr>Аккуратно кисточкой нанести со всех сторон краску (гуашь), затем необходимо по краю дотронутся влажной кисточкой, слегка смочить ткань.</vt:lpstr>
      <vt:lpstr>Осторожно развернуть.  Далее начинаем все сначала, в зависимости от нужного вам количества фиалок.</vt:lpstr>
      <vt:lpstr>Листочки наносим способом "примакивания" кисти. (кисточка легла, встала).</vt:lpstr>
      <vt:lpstr>Желтой краской рисуем сердцевину.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группы  в детском саду</dc:title>
  <dc:creator>Демонстрационная версия</dc:creator>
  <cp:lastModifiedBy>UserR</cp:lastModifiedBy>
  <cp:revision>387</cp:revision>
  <dcterms:created xsi:type="dcterms:W3CDTF">2020-01-18T15:01:20Z</dcterms:created>
  <dcterms:modified xsi:type="dcterms:W3CDTF">2021-06-03T15:53:17Z</dcterms:modified>
</cp:coreProperties>
</file>