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0" r:id="rId1"/>
  </p:sldMasterIdLst>
  <p:notesMasterIdLst>
    <p:notesMasterId r:id="rId32"/>
  </p:notesMasterIdLst>
  <p:sldIdLst>
    <p:sldId id="369" r:id="rId2"/>
    <p:sldId id="444" r:id="rId3"/>
    <p:sldId id="438" r:id="rId4"/>
    <p:sldId id="447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33" r:id="rId22"/>
    <p:sldId id="466" r:id="rId23"/>
    <p:sldId id="468" r:id="rId24"/>
    <p:sldId id="467" r:id="rId25"/>
    <p:sldId id="469" r:id="rId26"/>
    <p:sldId id="470" r:id="rId27"/>
    <p:sldId id="471" r:id="rId28"/>
    <p:sldId id="472" r:id="rId29"/>
    <p:sldId id="473" r:id="rId30"/>
    <p:sldId id="474" r:id="rId3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5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sz="5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sz="5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sz="5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sz="5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CC"/>
    <a:srgbClr val="FFFFFF"/>
    <a:srgbClr val="FEEDE8"/>
    <a:srgbClr val="FEE5DE"/>
    <a:srgbClr val="FDDCD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4" autoAdjust="0"/>
    <p:restoredTop sz="89964" autoAdjust="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F8048-21B5-4C35-8059-6FE9C7912524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B8CEA2E-2B42-4580-B6CC-25072572446C}">
      <dgm:prSet/>
      <dgm:spPr/>
      <dgm:t>
        <a:bodyPr/>
        <a:lstStyle/>
        <a:p>
          <a:pPr rtl="0"/>
          <a:r>
            <a:rPr lang="ru-RU" dirty="0" smtClean="0"/>
            <a:t>Физическое развитие</a:t>
          </a:r>
          <a:endParaRPr lang="ru-RU" dirty="0"/>
        </a:p>
      </dgm:t>
    </dgm:pt>
    <dgm:pt modelId="{09A403EE-764C-48E7-9D91-EC7FC393CE9B}" type="parTrans" cxnId="{4BBCF7D1-2420-4D13-A6F4-6BA1B52AE70D}">
      <dgm:prSet/>
      <dgm:spPr/>
      <dgm:t>
        <a:bodyPr/>
        <a:lstStyle/>
        <a:p>
          <a:endParaRPr lang="ru-RU"/>
        </a:p>
      </dgm:t>
    </dgm:pt>
    <dgm:pt modelId="{D422ADFA-9787-4238-AA35-AF2E35DD50AA}" type="sibTrans" cxnId="{4BBCF7D1-2420-4D13-A6F4-6BA1B52AE70D}">
      <dgm:prSet/>
      <dgm:spPr/>
      <dgm:t>
        <a:bodyPr/>
        <a:lstStyle/>
        <a:p>
          <a:endParaRPr lang="ru-RU"/>
        </a:p>
      </dgm:t>
    </dgm:pt>
    <dgm:pt modelId="{7B28EC14-5534-41D4-805A-574F728A8A79}">
      <dgm:prSet/>
      <dgm:spPr/>
      <dgm:t>
        <a:bodyPr/>
        <a:lstStyle/>
        <a:p>
          <a:pPr rtl="0"/>
          <a:r>
            <a:rPr lang="ru-RU" dirty="0" smtClean="0"/>
            <a:t>Социально-коммуникативное</a:t>
          </a:r>
          <a:endParaRPr lang="ru-RU" dirty="0"/>
        </a:p>
      </dgm:t>
    </dgm:pt>
    <dgm:pt modelId="{C4DC2E75-399F-43D6-AE6B-2B3C8E9EA66E}" type="parTrans" cxnId="{41F0F96D-3DC1-4C9E-AD4B-0EC77B951A63}">
      <dgm:prSet/>
      <dgm:spPr/>
      <dgm:t>
        <a:bodyPr/>
        <a:lstStyle/>
        <a:p>
          <a:endParaRPr lang="ru-RU"/>
        </a:p>
      </dgm:t>
    </dgm:pt>
    <dgm:pt modelId="{ECDBF221-EC8A-4E8A-975D-047CACB56DB8}" type="sibTrans" cxnId="{41F0F96D-3DC1-4C9E-AD4B-0EC77B951A63}">
      <dgm:prSet/>
      <dgm:spPr/>
      <dgm:t>
        <a:bodyPr/>
        <a:lstStyle/>
        <a:p>
          <a:endParaRPr lang="ru-RU"/>
        </a:p>
      </dgm:t>
    </dgm:pt>
    <dgm:pt modelId="{5994C85C-3623-4175-A7E9-813A8FC8FF9F}">
      <dgm:prSet/>
      <dgm:spPr/>
      <dgm:t>
        <a:bodyPr/>
        <a:lstStyle/>
        <a:p>
          <a:pPr rtl="0"/>
          <a:r>
            <a:rPr lang="ru-RU" dirty="0" smtClean="0"/>
            <a:t>Познавательное развитие</a:t>
          </a:r>
          <a:endParaRPr lang="ru-RU" dirty="0"/>
        </a:p>
      </dgm:t>
    </dgm:pt>
    <dgm:pt modelId="{D2EDBBD6-F530-48ED-BDE8-22BD049D6393}" type="parTrans" cxnId="{EAB85D28-24B9-4B86-9DBA-7887C3E1252A}">
      <dgm:prSet/>
      <dgm:spPr/>
      <dgm:t>
        <a:bodyPr/>
        <a:lstStyle/>
        <a:p>
          <a:endParaRPr lang="ru-RU"/>
        </a:p>
      </dgm:t>
    </dgm:pt>
    <dgm:pt modelId="{27BB1D26-DEEE-4FB5-AE06-EFF5A8CBC465}" type="sibTrans" cxnId="{EAB85D28-24B9-4B86-9DBA-7887C3E1252A}">
      <dgm:prSet/>
      <dgm:spPr/>
      <dgm:t>
        <a:bodyPr/>
        <a:lstStyle/>
        <a:p>
          <a:endParaRPr lang="ru-RU"/>
        </a:p>
      </dgm:t>
    </dgm:pt>
    <dgm:pt modelId="{6C2E899A-4E50-4669-98D1-867C229A450D}">
      <dgm:prSet/>
      <dgm:spPr/>
      <dgm:t>
        <a:bodyPr/>
        <a:lstStyle/>
        <a:p>
          <a:pPr rtl="0"/>
          <a:r>
            <a:rPr lang="ru-RU" dirty="0" smtClean="0"/>
            <a:t>Речевое развитие</a:t>
          </a:r>
          <a:endParaRPr lang="ru-RU" dirty="0"/>
        </a:p>
      </dgm:t>
    </dgm:pt>
    <dgm:pt modelId="{6872AEE5-F595-4542-AEDC-DB54C5DAF024}" type="parTrans" cxnId="{709ADCF8-83FD-4B3D-A9F0-AB9D47CD89AB}">
      <dgm:prSet/>
      <dgm:spPr/>
      <dgm:t>
        <a:bodyPr/>
        <a:lstStyle/>
        <a:p>
          <a:endParaRPr lang="ru-RU"/>
        </a:p>
      </dgm:t>
    </dgm:pt>
    <dgm:pt modelId="{B1769D45-9AE1-473E-9BE7-82EF0DE8B671}" type="sibTrans" cxnId="{709ADCF8-83FD-4B3D-A9F0-AB9D47CD89AB}">
      <dgm:prSet/>
      <dgm:spPr/>
      <dgm:t>
        <a:bodyPr/>
        <a:lstStyle/>
        <a:p>
          <a:endParaRPr lang="ru-RU"/>
        </a:p>
      </dgm:t>
    </dgm:pt>
    <dgm:pt modelId="{70229EDC-853D-4A7B-8031-A51C000505EB}">
      <dgm:prSet/>
      <dgm:spPr/>
      <dgm:t>
        <a:bodyPr/>
        <a:lstStyle/>
        <a:p>
          <a:pPr rtl="0"/>
          <a:r>
            <a:rPr lang="ru-RU" dirty="0" smtClean="0"/>
            <a:t>Художественно-эстетическое</a:t>
          </a:r>
          <a:endParaRPr lang="ru-RU" dirty="0"/>
        </a:p>
      </dgm:t>
    </dgm:pt>
    <dgm:pt modelId="{2B47A384-8F80-4CF3-AEBA-1581488BCD6D}" type="parTrans" cxnId="{21CF7E2D-FA28-4B17-B503-3A86884B0081}">
      <dgm:prSet/>
      <dgm:spPr/>
      <dgm:t>
        <a:bodyPr/>
        <a:lstStyle/>
        <a:p>
          <a:endParaRPr lang="ru-RU"/>
        </a:p>
      </dgm:t>
    </dgm:pt>
    <dgm:pt modelId="{397A75BA-06F7-4548-8F1A-D36C57D97958}" type="sibTrans" cxnId="{21CF7E2D-FA28-4B17-B503-3A86884B0081}">
      <dgm:prSet/>
      <dgm:spPr/>
      <dgm:t>
        <a:bodyPr/>
        <a:lstStyle/>
        <a:p>
          <a:endParaRPr lang="ru-RU"/>
        </a:p>
      </dgm:t>
    </dgm:pt>
    <dgm:pt modelId="{73E762A4-790D-40B0-8B82-E084697F444F}" type="pres">
      <dgm:prSet presAssocID="{C6DF8048-21B5-4C35-8059-6FE9C79125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B1280E-FA32-4280-A13A-7E763BE4D80D}" type="pres">
      <dgm:prSet presAssocID="{4B8CEA2E-2B42-4580-B6CC-2507257244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190A6-C88E-41A4-AC6F-15984E9D9474}" type="pres">
      <dgm:prSet presAssocID="{D422ADFA-9787-4238-AA35-AF2E35DD50AA}" presName="spacer" presStyleCnt="0"/>
      <dgm:spPr/>
    </dgm:pt>
    <dgm:pt modelId="{EE3B5C94-2A63-4EC5-BE79-39F376797F59}" type="pres">
      <dgm:prSet presAssocID="{7B28EC14-5534-41D4-805A-574F728A8A79}" presName="parentText" presStyleLbl="node1" presStyleIdx="1" presStyleCnt="5" custLinFactNeighborX="14151" custLinFactNeighborY="16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6A433-26E3-4433-B7E2-40B7357A785F}" type="pres">
      <dgm:prSet presAssocID="{ECDBF221-EC8A-4E8A-975D-047CACB56DB8}" presName="spacer" presStyleCnt="0"/>
      <dgm:spPr/>
    </dgm:pt>
    <dgm:pt modelId="{FBC9E04E-8E3C-498C-8EA5-57B5E530B5AF}" type="pres">
      <dgm:prSet presAssocID="{5994C85C-3623-4175-A7E9-813A8FC8FF9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E60EE-0A71-41D5-A1A9-B1DFEB4739D5}" type="pres">
      <dgm:prSet presAssocID="{27BB1D26-DEEE-4FB5-AE06-EFF5A8CBC465}" presName="spacer" presStyleCnt="0"/>
      <dgm:spPr/>
    </dgm:pt>
    <dgm:pt modelId="{F9E48C2C-66CA-41B1-8732-F3AA3F068833}" type="pres">
      <dgm:prSet presAssocID="{6C2E899A-4E50-4669-98D1-867C229A450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98762-B3C7-4BB4-A769-FCDAD613BE78}" type="pres">
      <dgm:prSet presAssocID="{B1769D45-9AE1-473E-9BE7-82EF0DE8B671}" presName="spacer" presStyleCnt="0"/>
      <dgm:spPr/>
    </dgm:pt>
    <dgm:pt modelId="{DF7A9E42-B66A-478B-A3E6-C2A5AFFE8EE3}" type="pres">
      <dgm:prSet presAssocID="{70229EDC-853D-4A7B-8031-A51C000505E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CF7E2D-FA28-4B17-B503-3A86884B0081}" srcId="{C6DF8048-21B5-4C35-8059-6FE9C7912524}" destId="{70229EDC-853D-4A7B-8031-A51C000505EB}" srcOrd="4" destOrd="0" parTransId="{2B47A384-8F80-4CF3-AEBA-1581488BCD6D}" sibTransId="{397A75BA-06F7-4548-8F1A-D36C57D97958}"/>
    <dgm:cxn modelId="{709ADCF8-83FD-4B3D-A9F0-AB9D47CD89AB}" srcId="{C6DF8048-21B5-4C35-8059-6FE9C7912524}" destId="{6C2E899A-4E50-4669-98D1-867C229A450D}" srcOrd="3" destOrd="0" parTransId="{6872AEE5-F595-4542-AEDC-DB54C5DAF024}" sibTransId="{B1769D45-9AE1-473E-9BE7-82EF0DE8B671}"/>
    <dgm:cxn modelId="{C6207E89-ED90-4B38-8BC3-8AEF36B63412}" type="presOf" srcId="{6C2E899A-4E50-4669-98D1-867C229A450D}" destId="{F9E48C2C-66CA-41B1-8732-F3AA3F068833}" srcOrd="0" destOrd="0" presId="urn:microsoft.com/office/officeart/2005/8/layout/vList2"/>
    <dgm:cxn modelId="{1E59B5CA-8D71-47B5-A803-780A678B5C11}" type="presOf" srcId="{7B28EC14-5534-41D4-805A-574F728A8A79}" destId="{EE3B5C94-2A63-4EC5-BE79-39F376797F59}" srcOrd="0" destOrd="0" presId="urn:microsoft.com/office/officeart/2005/8/layout/vList2"/>
    <dgm:cxn modelId="{41F0F96D-3DC1-4C9E-AD4B-0EC77B951A63}" srcId="{C6DF8048-21B5-4C35-8059-6FE9C7912524}" destId="{7B28EC14-5534-41D4-805A-574F728A8A79}" srcOrd="1" destOrd="0" parTransId="{C4DC2E75-399F-43D6-AE6B-2B3C8E9EA66E}" sibTransId="{ECDBF221-EC8A-4E8A-975D-047CACB56DB8}"/>
    <dgm:cxn modelId="{EAB85D28-24B9-4B86-9DBA-7887C3E1252A}" srcId="{C6DF8048-21B5-4C35-8059-6FE9C7912524}" destId="{5994C85C-3623-4175-A7E9-813A8FC8FF9F}" srcOrd="2" destOrd="0" parTransId="{D2EDBBD6-F530-48ED-BDE8-22BD049D6393}" sibTransId="{27BB1D26-DEEE-4FB5-AE06-EFF5A8CBC465}"/>
    <dgm:cxn modelId="{63FB914B-67AE-499D-896D-ECDB5E07F48D}" type="presOf" srcId="{C6DF8048-21B5-4C35-8059-6FE9C7912524}" destId="{73E762A4-790D-40B0-8B82-E084697F444F}" srcOrd="0" destOrd="0" presId="urn:microsoft.com/office/officeart/2005/8/layout/vList2"/>
    <dgm:cxn modelId="{31018818-3A46-4A1A-BD4C-9BDE278BE8A8}" type="presOf" srcId="{70229EDC-853D-4A7B-8031-A51C000505EB}" destId="{DF7A9E42-B66A-478B-A3E6-C2A5AFFE8EE3}" srcOrd="0" destOrd="0" presId="urn:microsoft.com/office/officeart/2005/8/layout/vList2"/>
    <dgm:cxn modelId="{4BBCF7D1-2420-4D13-A6F4-6BA1B52AE70D}" srcId="{C6DF8048-21B5-4C35-8059-6FE9C7912524}" destId="{4B8CEA2E-2B42-4580-B6CC-25072572446C}" srcOrd="0" destOrd="0" parTransId="{09A403EE-764C-48E7-9D91-EC7FC393CE9B}" sibTransId="{D422ADFA-9787-4238-AA35-AF2E35DD50AA}"/>
    <dgm:cxn modelId="{9D67C930-79D3-40AB-A5B5-0CCD474D38B5}" type="presOf" srcId="{4B8CEA2E-2B42-4580-B6CC-25072572446C}" destId="{F4B1280E-FA32-4280-A13A-7E763BE4D80D}" srcOrd="0" destOrd="0" presId="urn:microsoft.com/office/officeart/2005/8/layout/vList2"/>
    <dgm:cxn modelId="{94601D14-2DA1-4A5B-9DB6-62D7A0F5DDFB}" type="presOf" srcId="{5994C85C-3623-4175-A7E9-813A8FC8FF9F}" destId="{FBC9E04E-8E3C-498C-8EA5-57B5E530B5AF}" srcOrd="0" destOrd="0" presId="urn:microsoft.com/office/officeart/2005/8/layout/vList2"/>
    <dgm:cxn modelId="{B97E8872-740B-41C7-A59A-BF75BC05079E}" type="presParOf" srcId="{73E762A4-790D-40B0-8B82-E084697F444F}" destId="{F4B1280E-FA32-4280-A13A-7E763BE4D80D}" srcOrd="0" destOrd="0" presId="urn:microsoft.com/office/officeart/2005/8/layout/vList2"/>
    <dgm:cxn modelId="{A1E551BF-BB54-4AFD-87C5-B2B6033F94A8}" type="presParOf" srcId="{73E762A4-790D-40B0-8B82-E084697F444F}" destId="{5D8190A6-C88E-41A4-AC6F-15984E9D9474}" srcOrd="1" destOrd="0" presId="urn:microsoft.com/office/officeart/2005/8/layout/vList2"/>
    <dgm:cxn modelId="{E896A26E-68FB-4B07-A1A6-BCF55234C872}" type="presParOf" srcId="{73E762A4-790D-40B0-8B82-E084697F444F}" destId="{EE3B5C94-2A63-4EC5-BE79-39F376797F59}" srcOrd="2" destOrd="0" presId="urn:microsoft.com/office/officeart/2005/8/layout/vList2"/>
    <dgm:cxn modelId="{40AE6E87-0968-4B44-AC46-6217E540B10B}" type="presParOf" srcId="{73E762A4-790D-40B0-8B82-E084697F444F}" destId="{8486A433-26E3-4433-B7E2-40B7357A785F}" srcOrd="3" destOrd="0" presId="urn:microsoft.com/office/officeart/2005/8/layout/vList2"/>
    <dgm:cxn modelId="{C8171320-123C-46E2-97AD-0E495E3B522A}" type="presParOf" srcId="{73E762A4-790D-40B0-8B82-E084697F444F}" destId="{FBC9E04E-8E3C-498C-8EA5-57B5E530B5AF}" srcOrd="4" destOrd="0" presId="urn:microsoft.com/office/officeart/2005/8/layout/vList2"/>
    <dgm:cxn modelId="{921B6670-9526-4044-A5F8-98352098A681}" type="presParOf" srcId="{73E762A4-790D-40B0-8B82-E084697F444F}" destId="{381E60EE-0A71-41D5-A1A9-B1DFEB4739D5}" srcOrd="5" destOrd="0" presId="urn:microsoft.com/office/officeart/2005/8/layout/vList2"/>
    <dgm:cxn modelId="{920264FC-BC73-4662-B8E6-69669684AD13}" type="presParOf" srcId="{73E762A4-790D-40B0-8B82-E084697F444F}" destId="{F9E48C2C-66CA-41B1-8732-F3AA3F068833}" srcOrd="6" destOrd="0" presId="urn:microsoft.com/office/officeart/2005/8/layout/vList2"/>
    <dgm:cxn modelId="{3EFD94E0-DD72-40E5-818E-510EDDD4CA9F}" type="presParOf" srcId="{73E762A4-790D-40B0-8B82-E084697F444F}" destId="{D5C98762-B3C7-4BB4-A769-FCDAD613BE78}" srcOrd="7" destOrd="0" presId="urn:microsoft.com/office/officeart/2005/8/layout/vList2"/>
    <dgm:cxn modelId="{01E6E1C6-AF5E-464B-B6F7-522721C9AADF}" type="presParOf" srcId="{73E762A4-790D-40B0-8B82-E084697F444F}" destId="{DF7A9E42-B66A-478B-A3E6-C2A5AFFE8EE3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7BE2CD78-5B9B-4CCA-A401-21161ACAA2E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57D21-8044-4661-971C-87B1464ADBE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A7CBA-2FDA-4E95-8423-8F76540E76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457DDA6-6661-4A35-A0F3-1FDA51EC7A1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BE181E6-73BB-4281-A109-D227396C2A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FAF8B-9AC1-4D27-9549-61BDCA8115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9820C-C038-4B28-B954-CE132B56606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033FE89-73B0-47C9-A8F0-C455A7E3EA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EAFF4-8209-4593-8128-F0B52C1C681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8F111BC-051B-4C44-AE15-8ABCF955D1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57E72A0-F477-4D80-9B6D-D26B0255DF7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E73D58-BA84-4E5E-8947-DA24883B0A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214422"/>
            <a:ext cx="7786709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Планирование НОД, </a:t>
            </a:r>
          </a:p>
          <a:p>
            <a:pPr algn="ctr" eaLnBrk="1" hangingPunct="1">
              <a:buFont typeface="Arial" charset="0"/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инновационные подходы </a:t>
            </a:r>
          </a:p>
          <a:p>
            <a:pPr algn="ctr" eaLnBrk="1" hangingPunct="1">
              <a:buFont typeface="Arial" charset="0"/>
              <a:buNone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 планированию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357166"/>
            <a:ext cx="510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МКДОУ – детский сад «Березка»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5072074"/>
            <a:ext cx="375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Воспитатель: Утрясова С.А.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6215082"/>
            <a:ext cx="24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 Рыбное, 2014 год</a:t>
            </a:r>
            <a:endParaRPr lang="ru-RU" sz="1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3177" r="13250"/>
          <a:stretch>
            <a:fillRect/>
          </a:stretch>
        </p:blipFill>
        <p:spPr bwMode="auto">
          <a:xfrm>
            <a:off x="0" y="0"/>
            <a:ext cx="957266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4825" t="2929" r="14897" b="6250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3726" t="3906" r="15995" b="6250"/>
          <a:stretch>
            <a:fillRect/>
          </a:stretch>
        </p:blipFill>
        <p:spPr bwMode="auto">
          <a:xfrm>
            <a:off x="0" y="0"/>
            <a:ext cx="914406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3726" r="12701" b="4297"/>
          <a:stretch>
            <a:fillRect/>
          </a:stretch>
        </p:blipFill>
        <p:spPr bwMode="auto">
          <a:xfrm>
            <a:off x="-428660" y="-142900"/>
            <a:ext cx="957266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4824" t="1953" r="13250" b="4297"/>
          <a:stretch>
            <a:fillRect/>
          </a:stretch>
        </p:blipFill>
        <p:spPr bwMode="auto">
          <a:xfrm>
            <a:off x="0" y="0"/>
            <a:ext cx="9358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2628" t="2929" r="17094" b="6250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3727" t="3906" r="13250" b="2344"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3727" r="13799" b="6250"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3177" r="14897" b="8203"/>
          <a:stretch>
            <a:fillRect/>
          </a:stretch>
        </p:blipFill>
        <p:spPr bwMode="auto">
          <a:xfrm>
            <a:off x="0" y="0"/>
            <a:ext cx="935834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4276" r="12701"/>
          <a:stretch>
            <a:fillRect/>
          </a:stretch>
        </p:blipFill>
        <p:spPr bwMode="auto">
          <a:xfrm>
            <a:off x="0" y="-100034"/>
            <a:ext cx="9037323" cy="695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0"/>
            <a:ext cx="859947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«Работать по-старому нельзя,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поэтому мы начинаем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новое дело, которое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принесет пользу детям и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позволит нам самим работать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творчески,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делать открытия,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значит - расти в личностном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профессиональном планах!»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4275" r="15995" b="6250"/>
          <a:stretch>
            <a:fillRect/>
          </a:stretch>
        </p:blipFill>
        <p:spPr bwMode="auto">
          <a:xfrm>
            <a:off x="0" y="0"/>
            <a:ext cx="9072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2" name="Group 22"/>
          <p:cNvGraphicFramePr>
            <a:graphicFrameLocks noGrp="1"/>
          </p:cNvGraphicFramePr>
          <p:nvPr/>
        </p:nvGraphicFramePr>
        <p:xfrm>
          <a:off x="285750" y="285750"/>
          <a:ext cx="8572500" cy="6204204"/>
        </p:xfrm>
        <a:graphic>
          <a:graphicData uri="http://schemas.openxmlformats.org/drawingml/2006/table">
            <a:tbl>
              <a:tblPr/>
              <a:tblGrid>
                <a:gridCol w="3186113"/>
                <a:gridCol w="2217737"/>
                <a:gridCol w="1809750"/>
                <a:gridCol w="1358900"/>
              </a:tblGrid>
              <a:tr h="52981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Детская деятельность реализуется через: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3395" marR="33395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 Совместная деятельность взрослого и детей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3395" marR="33395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 Самостоятельная 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деятельность детей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(актуальная предметно-развивающая среда)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3395" marR="33395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 Работа с родителями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3395" marR="33395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869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непосредственно 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деятельность</a:t>
                      </a: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Реализуется через организацию различных видов детской деятельности или их интеграцию с использованием разнообразных форм и методов работы, выбор которых осуществляется педагогами самостоятельно в зависимости от контингента детей, уровня освоения Программы и решения конкретных образовательных задач.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3395" marR="33395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решение образовательных задач в ходе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режимных моментов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3395" marR="33395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5373" r="15446" b="12109"/>
          <a:stretch>
            <a:fillRect/>
          </a:stretch>
        </p:blipFill>
        <p:spPr bwMode="auto">
          <a:xfrm>
            <a:off x="0" y="0"/>
            <a:ext cx="900118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43834" y="714356"/>
            <a:ext cx="110248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5923" r="15446"/>
          <a:stretch>
            <a:fillRect/>
          </a:stretch>
        </p:blipFill>
        <p:spPr bwMode="auto">
          <a:xfrm>
            <a:off x="500034" y="0"/>
            <a:ext cx="8319343" cy="68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4824" t="2930" r="14897" b="3320"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5373" r="13799" b="9179"/>
          <a:stretch>
            <a:fillRect/>
          </a:stretch>
        </p:blipFill>
        <p:spPr bwMode="auto">
          <a:xfrm>
            <a:off x="0" y="0"/>
            <a:ext cx="921550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5373" t="4883" r="14348" b="1367"/>
          <a:stretch>
            <a:fillRect/>
          </a:stretch>
        </p:blipFill>
        <p:spPr bwMode="auto">
          <a:xfrm>
            <a:off x="0" y="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4275" r="13250" b="3320"/>
          <a:stretch>
            <a:fillRect/>
          </a:stretch>
        </p:blipFill>
        <p:spPr bwMode="auto">
          <a:xfrm>
            <a:off x="0" y="0"/>
            <a:ext cx="9144000" cy="669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715140" y="0"/>
            <a:ext cx="1825116" cy="769441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ФГОС</a:t>
            </a:r>
            <a:endParaRPr lang="ru-RU" sz="4400" b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3177" r="13799" b="6250"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3727" r="15995" b="3320"/>
          <a:stretch>
            <a:fillRect/>
          </a:stretch>
        </p:blipFill>
        <p:spPr bwMode="auto">
          <a:xfrm>
            <a:off x="0" y="0"/>
            <a:ext cx="8774575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Содержание образовательной деятельности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071538" y="1857364"/>
          <a:ext cx="5429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1" name="Picture 8" descr="IM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4214813"/>
            <a:ext cx="3143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786" y="1500174"/>
            <a:ext cx="4806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образовательных областей: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14743" r="14270"/>
          <a:stretch>
            <a:fillRect/>
          </a:stretch>
        </p:blipFill>
        <p:spPr bwMode="auto">
          <a:xfrm>
            <a:off x="0" y="0"/>
            <a:ext cx="8715404" cy="683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471" t="3906" r="14348" b="6250"/>
          <a:stretch>
            <a:fillRect/>
          </a:stretch>
        </p:blipFill>
        <p:spPr bwMode="auto">
          <a:xfrm>
            <a:off x="0" y="0"/>
            <a:ext cx="900118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628" r="12701" b="6250"/>
          <a:stretch>
            <a:fillRect/>
          </a:stretch>
        </p:blipFill>
        <p:spPr bwMode="auto">
          <a:xfrm>
            <a:off x="0" y="0"/>
            <a:ext cx="9715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726" t="4882" r="15996" b="4297"/>
          <a:stretch>
            <a:fillRect/>
          </a:stretch>
        </p:blipFill>
        <p:spPr bwMode="auto">
          <a:xfrm>
            <a:off x="0" y="0"/>
            <a:ext cx="9144000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628" t="7812" r="12701" b="6836"/>
          <a:stretch>
            <a:fillRect/>
          </a:stretch>
        </p:blipFill>
        <p:spPr bwMode="auto">
          <a:xfrm>
            <a:off x="0" y="214290"/>
            <a:ext cx="9144000" cy="602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628" r="17094" b="12109"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3177" t="3906" r="14897" b="6250"/>
          <a:stretch>
            <a:fillRect/>
          </a:stretch>
        </p:blipFill>
        <p:spPr bwMode="auto">
          <a:xfrm>
            <a:off x="0" y="150532"/>
            <a:ext cx="9144000" cy="642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1844</TotalTime>
  <Words>157</Words>
  <Application>Microsoft Office PowerPoint</Application>
  <PresentationFormat>Экран (4:3)</PresentationFormat>
  <Paragraphs>42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Слайд 1</vt:lpstr>
      <vt:lpstr>Слайд 2</vt:lpstr>
      <vt:lpstr>Содержание образовательной деятельности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 *</dc:creator>
  <cp:lastModifiedBy>user</cp:lastModifiedBy>
  <cp:revision>108</cp:revision>
  <dcterms:modified xsi:type="dcterms:W3CDTF">2014-11-04T14:41:24Z</dcterms:modified>
</cp:coreProperties>
</file>