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81" r:id="rId3"/>
    <p:sldId id="259" r:id="rId4"/>
    <p:sldId id="282" r:id="rId5"/>
    <p:sldId id="283" r:id="rId6"/>
    <p:sldId id="284" r:id="rId7"/>
    <p:sldId id="258" r:id="rId8"/>
    <p:sldId id="260" r:id="rId9"/>
    <p:sldId id="263" r:id="rId10"/>
    <p:sldId id="290" r:id="rId11"/>
    <p:sldId id="266" r:id="rId12"/>
    <p:sldId id="277" r:id="rId13"/>
    <p:sldId id="268" r:id="rId14"/>
    <p:sldId id="269" r:id="rId15"/>
    <p:sldId id="271" r:id="rId16"/>
    <p:sldId id="273" r:id="rId17"/>
    <p:sldId id="275" r:id="rId18"/>
    <p:sldId id="279" r:id="rId19"/>
    <p:sldId id="291" r:id="rId20"/>
    <p:sldId id="289" r:id="rId21"/>
    <p:sldId id="292" r:id="rId22"/>
    <p:sldId id="299" r:id="rId23"/>
    <p:sldId id="287" r:id="rId24"/>
    <p:sldId id="288" r:id="rId25"/>
    <p:sldId id="280" r:id="rId26"/>
    <p:sldId id="274" r:id="rId27"/>
    <p:sldId id="300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54" autoAdjust="0"/>
    <p:restoredTop sz="94834" autoAdjust="0"/>
  </p:normalViewPr>
  <p:slideViewPr>
    <p:cSldViewPr>
      <p:cViewPr>
        <p:scale>
          <a:sx n="95" d="100"/>
          <a:sy n="95" d="100"/>
        </p:scale>
        <p:origin x="-60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79B4A67-35AB-4418-8423-66DDBBAF0E0F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43ACF0-2234-4D92-B650-5BADDF90CB9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ACF0-2234-4D92-B650-5BADDF90CB9E}" type="slidenum">
              <a:rPr lang="ru-RU" smtClean="0"/>
              <a:pPr/>
              <a:t>8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ACF0-2234-4D92-B650-5BADDF90CB9E}" type="slidenum">
              <a:rPr lang="ru-RU" smtClean="0"/>
              <a:pPr/>
              <a:t>18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43ACF0-2234-4D92-B650-5BADDF90CB9E}" type="slidenum">
              <a:rPr lang="ru-RU" smtClean="0"/>
              <a:pPr/>
              <a:t>19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495B-69AA-4EFE-A0CB-FB63A804F3CD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D0E6D-B562-4DFA-8B03-2228D112DC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495B-69AA-4EFE-A0CB-FB63A804F3CD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D0E6D-B562-4DFA-8B03-2228D112DC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495B-69AA-4EFE-A0CB-FB63A804F3CD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D0E6D-B562-4DFA-8B03-2228D112DC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495B-69AA-4EFE-A0CB-FB63A804F3CD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D0E6D-B562-4DFA-8B03-2228D112DC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495B-69AA-4EFE-A0CB-FB63A804F3CD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D0E6D-B562-4DFA-8B03-2228D112DC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495B-69AA-4EFE-A0CB-FB63A804F3CD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D0E6D-B562-4DFA-8B03-2228D112DC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495B-69AA-4EFE-A0CB-FB63A804F3CD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D0E6D-B562-4DFA-8B03-2228D112DC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495B-69AA-4EFE-A0CB-FB63A804F3CD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D0E6D-B562-4DFA-8B03-2228D112DC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495B-69AA-4EFE-A0CB-FB63A804F3CD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D0E6D-B562-4DFA-8B03-2228D112DC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495B-69AA-4EFE-A0CB-FB63A804F3CD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2D0E6D-B562-4DFA-8B03-2228D112DCE3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FD495B-69AA-4EFE-A0CB-FB63A804F3CD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C02D0E6D-B562-4DFA-8B03-2228D112DCE3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4FFD495B-69AA-4EFE-A0CB-FB63A804F3CD}" type="datetimeFigureOut">
              <a:rPr lang="ru-RU" smtClean="0"/>
              <a:pPr/>
              <a:t>09.09.2015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02D0E6D-B562-4DFA-8B03-2228D112DCE3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gif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2.gif"/><Relationship Id="rId4" Type="http://schemas.openxmlformats.org/officeDocument/2006/relationships/image" Target="../media/image61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8.gif"/><Relationship Id="rId4" Type="http://schemas.openxmlformats.org/officeDocument/2006/relationships/image" Target="../media/image7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gif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gif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28596" y="857232"/>
            <a:ext cx="7715272" cy="7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dirty="0" smtClean="0"/>
              <a:t>   </a:t>
            </a:r>
            <a:endParaRPr lang="ru-RU" sz="4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397914" y="2967335"/>
            <a:ext cx="348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397914" y="2967335"/>
            <a:ext cx="3481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9877" y="857232"/>
            <a:ext cx="4504246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714480" y="2967335"/>
            <a:ext cx="558179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0" y="642918"/>
            <a:ext cx="9144000" cy="227754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   </a:t>
            </a:r>
            <a:r>
              <a:rPr lang="ru-RU" sz="4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социально-личностное развитие   детей дошкольного возраста  </a:t>
            </a:r>
            <a:endParaRPr lang="ru-RU" sz="4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http://bic-biblio.ru/wp-content/uploads/2012/07/clip_image0022.png"/>
          <p:cNvPicPr>
            <a:picLocks noChangeAspect="1" noChangeArrowheads="1"/>
          </p:cNvPicPr>
          <p:nvPr/>
        </p:nvPicPr>
        <p:blipFill>
          <a:blip r:embed="rId2" cstate="print"/>
          <a:srcRect b="3815"/>
          <a:stretch>
            <a:fillRect/>
          </a:stretch>
        </p:blipFill>
        <p:spPr bwMode="auto">
          <a:xfrm>
            <a:off x="142844" y="3500438"/>
            <a:ext cx="3630873" cy="318694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322549" y="3857628"/>
            <a:ext cx="4644669" cy="267765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Автор: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Щербинина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Марина Фёдоровна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Воспитатель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СП ГБОУ СОШ №1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Детский сад «Светлячок»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F:\DSC_061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t="17723" r="8360" b="4940"/>
          <a:stretch>
            <a:fillRect/>
          </a:stretch>
        </p:blipFill>
        <p:spPr bwMode="auto">
          <a:xfrm>
            <a:off x="500034" y="3071810"/>
            <a:ext cx="2286016" cy="3429024"/>
          </a:xfrm>
          <a:prstGeom prst="rect">
            <a:avLst/>
          </a:prstGeom>
          <a:noFill/>
        </p:spPr>
      </p:pic>
      <p:pic>
        <p:nvPicPr>
          <p:cNvPr id="6" name="Picture 2" descr="C:\Documents and Settings\Щербинины\Рабочий стол\презент\DSC0206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 l="9176" r="24999"/>
          <a:stretch>
            <a:fillRect/>
          </a:stretch>
        </p:blipFill>
        <p:spPr bwMode="auto">
          <a:xfrm>
            <a:off x="3071802" y="428604"/>
            <a:ext cx="2643206" cy="3029890"/>
          </a:xfrm>
          <a:prstGeom prst="rect">
            <a:avLst/>
          </a:prstGeom>
          <a:noFill/>
        </p:spPr>
      </p:pic>
      <p:pic>
        <p:nvPicPr>
          <p:cNvPr id="8" name="Picture 2" descr="C:\Documents and Settings\Щербинины\Рабочий стол\презент\DSC0204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28926" y="3571876"/>
            <a:ext cx="3000364" cy="2857496"/>
          </a:xfrm>
          <a:prstGeom prst="rect">
            <a:avLst/>
          </a:prstGeom>
          <a:noFill/>
        </p:spPr>
      </p:pic>
      <p:pic>
        <p:nvPicPr>
          <p:cNvPr id="9" name="Picture 2" descr="C:\Documents and Settings\Щербинины\Рабочий стол\презент\DSC0204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00760" y="428604"/>
            <a:ext cx="3000396" cy="3000396"/>
          </a:xfrm>
          <a:prstGeom prst="rect">
            <a:avLst/>
          </a:prstGeom>
          <a:noFill/>
        </p:spPr>
      </p:pic>
      <p:pic>
        <p:nvPicPr>
          <p:cNvPr id="10" name="Picture 3" descr="C:\Documents and Settings\Щербинины\Рабочий стол\презент\DSC02070.JPG"/>
          <p:cNvPicPr>
            <a:picLocks noChangeAspect="1" noChangeArrowheads="1"/>
          </p:cNvPicPr>
          <p:nvPr/>
        </p:nvPicPr>
        <p:blipFill>
          <a:blip r:embed="rId6" cstate="print"/>
          <a:srcRect l="16667" t="2439" r="3704"/>
          <a:stretch>
            <a:fillRect/>
          </a:stretch>
        </p:blipFill>
        <p:spPr bwMode="auto">
          <a:xfrm>
            <a:off x="5929322" y="3571876"/>
            <a:ext cx="3071834" cy="2857496"/>
          </a:xfrm>
          <a:prstGeom prst="rect">
            <a:avLst/>
          </a:prstGeom>
          <a:noFill/>
        </p:spPr>
      </p:pic>
      <p:pic>
        <p:nvPicPr>
          <p:cNvPr id="12" name="Picture 3" descr="C:\Documents and Settings\Щербинины\Рабочий стол\презент\DSC02068.JPG"/>
          <p:cNvPicPr>
            <a:picLocks noChangeAspect="1" noChangeArrowheads="1"/>
          </p:cNvPicPr>
          <p:nvPr/>
        </p:nvPicPr>
        <p:blipFill>
          <a:blip r:embed="rId7" cstate="print"/>
          <a:srcRect l="13846" t="10769" r="8846" b="10769"/>
          <a:stretch>
            <a:fillRect/>
          </a:stretch>
        </p:blipFill>
        <p:spPr bwMode="auto">
          <a:xfrm>
            <a:off x="357158" y="428604"/>
            <a:ext cx="2643174" cy="2428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571480"/>
            <a:ext cx="66437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Формировать желание организовывать сюжетно-ролевые игры</a:t>
            </a:r>
            <a:endParaRPr lang="ru-RU" sz="2400" b="1" i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6866" name="Picture 2" descr="G:\DCIM\101MSDCF\DSC0170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90965" y="2928934"/>
            <a:ext cx="4572032" cy="3429024"/>
          </a:xfrm>
          <a:prstGeom prst="rect">
            <a:avLst/>
          </a:prstGeom>
          <a:noFill/>
        </p:spPr>
      </p:pic>
      <p:pic>
        <p:nvPicPr>
          <p:cNvPr id="36869" name="Picture 5" descr="G:\DCIM\101MSDCF\DSC011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857364"/>
            <a:ext cx="3929057" cy="2946792"/>
          </a:xfrm>
          <a:prstGeom prst="rect">
            <a:avLst/>
          </a:prstGeom>
          <a:noFill/>
        </p:spPr>
      </p:pic>
      <p:pic>
        <p:nvPicPr>
          <p:cNvPr id="7170" name="Picture 2" descr="http://forum.roditeli.ua/download/file.php?id=10211&amp;sid=5023240564e849df17254c8683a650c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214950"/>
            <a:ext cx="1484337" cy="1463357"/>
          </a:xfrm>
          <a:prstGeom prst="rect">
            <a:avLst/>
          </a:prstGeom>
          <a:noFill/>
        </p:spPr>
      </p:pic>
      <p:pic>
        <p:nvPicPr>
          <p:cNvPr id="7172" name="Picture 4" descr="http://ra.foto.radikal.ru/0708/dd/8ea2debba6d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642918"/>
            <a:ext cx="1857356" cy="232169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G:\DCIM\101MSDCF\DSC01721.JPG"/>
          <p:cNvPicPr>
            <a:picLocks noChangeAspect="1" noChangeArrowheads="1"/>
          </p:cNvPicPr>
          <p:nvPr/>
        </p:nvPicPr>
        <p:blipFill>
          <a:blip r:embed="rId2" cstate="print"/>
          <a:srcRect l="6697" t="1786"/>
          <a:stretch>
            <a:fillRect/>
          </a:stretch>
        </p:blipFill>
        <p:spPr bwMode="auto">
          <a:xfrm>
            <a:off x="0" y="1000108"/>
            <a:ext cx="4976734" cy="3929005"/>
          </a:xfrm>
          <a:prstGeom prst="rect">
            <a:avLst/>
          </a:prstGeom>
          <a:noFill/>
        </p:spPr>
      </p:pic>
      <p:pic>
        <p:nvPicPr>
          <p:cNvPr id="31747" name="Picture 3" descr="G:\DCIM\101MSDCF\DSC00974.JPG"/>
          <p:cNvPicPr>
            <a:picLocks noChangeAspect="1" noChangeArrowheads="1"/>
          </p:cNvPicPr>
          <p:nvPr/>
        </p:nvPicPr>
        <p:blipFill>
          <a:blip r:embed="rId3" cstate="print"/>
          <a:srcRect l="17683" t="4878"/>
          <a:stretch>
            <a:fillRect/>
          </a:stretch>
        </p:blipFill>
        <p:spPr bwMode="auto">
          <a:xfrm>
            <a:off x="5000628" y="3267073"/>
            <a:ext cx="4143372" cy="3590927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5000628" y="1357298"/>
            <a:ext cx="41433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Формировать умение согласовывать свои действия с действиями партнеров.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1071546"/>
            <a:ext cx="73581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 Воспитывать умение самостоятельно организовывать подвижные игры.</a:t>
            </a:r>
            <a:endParaRPr lang="ru-RU" sz="2400" i="1" dirty="0"/>
          </a:p>
        </p:txBody>
      </p:sp>
      <p:pic>
        <p:nvPicPr>
          <p:cNvPr id="37890" name="Picture 2" descr="G:\DCIM\101MSDCF\DSC01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3071810"/>
            <a:ext cx="4000528" cy="3000396"/>
          </a:xfrm>
          <a:prstGeom prst="rect">
            <a:avLst/>
          </a:prstGeom>
          <a:noFill/>
        </p:spPr>
      </p:pic>
      <p:pic>
        <p:nvPicPr>
          <p:cNvPr id="37892" name="Picture 4" descr="G:\DCIM\101MSDCF\DSC011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3071810"/>
            <a:ext cx="4000528" cy="3000396"/>
          </a:xfrm>
          <a:prstGeom prst="rect">
            <a:avLst/>
          </a:prstGeom>
          <a:noFill/>
        </p:spPr>
      </p:pic>
      <p:pic>
        <p:nvPicPr>
          <p:cNvPr id="37894" name="Picture 6" descr="http://www.stihi.ru/pics/2012/02/18/6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3636" y="714356"/>
            <a:ext cx="2452678" cy="22145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00034" y="1071546"/>
            <a:ext cx="75009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Театрализованные игры развивают желание попробовать себя в разных ролях.</a:t>
            </a:r>
            <a:endParaRPr lang="ru-RU" sz="2400" i="1" dirty="0"/>
          </a:p>
        </p:txBody>
      </p:sp>
      <p:pic>
        <p:nvPicPr>
          <p:cNvPr id="38914" name="Picture 2" descr="http://s5.uploads.ru/t/Phdp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1928802"/>
            <a:ext cx="1052513" cy="1532786"/>
          </a:xfrm>
          <a:prstGeom prst="rect">
            <a:avLst/>
          </a:prstGeom>
          <a:noFill/>
        </p:spPr>
      </p:pic>
      <p:pic>
        <p:nvPicPr>
          <p:cNvPr id="38915" name="Picture 3" descr="G:\DCIM\101MSDCF\DSC01710.JPG"/>
          <p:cNvPicPr>
            <a:picLocks noChangeAspect="1" noChangeArrowheads="1"/>
          </p:cNvPicPr>
          <p:nvPr/>
        </p:nvPicPr>
        <p:blipFill>
          <a:blip r:embed="rId3" cstate="print"/>
          <a:srcRect l="17949" t="4433"/>
          <a:stretch>
            <a:fillRect/>
          </a:stretch>
        </p:blipFill>
        <p:spPr bwMode="auto">
          <a:xfrm>
            <a:off x="4428376" y="2143116"/>
            <a:ext cx="4501341" cy="4548919"/>
          </a:xfrm>
          <a:prstGeom prst="rect">
            <a:avLst/>
          </a:prstGeom>
          <a:noFill/>
        </p:spPr>
      </p:pic>
      <p:pic>
        <p:nvPicPr>
          <p:cNvPr id="38916" name="Picture 4" descr="G:\DCIM\101MSDCF\DSC017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500438"/>
            <a:ext cx="4238655" cy="31789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DCIM\101MSDCF\DSC017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3214686"/>
            <a:ext cx="4572000" cy="3429000"/>
          </a:xfrm>
          <a:prstGeom prst="rect">
            <a:avLst/>
          </a:prstGeom>
          <a:noFill/>
        </p:spPr>
      </p:pic>
      <p:pic>
        <p:nvPicPr>
          <p:cNvPr id="1027" name="Picture 3" descr="G:\DCIM\101MSDCF\DSC017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43306" y="357166"/>
            <a:ext cx="4786345" cy="3589759"/>
          </a:xfrm>
          <a:prstGeom prst="rect">
            <a:avLst/>
          </a:prstGeom>
          <a:noFill/>
        </p:spPr>
      </p:pic>
      <p:pic>
        <p:nvPicPr>
          <p:cNvPr id="1029" name="Picture 5" descr="http://s57.radikal.ru/i156/1209/db/75ff417e117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29322" y="4214793"/>
            <a:ext cx="2643206" cy="2643207"/>
          </a:xfrm>
          <a:prstGeom prst="rect">
            <a:avLst/>
          </a:prstGeom>
          <a:noFill/>
        </p:spPr>
      </p:pic>
      <p:pic>
        <p:nvPicPr>
          <p:cNvPr id="1031" name="Picture 7" descr="http://stat18.privet.ru/lr/0a1d7277153bfcc553ccf57780994e4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000108"/>
            <a:ext cx="2726897" cy="20995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928670"/>
            <a:ext cx="79296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Организовывать дидактические игры , объединяя детей в подгруппы по 2-3 человека</a:t>
            </a:r>
            <a:r>
              <a:rPr lang="ru-RU" i="1" dirty="0" smtClean="0"/>
              <a:t>.</a:t>
            </a:r>
            <a:endParaRPr lang="ru-RU" i="1" dirty="0"/>
          </a:p>
        </p:txBody>
      </p:sp>
      <p:pic>
        <p:nvPicPr>
          <p:cNvPr id="29697" name="Picture 1" descr="G:\DCIM\101MSDCF\DSC0171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000240"/>
            <a:ext cx="4119479" cy="3089609"/>
          </a:xfrm>
          <a:prstGeom prst="rect">
            <a:avLst/>
          </a:prstGeom>
          <a:noFill/>
        </p:spPr>
      </p:pic>
      <p:pic>
        <p:nvPicPr>
          <p:cNvPr id="29698" name="Picture 2" descr="G:\DCIM\101MSDCF\DSC017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7" y="2000240"/>
            <a:ext cx="4095779" cy="3071834"/>
          </a:xfrm>
          <a:prstGeom prst="rect">
            <a:avLst/>
          </a:prstGeom>
          <a:noFill/>
        </p:spPr>
      </p:pic>
      <p:pic>
        <p:nvPicPr>
          <p:cNvPr id="29700" name="Picture 4" descr="http://s017.radikal.ru/i408/1206/be/70ab8463430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71868" y="5286388"/>
            <a:ext cx="1428760" cy="140856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G:\DCIM\101MSDCF\DSC00790.JPG"/>
          <p:cNvPicPr>
            <a:picLocks noChangeAspect="1" noChangeArrowheads="1"/>
          </p:cNvPicPr>
          <p:nvPr/>
        </p:nvPicPr>
        <p:blipFill>
          <a:blip r:embed="rId2" cstate="print"/>
          <a:srcRect l="8001" t="2223" r="5333"/>
          <a:stretch>
            <a:fillRect/>
          </a:stretch>
        </p:blipFill>
        <p:spPr bwMode="auto">
          <a:xfrm>
            <a:off x="4214810" y="2928934"/>
            <a:ext cx="4643470" cy="3929066"/>
          </a:xfrm>
          <a:prstGeom prst="rect">
            <a:avLst/>
          </a:prstGeom>
          <a:noFill/>
        </p:spPr>
      </p:pic>
      <p:pic>
        <p:nvPicPr>
          <p:cNvPr id="30724" name="Picture 4" descr="G:\DCIM\101MSDCF\DSC0159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357298"/>
            <a:ext cx="3976716" cy="2982537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4643446"/>
            <a:ext cx="47863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Воспитывать  культуру  честного соперничества в играх-соревнованиях.</a:t>
            </a: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4286248" y="1071546"/>
            <a:ext cx="42862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Вызывать у детей  эмоционально-положительный  отклик  на  игровое действие.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785794"/>
            <a:ext cx="72152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i="1" dirty="0" smtClean="0"/>
              <a:t>Приобщение к элементарным общепринятым нормам и правилам взаимоотношения со сверстниками и взрослыми.</a:t>
            </a:r>
            <a:endParaRPr lang="ru-RU" sz="2400" i="1" dirty="0"/>
          </a:p>
        </p:txBody>
      </p:sp>
      <p:pic>
        <p:nvPicPr>
          <p:cNvPr id="34818" name="Picture 2" descr="G:\DCIM\101MSDCF\DSC0097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2"/>
            <a:ext cx="3714776" cy="2786082"/>
          </a:xfrm>
          <a:prstGeom prst="rect">
            <a:avLst/>
          </a:prstGeom>
          <a:noFill/>
        </p:spPr>
      </p:pic>
      <p:pic>
        <p:nvPicPr>
          <p:cNvPr id="34819" name="Picture 3" descr="G:\DCIM\101MSDCF\DSC014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928802"/>
            <a:ext cx="3857652" cy="2893239"/>
          </a:xfrm>
          <a:prstGeom prst="rect">
            <a:avLst/>
          </a:prstGeom>
          <a:noFill/>
        </p:spPr>
      </p:pic>
      <p:pic>
        <p:nvPicPr>
          <p:cNvPr id="34820" name="Picture 4" descr="G:\DCIM\101MSDCF\DSC01476.JPG"/>
          <p:cNvPicPr>
            <a:picLocks noChangeAspect="1" noChangeArrowheads="1"/>
          </p:cNvPicPr>
          <p:nvPr/>
        </p:nvPicPr>
        <p:blipFill>
          <a:blip r:embed="rId5" cstate="print"/>
          <a:srcRect l="26531" t="1361"/>
          <a:stretch>
            <a:fillRect/>
          </a:stretch>
        </p:blipFill>
        <p:spPr bwMode="auto">
          <a:xfrm>
            <a:off x="3428992" y="4268372"/>
            <a:ext cx="2571768" cy="2589628"/>
          </a:xfrm>
          <a:prstGeom prst="rect">
            <a:avLst/>
          </a:prstGeom>
          <a:noFill/>
        </p:spPr>
      </p:pic>
      <p:pic>
        <p:nvPicPr>
          <p:cNvPr id="34823" name="Picture 7" descr="http://gif-and-jpeg.ru/d/63013-1/mult246.g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643702" y="4929198"/>
            <a:ext cx="1757503" cy="1714488"/>
          </a:xfrm>
          <a:prstGeom prst="rect">
            <a:avLst/>
          </a:prstGeom>
          <a:noFill/>
        </p:spPr>
      </p:pic>
      <p:pic>
        <p:nvPicPr>
          <p:cNvPr id="34825" name="Picture 9" descr="http://stat17.privet.ru/lr/09266cc50ddffdb151daf0682ce0872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10" y="4891098"/>
            <a:ext cx="2071702" cy="183000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F:\фото подг.гр\DSC_072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4038600" cy="2271713"/>
          </a:xfrm>
          <a:prstGeom prst="rect">
            <a:avLst/>
          </a:prstGeom>
          <a:noFill/>
        </p:spPr>
      </p:pic>
      <p:pic>
        <p:nvPicPr>
          <p:cNvPr id="1027" name="Picture 3" descr="F:\фото подг.гр\DSC_0731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500042"/>
            <a:ext cx="4038600" cy="2271713"/>
          </a:xfrm>
          <a:prstGeom prst="rect">
            <a:avLst/>
          </a:prstGeom>
          <a:noFill/>
        </p:spPr>
      </p:pic>
      <p:pic>
        <p:nvPicPr>
          <p:cNvPr id="1028" name="Picture 4" descr="F:\фото подг.гр\DSC_073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3071810"/>
            <a:ext cx="5357850" cy="3429024"/>
          </a:xfrm>
          <a:prstGeom prst="rect">
            <a:avLst/>
          </a:prstGeom>
          <a:noFill/>
        </p:spPr>
      </p:pic>
      <p:pic>
        <p:nvPicPr>
          <p:cNvPr id="10242" name="Picture 2" descr="&amp;Pcy;&amp;rcy;&amp;iecy;&amp;zcy;&amp;icy;&amp;dcy;&amp;iecy;&amp;ncy;&amp;tcy; &amp;Rcy;&amp;ocy;&amp;scy;&amp;scy;&amp;icy;&amp;icy; &amp;Pcy;&amp;rcy;&amp;iecy;&amp;zcy;&amp;icy;&amp;dcy;&amp;iecy;&amp;ncy;&amp;tcy; &amp;Rcy;&amp;ocy;&amp;scy;&amp;scy;&amp;icy;&amp;jcy;&amp;scy;&amp;kcy;&amp;ocy;&amp;jcy; &amp;Fcy;&amp;iecy;&amp;dcy;&amp;iecy;&amp;rcy;&amp;acy;&amp;tscy;&amp;icy;&amp;icy;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7158" y="2857496"/>
            <a:ext cx="2428860" cy="2071702"/>
          </a:xfrm>
          <a:prstGeom prst="rect">
            <a:avLst/>
          </a:prstGeom>
          <a:noFill/>
        </p:spPr>
      </p:pic>
      <p:pic>
        <p:nvPicPr>
          <p:cNvPr id="10244" name="Picture 4" descr="&amp;mcy;&amp;icy;&amp;rcy;&amp;ocy;&amp;kcy; - &amp;ocy;&amp;bcy;&amp;ocy;&amp;icy; &amp;icy; &amp;kcy;&amp;acy;&amp;rcy;&amp;tcy;&amp;icy;&amp;ncy;&amp;kcy;&amp;icy; &amp;ncy;&amp;acy; &amp;rcy;&amp;acy;&amp;bcy;&amp;ocy;&amp;chcy;&amp;icy;&amp;jcy; &amp;scy;&amp;tcy;&amp;ocy;&amp;lcy; / &amp;Gcy;&amp;ucy;&amp;dcy;&amp;fcy;&amp;ocy;&amp;ncy;.&amp;rcy;&amp;fcy; (GoodFon)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57158" y="5072074"/>
            <a:ext cx="2428860" cy="16430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&amp;scy;&amp;ocy;&amp;tscy;&amp;icy;&amp;acy;&amp;lcy;&amp;softcy;&amp;ncy;&amp;ocy; &amp;lcy;&amp;icy;&amp;chcy;&amp;ncy;&amp;ocy;&amp;scy;&amp;tcy;&amp;ncy;&amp;ocy;&amp;iecy; &amp;rcy;&amp;acy;&amp;zcy;&amp;vcy;&amp;icy;&amp;tcy;&amp;icy;&amp;iecy; &amp;dcy;&amp;ocy;&amp;shcy;&amp;kcy;&amp;ocy;&amp;lcy;&amp;softcy;&amp;ncy;&amp;icy;&amp;kcy;&amp;ocy;&amp;vcy; 2"/>
          <p:cNvPicPr/>
          <p:nvPr/>
        </p:nvPicPr>
        <p:blipFill>
          <a:blip r:embed="rId2" cstate="print"/>
          <a:srcRect l="12868" t="4401" r="13190" b="75784"/>
          <a:stretch>
            <a:fillRect/>
          </a:stretch>
        </p:blipFill>
        <p:spPr bwMode="auto">
          <a:xfrm>
            <a:off x="1214413" y="785794"/>
            <a:ext cx="5429289" cy="1143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DCIM\101MSDCF\DSC02025.JPG"/>
          <p:cNvPicPr>
            <a:picLocks noChangeAspect="1" noChangeArrowheads="1"/>
          </p:cNvPicPr>
          <p:nvPr/>
        </p:nvPicPr>
        <p:blipFill>
          <a:blip r:embed="rId3" cstate="print"/>
          <a:srcRect r="1471" b="12821"/>
          <a:stretch>
            <a:fillRect/>
          </a:stretch>
        </p:blipFill>
        <p:spPr bwMode="auto">
          <a:xfrm>
            <a:off x="428596" y="1785926"/>
            <a:ext cx="8001056" cy="4857784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71868" y="2714620"/>
            <a:ext cx="242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 descr="F:\DCIM\101MSDCF\DSC0214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3071810"/>
            <a:ext cx="4038600" cy="3028950"/>
          </a:xfrm>
          <a:prstGeom prst="rect">
            <a:avLst/>
          </a:prstGeom>
          <a:noFill/>
        </p:spPr>
      </p:pic>
      <p:pic>
        <p:nvPicPr>
          <p:cNvPr id="7171" name="Picture 3" descr="F:\DCIM\101MSDCF\DSC021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500042"/>
            <a:ext cx="4038600" cy="3028950"/>
          </a:xfrm>
          <a:prstGeom prst="rect">
            <a:avLst/>
          </a:prstGeom>
          <a:noFill/>
        </p:spPr>
      </p:pic>
      <p:pic>
        <p:nvPicPr>
          <p:cNvPr id="8194" name="Picture 2" descr="&amp;Pcy;&amp;ocy;&amp;dcy;&amp;rcy;&amp;ucy;&amp;gcy;&amp;acy;&amp;mcy;. - &amp;ncy;&amp;acy; &amp;bcy;&amp;ecy;&amp;bcy;&amp;icy;.&amp;rcy;&amp;ucy;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714356"/>
            <a:ext cx="2643206" cy="2286017"/>
          </a:xfrm>
          <a:prstGeom prst="rect">
            <a:avLst/>
          </a:prstGeom>
          <a:noFill/>
        </p:spPr>
      </p:pic>
      <p:pic>
        <p:nvPicPr>
          <p:cNvPr id="8196" name="Picture 4" descr="&amp;Dcy;&amp;iecy;&amp;tcy;&amp;kcy;&amp;icy;. - &amp;Ncy;&amp;ocy;&amp;yacy;&amp;bcy;&amp;rcy;&amp;yacy;&amp;tcy;&amp;acy;-&amp;dcy;&amp;iecy;&amp;kcy;&amp;acy;&amp;bcy;&amp;rcy;&amp;yacy;&amp;tcy;&amp;acy; 2010 &amp;scy;&amp;tcy;&amp;rcy;. 86 &amp;Zcy;&amp;acy;&amp;kcy;&amp;rcy;&amp;ucy;&amp;zhcy;&amp;icy;&amp;lcy;&amp;scy;&amp;yacy; &amp;ncy;&amp;acy;&amp;dcy;&amp;ocy; &amp;mcy;&amp;ncy;&amp;ocy;&amp;jcy; &amp;Dcy;&amp;ocy;&amp;zhcy;&amp;dcy;&amp;softcy; &amp;icy;&amp;zcy; &amp;lcy;&amp;icy;&amp;scy;&amp;tcy;&amp;softcy;&amp;iecy;&amp;vcy; &amp;ocy;&amp;zcy;&amp;ocy;&amp;rcy;&amp;ncy;&amp;ocy;&amp;jcy;. &amp;Dcy;&amp;ocy; &amp;chcy;&amp;iecy;&amp;gcy;&amp;ocy; &amp;zhcy;&amp;iecy; &amp;ocy;&amp;ncy; &amp;khcy;&amp;ocy;&amp;rcy;&amp;ocy;&amp;shcy;!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29190" y="3500438"/>
            <a:ext cx="3752850" cy="27813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2" descr="F:\газета\DSCN08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038600" cy="3030068"/>
          </a:xfrm>
          <a:prstGeom prst="rect">
            <a:avLst/>
          </a:prstGeom>
          <a:noFill/>
        </p:spPr>
      </p:pic>
      <p:pic>
        <p:nvPicPr>
          <p:cNvPr id="6" name="Picture 2" descr="F:\DCIM\101MSDCF\DSC0218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4143404" cy="2921924"/>
          </a:xfrm>
          <a:prstGeom prst="rect">
            <a:avLst/>
          </a:prstGeom>
          <a:noFill/>
        </p:spPr>
      </p:pic>
      <p:pic>
        <p:nvPicPr>
          <p:cNvPr id="7" name="Picture 3" descr="F:\DCIM\101MSDCF\DSC02223.JPG"/>
          <p:cNvPicPr>
            <a:picLocks noChangeAspect="1" noChangeArrowheads="1"/>
          </p:cNvPicPr>
          <p:nvPr/>
        </p:nvPicPr>
        <p:blipFill>
          <a:blip r:embed="rId4" cstate="print"/>
          <a:srcRect r="25956" b="14269"/>
          <a:stretch>
            <a:fillRect/>
          </a:stretch>
        </p:blipFill>
        <p:spPr bwMode="auto">
          <a:xfrm>
            <a:off x="285720" y="3429000"/>
            <a:ext cx="4214842" cy="3286148"/>
          </a:xfrm>
          <a:prstGeom prst="rect">
            <a:avLst/>
          </a:prstGeom>
          <a:noFill/>
        </p:spPr>
      </p:pic>
      <p:pic>
        <p:nvPicPr>
          <p:cNvPr id="8" name="Picture 2" descr="F:\газета\DSCN0821.JPG"/>
          <p:cNvPicPr>
            <a:picLocks noChangeAspect="1" noChangeArrowheads="1"/>
          </p:cNvPicPr>
          <p:nvPr/>
        </p:nvPicPr>
        <p:blipFill>
          <a:blip r:embed="rId5" cstate="print"/>
          <a:srcRect t="4965" r="11167"/>
          <a:stretch>
            <a:fillRect/>
          </a:stretch>
        </p:blipFill>
        <p:spPr bwMode="auto">
          <a:xfrm>
            <a:off x="4572001" y="3429000"/>
            <a:ext cx="4286279" cy="32861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DCIM\101MSDCF\DSC0223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214291"/>
            <a:ext cx="4500594" cy="3357586"/>
          </a:xfrm>
          <a:prstGeom prst="rect">
            <a:avLst/>
          </a:prstGeom>
          <a:noFill/>
        </p:spPr>
      </p:pic>
      <p:pic>
        <p:nvPicPr>
          <p:cNvPr id="3" name="Picture 2" descr="G:\DCIM\101MSDCF\DSC003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2857496"/>
            <a:ext cx="4214842" cy="3839792"/>
          </a:xfrm>
          <a:prstGeom prst="rect">
            <a:avLst/>
          </a:prstGeom>
          <a:noFill/>
        </p:spPr>
      </p:pic>
      <p:pic>
        <p:nvPicPr>
          <p:cNvPr id="4" name="Picture 2" descr="C:\Documents and Settings\Щербинины\Рабочий стол\Новая папка\DSC00395.JPG"/>
          <p:cNvPicPr>
            <a:picLocks noChangeAspect="1" noChangeArrowheads="1"/>
          </p:cNvPicPr>
          <p:nvPr/>
        </p:nvPicPr>
        <p:blipFill>
          <a:blip r:embed="rId4" cstate="print"/>
          <a:srcRect l="1111" t="5172"/>
          <a:stretch>
            <a:fillRect/>
          </a:stretch>
        </p:blipFill>
        <p:spPr bwMode="auto">
          <a:xfrm>
            <a:off x="142844" y="3643290"/>
            <a:ext cx="4500594" cy="3071858"/>
          </a:xfrm>
          <a:prstGeom prst="rect">
            <a:avLst/>
          </a:prstGeom>
          <a:noFill/>
        </p:spPr>
      </p:pic>
      <p:pic>
        <p:nvPicPr>
          <p:cNvPr id="5122" name="Picture 2" descr="&amp;Ocy;&amp;bcy;&amp;rcy;&amp;acy;&amp;zcy;&amp;ocy;&amp;vcy;&amp;acy;&amp;ncy;&amp;icy;&amp;iecy; - &amp;Kcy;&amp;ucy;&amp;rcy;&amp;scy;&amp;ocy;&amp;vcy;&amp;ycy;&amp;iecy; &amp;rcy;&amp;acy;&amp;bcy;&amp;ocy;&amp;tcy;&amp;ycy; &amp;icy; &amp;dcy;&amp;icy;&amp;pcy;&amp;lcy;&amp;ocy;&amp;mcy;&amp;ncy;&amp;ycy;&amp;iecy; &amp;pcy;&amp;rcy;&amp;ocy;&amp;iecy;&amp;kcy;&amp;tcy;&amp;ycy; &amp;vcy; &amp;Kcy;&amp;iecy;&amp;mcy;&amp;iecy;&amp;rcy;&amp;ocy;&amp;vcy;&amp;ocy; - &amp;Dcy;&amp;icy;&amp;pcy;&amp;lcy;&amp;ocy;&amp;mcy;&amp;ycy;, &amp;kcy;&amp;ucy;&amp;rcy;&amp;scy;&amp;ocy;&amp;vcy;&amp;ycy;&amp;iecy;, &amp;kcy;&amp;ocy;&amp;ncy;&amp;tcy;&amp;rcy;&amp;ocy;&amp;lcy;&amp;softcy;&amp;ncy;&amp;ycy;&amp;iecy; &amp;rcy;&amp;acy;&amp;bcy;&amp;ocy;&amp;tcy;&amp;ycy; - +79235670014 (&amp;ocy;&amp;bcy;&amp;hardcy;&amp;yacy;&amp;vcy;&amp;lcy;&amp;iecy;&amp;ncy;&amp;icy;&amp;iecy;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643570" y="285728"/>
            <a:ext cx="2786082" cy="2571744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F:\DCIM\101MSDCF\DSC021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143248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F:\DCIM\101MSDCF\DSC0227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00042"/>
            <a:ext cx="4038600" cy="3028950"/>
          </a:xfrm>
          <a:prstGeom prst="rect">
            <a:avLst/>
          </a:prstGeom>
          <a:noFill/>
        </p:spPr>
      </p:pic>
      <p:pic>
        <p:nvPicPr>
          <p:cNvPr id="4098" name="Picture 2" descr="&quot;&amp;Icy;&amp;scy;&amp;pcy;&amp;ocy;&amp;lcy;&amp;softcy;&amp;zcy;&amp;ocy;&amp;vcy;&amp;acy;&amp;ncy;&amp;icy;&amp;iecy; &amp;dcy;&amp;icy;&amp;dcy;&amp;acy;&amp;kcy;&amp;tcy;&amp;icy;&amp;chcy;&amp;iecy;&amp;scy;&amp;kcy;&amp;icy;&amp;khcy; &amp;icy;&amp;gcy;&amp;rcy; &amp;icy; &amp;ucy;&amp;pcy;&amp;rcy;&amp;acy;&amp;zhcy;&amp;ncy;&amp;iecy;&amp;ncy;&amp;icy;&amp;jcy; &amp;vcy; &amp;ocy;&amp;bcy;&amp;ucy;&amp;chcy;&amp;iecy;&amp;ncy;&amp;icy;&amp;icy; &amp;dcy;&amp;ocy;&amp;shcy;…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6282" y="3786190"/>
            <a:ext cx="4357718" cy="2643174"/>
          </a:xfrm>
          <a:prstGeom prst="rect">
            <a:avLst/>
          </a:prstGeom>
          <a:noFill/>
        </p:spPr>
      </p:pic>
      <p:pic>
        <p:nvPicPr>
          <p:cNvPr id="4100" name="Picture 4" descr="Logo / VFL.Ru &amp;ecy;&amp;tcy;&amp;ocy;, &amp;fcy;&amp;ocy;&amp;tcy;&amp;ocy;&amp;khcy;&amp;ocy;&amp;scy;&amp;tcy;&amp;icy;&amp;ncy;&amp;gcy; &amp;bcy;&amp;iecy;&amp;zcy; &amp;rcy;&amp;iecy;&amp;gcy;&amp;icy;&amp;scy;&amp;tcy;&amp;rcy;&amp;acy;&amp;tscy;&amp;icy;&amp;icy;, &amp;icy; &amp;bcy;&amp;ycy;&amp;scy;&amp;tcy;&amp;rcy;&amp;ycy;&amp;jcy; &amp;khcy;&amp;ocy;…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7158" y="1142984"/>
            <a:ext cx="4071966" cy="172402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146" name="Picture 2" descr="F:\DCIM\101MSDCF\DSC0231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785794"/>
            <a:ext cx="4252914" cy="3714776"/>
          </a:xfrm>
          <a:prstGeom prst="rect">
            <a:avLst/>
          </a:prstGeom>
          <a:noFill/>
        </p:spPr>
      </p:pic>
      <p:pic>
        <p:nvPicPr>
          <p:cNvPr id="6147" name="Picture 3" descr="F:\DCIM\101MSDCF\DSC0215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2428868"/>
            <a:ext cx="4495800" cy="4152120"/>
          </a:xfrm>
          <a:prstGeom prst="rect">
            <a:avLst/>
          </a:prstGeom>
          <a:noFill/>
        </p:spPr>
      </p:pic>
      <p:pic>
        <p:nvPicPr>
          <p:cNvPr id="3074" name="Picture 2" descr="&amp;Kcy;&amp;acy;&amp;kcy; &amp;dcy;&amp;iecy;&amp;lcy;&amp;acy;. - &amp;Scy;&amp;tcy;&amp;rcy;&amp;acy;&amp;ncy;&amp;icy;&amp;tscy;&amp;acy; 157 - &amp;Fcy;&amp;ocy;&amp;rcy;&amp;ucy;&amp;mcy;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29190" y="142852"/>
            <a:ext cx="3786214" cy="2143140"/>
          </a:xfrm>
          <a:prstGeom prst="rect">
            <a:avLst/>
          </a:prstGeom>
          <a:noFill/>
        </p:spPr>
      </p:pic>
      <p:pic>
        <p:nvPicPr>
          <p:cNvPr id="3076" name="Picture 4" descr="&amp;Acy;&amp;ncy;&amp;icy;&amp;mcy;&amp;acy;&amp;shcy;&amp;kcy;&amp;icy;, &amp;kcy;&amp;acy;&amp;rcy;&amp;tcy;&amp;icy;&amp;ncy;&amp;kcy;&amp;acy; 15609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85852" y="3786190"/>
            <a:ext cx="2143140" cy="23574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image.slidesharecdn.com/2-121007104458-phpapp01/95/2-34-1024.jpg?cb=1349624819"/>
          <p:cNvPicPr/>
          <p:nvPr/>
        </p:nvPicPr>
        <p:blipFill>
          <a:blip r:embed="rId2" cstate="print"/>
          <a:srcRect l="12684" t="24467" r="5510" b="19723"/>
          <a:stretch>
            <a:fillRect/>
          </a:stretch>
        </p:blipFill>
        <p:spPr bwMode="auto">
          <a:xfrm>
            <a:off x="214282" y="714356"/>
            <a:ext cx="5286412" cy="3357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F:\DCIM\101MSDCF\DSC02360.JPG"/>
          <p:cNvPicPr>
            <a:picLocks noChangeAspect="1" noChangeArrowheads="1"/>
          </p:cNvPicPr>
          <p:nvPr/>
        </p:nvPicPr>
        <p:blipFill>
          <a:blip r:embed="rId3" cstate="print"/>
          <a:srcRect l="35308" t="18297" r="12641" b="2678"/>
          <a:stretch>
            <a:fillRect/>
          </a:stretch>
        </p:blipFill>
        <p:spPr bwMode="auto">
          <a:xfrm>
            <a:off x="5607214" y="1000108"/>
            <a:ext cx="3536786" cy="2571768"/>
          </a:xfrm>
          <a:prstGeom prst="rect">
            <a:avLst/>
          </a:prstGeom>
          <a:noFill/>
        </p:spPr>
      </p:pic>
      <p:pic>
        <p:nvPicPr>
          <p:cNvPr id="1028" name="Picture 4" descr="F:\DCIM\101MSDCF\DSC023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3314"/>
            <a:ext cx="4357750" cy="3214686"/>
          </a:xfrm>
          <a:prstGeom prst="rect">
            <a:avLst/>
          </a:prstGeom>
          <a:noFill/>
        </p:spPr>
      </p:pic>
      <p:pic>
        <p:nvPicPr>
          <p:cNvPr id="2050" name="Picture 2" descr="F:\DCIM\101MSDCF\DSC02294.JPG"/>
          <p:cNvPicPr>
            <a:picLocks noChangeAspect="1" noChangeArrowheads="1"/>
          </p:cNvPicPr>
          <p:nvPr/>
        </p:nvPicPr>
        <p:blipFill>
          <a:blip r:embed="rId5" cstate="print"/>
          <a:srcRect b="17308"/>
          <a:stretch>
            <a:fillRect/>
          </a:stretch>
        </p:blipFill>
        <p:spPr bwMode="auto">
          <a:xfrm>
            <a:off x="4429124" y="3643314"/>
            <a:ext cx="4714876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71670" y="1285860"/>
            <a:ext cx="4572000" cy="403187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i="1" dirty="0" smtClean="0"/>
              <a:t>Один только урок нравственности годен для детства и в высшей степени важен для всякого возраста — это не делать никому зла. </a:t>
            </a:r>
            <a:r>
              <a:rPr lang="ru-RU" sz="3200" dirty="0" smtClean="0">
                <a:solidFill>
                  <a:srgbClr val="FF0000"/>
                </a:solidFill>
              </a:rPr>
              <a:t>Руссо Ж.-Ж.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27650" name="Picture 2" descr="http://www.chitalnya.ru/upload/708/5636462229304016.gif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91883" y="3429000"/>
            <a:ext cx="2552117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02606" y="928671"/>
            <a:ext cx="4738797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Спасибо </a:t>
            </a:r>
          </a:p>
          <a:p>
            <a:pPr algn="ctr"/>
            <a:r>
              <a:rPr lang="ru-RU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за </a:t>
            </a:r>
          </a:p>
          <a:p>
            <a:pPr algn="ctr"/>
            <a:r>
              <a:rPr lang="ru-RU" sz="5400" b="1" cap="all" spc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внимание.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1026" name="Picture 2" descr="F:\DCIM\101MSDCF\DSC02353.JPG"/>
          <p:cNvPicPr>
            <a:picLocks noChangeAspect="1" noChangeArrowheads="1"/>
          </p:cNvPicPr>
          <p:nvPr/>
        </p:nvPicPr>
        <p:blipFill>
          <a:blip r:embed="rId2" cstate="print"/>
          <a:srcRect l="3750" t="22450"/>
          <a:stretch>
            <a:fillRect/>
          </a:stretch>
        </p:blipFill>
        <p:spPr bwMode="auto">
          <a:xfrm>
            <a:off x="2071670" y="3500438"/>
            <a:ext cx="5000660" cy="3000396"/>
          </a:xfrm>
          <a:prstGeom prst="rect">
            <a:avLst/>
          </a:prstGeom>
          <a:noFill/>
        </p:spPr>
      </p:pic>
      <p:pic>
        <p:nvPicPr>
          <p:cNvPr id="1028" name="Picture 4" descr="&amp;Acy;&amp;khcy;&amp;ucy;&amp;iecy;&amp;tcy;&amp;softcy;. - 6 &amp;Mcy;&amp;acy;&amp;yacy; 2014 - &amp;KHcy;&amp;ocy;&amp;chcy;&amp;iecy;&amp;tcy;&amp;softcy;&amp;scy;&amp;yacy; &amp;iecy;&amp;shchcy;&amp;iecy; &amp;lcy;&amp;iecy;&amp;tcy;&amp;acy;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2844" y="1142984"/>
            <a:ext cx="3800475" cy="1895476"/>
          </a:xfrm>
          <a:prstGeom prst="rect">
            <a:avLst/>
          </a:prstGeom>
          <a:noFill/>
        </p:spPr>
      </p:pic>
      <p:pic>
        <p:nvPicPr>
          <p:cNvPr id="1030" name="Picture 6" descr="&amp;Acy;&amp;khcy;&amp;ucy;&amp;iecy;&amp;tcy;&amp;softcy;. - 6 &amp;Mcy;&amp;acy;&amp;yacy; 2014 - &amp;KHcy;&amp;ocy;&amp;chcy;&amp;iecy;&amp;tcy;&amp;softcy;&amp;scy;&amp;yacy; &amp;iecy;&amp;shchcy;&amp;iecy; &amp;lcy;&amp;iecy;&amp;tcy;&amp;acy;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2066" y="1000108"/>
            <a:ext cx="3800475" cy="1895476"/>
          </a:xfrm>
          <a:prstGeom prst="rect">
            <a:avLst/>
          </a:prstGeom>
          <a:noFill/>
        </p:spPr>
      </p:pic>
      <p:pic>
        <p:nvPicPr>
          <p:cNvPr id="6" name="Picture 4" descr="&amp;Acy;&amp;khcy;&amp;ucy;&amp;iecy;&amp;tcy;&amp;softcy;. - 6 &amp;Mcy;&amp;acy;&amp;yacy; 2014 - &amp;KHcy;&amp;ocy;&amp;chcy;&amp;iecy;&amp;tcy;&amp;softcy;&amp;scy;&amp;yacy; &amp;iecy;&amp;shchcy;&amp;iecy; &amp;lcy;&amp;iecy;&amp;tcy;&amp;acy;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71810"/>
            <a:ext cx="3800475" cy="1895476"/>
          </a:xfrm>
          <a:prstGeom prst="rect">
            <a:avLst/>
          </a:prstGeom>
          <a:noFill/>
        </p:spPr>
      </p:pic>
      <p:pic>
        <p:nvPicPr>
          <p:cNvPr id="1032" name="Picture 8" descr="&amp;Acy;&amp;khcy;&amp;ucy;&amp;iecy;&amp;tcy;&amp;softcy;. - 6 &amp;Mcy;&amp;acy;&amp;yacy; 2014 - &amp;KHcy;&amp;ocy;&amp;chcy;&amp;iecy;&amp;tcy;&amp;softcy;&amp;scy;&amp;yacy; &amp;iecy;&amp;shchcy;&amp;iecy; &amp;lcy;&amp;iecy;&amp;tcy;&amp;acy;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3525" y="3071810"/>
            <a:ext cx="3800475" cy="1895476"/>
          </a:xfrm>
          <a:prstGeom prst="rect">
            <a:avLst/>
          </a:prstGeom>
          <a:noFill/>
        </p:spPr>
      </p:pic>
      <p:pic>
        <p:nvPicPr>
          <p:cNvPr id="8" name="Picture 4" descr="&amp;Acy;&amp;khcy;&amp;ucy;&amp;iecy;&amp;tcy;&amp;softcy;. - 6 &amp;Mcy;&amp;acy;&amp;yacy; 2014 - &amp;KHcy;&amp;ocy;&amp;chcy;&amp;iecy;&amp;tcy;&amp;softcy;&amp;scy;&amp;yacy; &amp;iecy;&amp;shchcy;&amp;iecy; &amp;lcy;&amp;iecy;&amp;tcy;&amp;acy;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962524"/>
            <a:ext cx="3800475" cy="1895476"/>
          </a:xfrm>
          <a:prstGeom prst="rect">
            <a:avLst/>
          </a:prstGeom>
          <a:noFill/>
        </p:spPr>
      </p:pic>
      <p:pic>
        <p:nvPicPr>
          <p:cNvPr id="9" name="Picture 4" descr="&amp;Acy;&amp;khcy;&amp;ucy;&amp;iecy;&amp;tcy;&amp;softcy;. - 6 &amp;Mcy;&amp;acy;&amp;yacy; 2014 - &amp;KHcy;&amp;ocy;&amp;chcy;&amp;iecy;&amp;tcy;&amp;softcy;&amp;scy;&amp;yacy; &amp;iecy;&amp;shchcy;&amp;iecy; &amp;lcy;&amp;iecy;&amp;tcy;&amp;acy;.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43525" y="4857760"/>
            <a:ext cx="3800475" cy="18954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</a:t>
            </a:r>
            <a:endParaRPr lang="ru-RU" sz="2000" b="1" i="1" dirty="0" smtClean="0"/>
          </a:p>
          <a:p>
            <a:r>
              <a:rPr lang="ru-RU" sz="2000" b="1" i="1" dirty="0" smtClean="0"/>
              <a:t>   </a:t>
            </a:r>
            <a:r>
              <a:rPr lang="ru-RU" sz="2000" i="1" dirty="0"/>
              <a:t>Содержание образовательной области </a:t>
            </a:r>
            <a:r>
              <a:rPr lang="ru-RU" sz="2000" b="1" i="1" dirty="0"/>
              <a:t>"Социализация"</a:t>
            </a:r>
            <a:r>
              <a:rPr lang="ru-RU" sz="2000" i="1" dirty="0"/>
              <a:t> направлено на достижение целей освоения первоначальных представлений социального характера и включения детей в систему социальных отношений через решение следующих задач:</a:t>
            </a:r>
            <a:r>
              <a:rPr lang="ru-RU" sz="2000" i="1" dirty="0" smtClean="0"/>
              <a:t> </a:t>
            </a:r>
          </a:p>
          <a:p>
            <a:r>
              <a:rPr lang="ru-RU" sz="2000" i="1" dirty="0"/>
              <a:t>развитие игровой деятельности детей;</a:t>
            </a:r>
            <a:r>
              <a:rPr lang="ru-RU" sz="2000" i="1" dirty="0" smtClean="0"/>
              <a:t> </a:t>
            </a:r>
          </a:p>
          <a:p>
            <a:r>
              <a:rPr lang="ru-RU" sz="2000" i="1" dirty="0"/>
              <a:t>приобщение к элементарным общепринятым нормам и правилам взаимоотношения со сверстниками и взрослыми (в том числе моральным);</a:t>
            </a:r>
            <a:r>
              <a:rPr lang="ru-RU" sz="2000" i="1" dirty="0" smtClean="0"/>
              <a:t> </a:t>
            </a:r>
          </a:p>
          <a:p>
            <a:r>
              <a:rPr lang="ru-RU" sz="2000" i="1" dirty="0"/>
              <a:t>формирование </a:t>
            </a:r>
            <a:r>
              <a:rPr lang="ru-RU" sz="2000" i="1" dirty="0" err="1"/>
              <a:t>гендерной</a:t>
            </a:r>
            <a:r>
              <a:rPr lang="ru-RU" sz="2000" i="1" dirty="0"/>
              <a:t>, семейной, гражданской принадлежности, патриотических чувств, чувства принадлежности к мировому сообществу.</a:t>
            </a:r>
            <a:r>
              <a:rPr lang="ru-RU" sz="2000" i="1" dirty="0" smtClean="0"/>
              <a:t> </a:t>
            </a:r>
            <a:endParaRPr lang="ru-RU" sz="2000" i="1" dirty="0"/>
          </a:p>
        </p:txBody>
      </p:sp>
      <p:pic>
        <p:nvPicPr>
          <p:cNvPr id="16386" name="Picture 2" descr="http://dnz36.klasna.com/uploads/editor/241/60531/%D0%BA%D0%B0%D1%80%D1%82%D0%B8%D0%BD%D0%BA%D0%B8%20%D0%BF%D0%BE%D0%B7%D0%B4%D1%80%D0%B0%D0%B2%D0%BB%D0%B5%D0%BD%D0%B8%D0%B9,%20%D0%BE%D1%82%D0%BA%D1%80%D1%8B%D1%82%D0%BA%D0%B8/7c2cf7fb5e5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71736" y="3068520"/>
            <a:ext cx="3714776" cy="37894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DCIM\101MSDCF\DSC01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0" y="-12001500"/>
            <a:ext cx="5148000" cy="3861000"/>
          </a:xfrm>
          <a:prstGeom prst="rect">
            <a:avLst/>
          </a:prstGeom>
          <a:noFill/>
        </p:spPr>
      </p:pic>
      <p:pic>
        <p:nvPicPr>
          <p:cNvPr id="1027" name="Picture 3" descr="F:\DCIM\101MSDCF\DSC0199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1930178" y="-5500750"/>
            <a:ext cx="7550400" cy="5662800"/>
          </a:xfrm>
          <a:prstGeom prst="rect">
            <a:avLst/>
          </a:prstGeom>
          <a:noFill/>
        </p:spPr>
      </p:pic>
      <p:pic>
        <p:nvPicPr>
          <p:cNvPr id="1028" name="Picture 4" descr="F:\DCIM\101MSDCF\DSC01995.JPG"/>
          <p:cNvPicPr>
            <a:picLocks noChangeAspect="1" noChangeArrowheads="1"/>
          </p:cNvPicPr>
          <p:nvPr/>
        </p:nvPicPr>
        <p:blipFill>
          <a:blip r:embed="rId4" cstate="print"/>
          <a:srcRect l="11141" t="13188" r="17673" b="16176"/>
          <a:stretch>
            <a:fillRect/>
          </a:stretch>
        </p:blipFill>
        <p:spPr bwMode="auto">
          <a:xfrm>
            <a:off x="1071538" y="1785926"/>
            <a:ext cx="6643734" cy="4714908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642910" y="426697"/>
            <a:ext cx="8072494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Calibri"/>
                <a:ea typeface="Calibri" pitchFamily="34" charset="0"/>
                <a:cs typeface="Times New Roman" pitchFamily="18" charset="0"/>
              </a:rPr>
              <a:t>–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формирование </a:t>
            </a:r>
            <a:r>
              <a:rPr kumimoji="0" lang="ru-RU" sz="2400" b="0" i="0" u="none" strike="noStrike" cap="none" normalizeH="0" baseline="0" dirty="0" err="1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гендерной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2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семейной, гражданской принадлежности, патриотических чувств, чувства принадлежности к мировому сообществу.</a:t>
            </a: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4818" name="Picture 2" descr="F:\DCIM\101MSDCF\DSC0203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20" y="571480"/>
            <a:ext cx="4071966" cy="3437740"/>
          </a:xfrm>
          <a:prstGeom prst="rect">
            <a:avLst/>
          </a:prstGeom>
          <a:noFill/>
        </p:spPr>
      </p:pic>
      <p:pic>
        <p:nvPicPr>
          <p:cNvPr id="34819" name="Picture 3" descr="F:\DCIM\101MSDCF\DSC020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571480"/>
            <a:ext cx="4324352" cy="3437740"/>
          </a:xfrm>
          <a:prstGeom prst="rect">
            <a:avLst/>
          </a:prstGeom>
          <a:noFill/>
        </p:spPr>
      </p:pic>
      <p:pic>
        <p:nvPicPr>
          <p:cNvPr id="2050" name="Picture 2" descr="C:\Documents and Settings\Щербинины\Рабочий стол\все с экрана\С фотоаппарата\DSC01663.JPG"/>
          <p:cNvPicPr>
            <a:picLocks noChangeAspect="1" noChangeArrowheads="1"/>
          </p:cNvPicPr>
          <p:nvPr/>
        </p:nvPicPr>
        <p:blipFill>
          <a:blip r:embed="rId4" cstate="print"/>
          <a:srcRect l="13270" t="2920" b="5839"/>
          <a:stretch>
            <a:fillRect/>
          </a:stretch>
        </p:blipFill>
        <p:spPr bwMode="auto">
          <a:xfrm>
            <a:off x="2071670" y="4000504"/>
            <a:ext cx="4643470" cy="285749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1026" name="Picture 2" descr="C:\Documents and Settings\Щербинины\Рабочий стол\все с экрана\С фотоаппарата\DSC017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43372" y="3500438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Documents and Settings\Щербинины\Рабочий стол\все с экрана\С фотоаппарата\DSC017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43372" y="285728"/>
            <a:ext cx="4038600" cy="3028950"/>
          </a:xfrm>
          <a:prstGeom prst="rect">
            <a:avLst/>
          </a:prstGeom>
          <a:noFill/>
        </p:spPr>
      </p:pic>
      <p:pic>
        <p:nvPicPr>
          <p:cNvPr id="1028" name="Picture 4" descr="C:\Documents and Settings\Щербинины\Рабочий стол\все с экрана\С фотоаппарата\DSC01760.JPG"/>
          <p:cNvPicPr>
            <a:picLocks noChangeAspect="1" noChangeArrowheads="1"/>
          </p:cNvPicPr>
          <p:nvPr/>
        </p:nvPicPr>
        <p:blipFill>
          <a:blip r:embed="rId4" cstate="print"/>
          <a:srcRect l="14000" t="8363" r="48400" b="-1383"/>
          <a:stretch>
            <a:fillRect/>
          </a:stretch>
        </p:blipFill>
        <p:spPr bwMode="auto">
          <a:xfrm>
            <a:off x="571472" y="142852"/>
            <a:ext cx="3357586" cy="650085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28596" y="500043"/>
            <a:ext cx="6429404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/>
              <a:t>Игра - одно из наиболее эффективных средств нравственного воспитания дошкольника в семье.</a:t>
            </a:r>
            <a:br>
              <a:rPr lang="ru-RU" sz="2400" b="1" i="1" u="sng" dirty="0" smtClean="0"/>
            </a:br>
            <a:r>
              <a:rPr lang="ru-RU" sz="2400" b="1" i="1" u="sng" dirty="0" smtClean="0"/>
              <a:t>«Взрослые могут иметь только одно влияние на игру, не разрушая в ней характера игры, а именно - предоставления материала для построек, которыми уже самостоятельно займётся сам ребёнок».</a:t>
            </a:r>
            <a:r>
              <a:rPr lang="ru-RU" sz="2400" dirty="0" smtClean="0"/>
              <a:t/>
            </a:r>
            <a:br>
              <a:rPr lang="ru-RU" sz="2400" dirty="0" smtClean="0"/>
            </a:br>
            <a:r>
              <a:rPr lang="ru-RU" sz="2400" dirty="0" smtClean="0"/>
              <a:t>К.Д.Ушинский.</a:t>
            </a:r>
            <a:endParaRPr lang="ru-RU" sz="2400" dirty="0"/>
          </a:p>
        </p:txBody>
      </p:sp>
      <p:pic>
        <p:nvPicPr>
          <p:cNvPr id="15362" name="Picture 2" descr="http://www.edu.cap.ru/home/4569/1%20det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8016" y="3857628"/>
            <a:ext cx="4372777" cy="26088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57290" y="2928934"/>
            <a:ext cx="51898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 </a:t>
            </a:r>
            <a:r>
              <a:rPr lang="ru-RU" sz="3200" b="1" dirty="0" smtClean="0"/>
              <a:t>   </a:t>
            </a:r>
            <a:endParaRPr lang="ru-RU" sz="32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4401120" y="2967335"/>
            <a:ext cx="34176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42976" y="1357298"/>
            <a:ext cx="214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7411" name="Picture 3" descr="G:\DCIM\101MSDCF\DSC0045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00364" y="2857496"/>
            <a:ext cx="5214974" cy="3786214"/>
          </a:xfrm>
          <a:prstGeom prst="rect">
            <a:avLst/>
          </a:prstGeom>
          <a:noFill/>
        </p:spPr>
      </p:pic>
      <p:pic>
        <p:nvPicPr>
          <p:cNvPr id="17412" name="Picture 4" descr="G:\DCIM\101MSDCF\DSC0045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63722728" y="-38576544"/>
            <a:ext cx="49935162" cy="3745137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2571736" y="2357430"/>
            <a:ext cx="49550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Детский сад «Светлячок» гр. «Золотой ключик»  </a:t>
            </a:r>
            <a:endParaRPr lang="ru-RU" dirty="0"/>
          </a:p>
        </p:txBody>
      </p:sp>
      <p:pic>
        <p:nvPicPr>
          <p:cNvPr id="2055" name="Picture 7" descr="G:\DCIM\101MSDCF\DSC001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9145415" y="-12340938"/>
            <a:ext cx="5857916" cy="4393437"/>
          </a:xfrm>
          <a:prstGeom prst="rect">
            <a:avLst/>
          </a:prstGeom>
          <a:noFill/>
        </p:spPr>
      </p:pic>
      <p:pic>
        <p:nvPicPr>
          <p:cNvPr id="12" name="Picture 7" descr="G:\DCIM\101MSDCF\DSC0017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18993015" y="-12188538"/>
            <a:ext cx="5857916" cy="4393437"/>
          </a:xfrm>
          <a:prstGeom prst="rect">
            <a:avLst/>
          </a:prstGeom>
          <a:noFill/>
        </p:spPr>
      </p:pic>
      <p:pic>
        <p:nvPicPr>
          <p:cNvPr id="2057" name="Picture 9" descr="http://stat17.privet.ru/lr/0a0d5e31a6bf5fbcc99b03e0f4db2dbb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42844" y="4143380"/>
            <a:ext cx="2889992" cy="2445378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0" y="500042"/>
            <a:ext cx="862556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Нас объединила игра.</a:t>
            </a:r>
            <a:endParaRPr lang="ru-RU" sz="54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 descr="http://nifiga-sebe.ru/uploads/posts/2009-02/thumbs/1235200933_2ddaf51211d2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86710" y="642918"/>
            <a:ext cx="1214446" cy="20228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 descr="G:\DCIM\101MSDCF\DSC0017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3217382" y="-14859128"/>
            <a:ext cx="5857916" cy="4393437"/>
          </a:xfrm>
          <a:prstGeom prst="rect">
            <a:avLst/>
          </a:prstGeom>
          <a:noFill/>
        </p:spPr>
      </p:pic>
      <p:pic>
        <p:nvPicPr>
          <p:cNvPr id="3" name="Picture 7" descr="G:\DCIM\101MSDCF\DSC00175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9163" y="785794"/>
            <a:ext cx="7096175" cy="5322131"/>
          </a:xfrm>
          <a:prstGeom prst="rect">
            <a:avLst/>
          </a:prstGeom>
          <a:noFill/>
        </p:spPr>
      </p:pic>
      <p:pic>
        <p:nvPicPr>
          <p:cNvPr id="23554" name="Picture 2" descr="http://s001.radikal.ru/i194/1212/29/9b3d0284239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7059"/>
          <a:stretch>
            <a:fillRect/>
          </a:stretch>
        </p:blipFill>
        <p:spPr bwMode="auto">
          <a:xfrm>
            <a:off x="0" y="5072074"/>
            <a:ext cx="1512805" cy="1428760"/>
          </a:xfrm>
          <a:prstGeom prst="rect">
            <a:avLst/>
          </a:prstGeom>
          <a:noFill/>
        </p:spPr>
      </p:pic>
      <p:pic>
        <p:nvPicPr>
          <p:cNvPr id="23556" name="Picture 4" descr="http://s001.radikal.ru/i194/1212/29/9b3d0284239a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0000"/>
          <a:stretch>
            <a:fillRect/>
          </a:stretch>
        </p:blipFill>
        <p:spPr bwMode="auto">
          <a:xfrm>
            <a:off x="8001024" y="214290"/>
            <a:ext cx="1285847" cy="12858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613</TotalTime>
  <Words>184</Words>
  <Application>Microsoft Office PowerPoint</Application>
  <PresentationFormat>Экран (4:3)</PresentationFormat>
  <Paragraphs>39</Paragraphs>
  <Slides>27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28" baseType="lpstr">
      <vt:lpstr>Поток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</vt:vector>
  </TitlesOfParts>
  <Company>Krokoz™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Щербинины</dc:creator>
  <cp:lastModifiedBy>Марина</cp:lastModifiedBy>
  <cp:revision>72</cp:revision>
  <dcterms:created xsi:type="dcterms:W3CDTF">2014-05-25T03:55:30Z</dcterms:created>
  <dcterms:modified xsi:type="dcterms:W3CDTF">2015-09-09T18:36:11Z</dcterms:modified>
</cp:coreProperties>
</file>