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1" r:id="rId2"/>
    <p:sldId id="258" r:id="rId3"/>
    <p:sldId id="268" r:id="rId4"/>
    <p:sldId id="275" r:id="rId5"/>
    <p:sldId id="276" r:id="rId6"/>
    <p:sldId id="267" r:id="rId7"/>
    <p:sldId id="266" r:id="rId8"/>
    <p:sldId id="263" r:id="rId9"/>
    <p:sldId id="302" r:id="rId10"/>
    <p:sldId id="264" r:id="rId11"/>
    <p:sldId id="265" r:id="rId12"/>
    <p:sldId id="270" r:id="rId13"/>
    <p:sldId id="260" r:id="rId14"/>
    <p:sldId id="259" r:id="rId15"/>
    <p:sldId id="307" r:id="rId16"/>
    <p:sldId id="305" r:id="rId17"/>
    <p:sldId id="257" r:id="rId18"/>
    <p:sldId id="30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59417" autoAdjust="0"/>
  </p:normalViewPr>
  <p:slideViewPr>
    <p:cSldViewPr>
      <p:cViewPr>
        <p:scale>
          <a:sx n="89" d="100"/>
          <a:sy n="89" d="100"/>
        </p:scale>
        <p:origin x="-6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D952F-6FEE-4C7C-9D4C-8FDE3754692A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2E080-0BF7-48FC-8458-B9B363A339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2E080-0BF7-48FC-8458-B9B363A339B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21BFF-1889-4D89-8BCF-B27944ECD7E0}" type="datetimeFigureOut">
              <a:rPr lang="ru-RU" smtClean="0"/>
              <a:pPr/>
              <a:t>07.08.2016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CA43-2ED4-46B5-8D78-3CC901B06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16.png"/><Relationship Id="rId5" Type="http://schemas.openxmlformats.org/officeDocument/2006/relationships/image" Target="../media/image67.jpeg"/><Relationship Id="rId10" Type="http://schemas.openxmlformats.org/officeDocument/2006/relationships/image" Target="../media/image72.gif"/><Relationship Id="rId4" Type="http://schemas.openxmlformats.org/officeDocument/2006/relationships/image" Target="../media/image66.jpeg"/><Relationship Id="rId9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2.dreamies.de/img/836/b/34n0fwwg0aq.jpg"/>
          <p:cNvPicPr>
            <a:picLocks noChangeAspect="1" noChangeArrowheads="1"/>
          </p:cNvPicPr>
          <p:nvPr/>
        </p:nvPicPr>
        <p:blipFill>
          <a:blip r:embed="rId2" cstate="print"/>
          <a:srcRect l="16215" r="3389" b="4301"/>
          <a:stretch>
            <a:fillRect/>
          </a:stretch>
        </p:blipFill>
        <p:spPr bwMode="auto">
          <a:xfrm>
            <a:off x="-214346" y="500042"/>
            <a:ext cx="4714876" cy="63579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"/>
            <a:ext cx="8429684" cy="9233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5286388"/>
            <a:ext cx="7715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 детский сад «Светлячок»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ГБОУ СОШ №1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им.И.М.Кузнецова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с.Большая Черниговка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Воспитатель:Щербинина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Марина Федоровна.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516" name="Picture 12" descr="http://sch2090uv.mskobr.ru/images/%201%286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857364"/>
            <a:ext cx="2500330" cy="2597747"/>
          </a:xfrm>
          <a:prstGeom prst="rect">
            <a:avLst/>
          </a:prstGeom>
          <a:noFill/>
        </p:spPr>
      </p:pic>
      <p:pic>
        <p:nvPicPr>
          <p:cNvPr id="6146" name="Picture 2" descr="https://im1-tub-ru.yandex.net/i?id=7a029a549fdd392bcba09e5d9b2fe14d&amp;n=33&amp;h=215&amp;w=3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1381578" cy="832043"/>
          </a:xfrm>
          <a:prstGeom prst="rect">
            <a:avLst/>
          </a:prstGeom>
          <a:noFill/>
        </p:spPr>
      </p:pic>
      <p:pic>
        <p:nvPicPr>
          <p:cNvPr id="6148" name="Picture 4" descr="http://gid-mama.ru/wp-content/uploads/2013/03/%D0%A0%D0%B0%D0%B7%D0%B2%D0%B8%D1%82%D0%B8%D0%B5-%D0%BC%D0%B5%D0%BB%D0%BA%D0%BE%D0%B9-%D0%BC%D0%BE%D1%82%D0%BE%D1%80%D0%B8%D0%BA%D0%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14620"/>
            <a:ext cx="1357321" cy="904881"/>
          </a:xfrm>
          <a:prstGeom prst="rect">
            <a:avLst/>
          </a:prstGeom>
          <a:noFill/>
        </p:spPr>
      </p:pic>
      <p:pic>
        <p:nvPicPr>
          <p:cNvPr id="6150" name="Picture 6" descr="http://nimfa-mama.ru/wp-content/uploads/2015/04/palchikovyie-igr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57363"/>
            <a:ext cx="1357322" cy="88946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01119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0"/>
            <a:ext cx="642938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Влияние мелкой моторики рук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развитие речи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детей раннего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возраста с учетом ФГОС.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52" name="Picture 8" descr="https://im3-tub-ru.yandex.net/i?id=22cd7a7ccf8452673a9fb46ed83c8671&amp;n=33&amp;h=215&amp;w=3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7" y="4429132"/>
            <a:ext cx="1214446" cy="788902"/>
          </a:xfrm>
          <a:prstGeom prst="rect">
            <a:avLst/>
          </a:prstGeom>
          <a:noFill/>
        </p:spPr>
      </p:pic>
      <p:pic>
        <p:nvPicPr>
          <p:cNvPr id="6154" name="Picture 10" descr="http://villagelivingmagazine.ca/wp-content/uploads/2015/07/playingwithplaydoug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357694"/>
            <a:ext cx="1322675" cy="881105"/>
          </a:xfrm>
          <a:prstGeom prst="rect">
            <a:avLst/>
          </a:prstGeom>
          <a:noFill/>
        </p:spPr>
      </p:pic>
      <p:pic>
        <p:nvPicPr>
          <p:cNvPr id="6156" name="Picture 12" descr="http://razvitiedetei.info/wp-content/uploads/2014/09/palcikovoe-risovanie-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357695"/>
            <a:ext cx="1357322" cy="904882"/>
          </a:xfrm>
          <a:prstGeom prst="rect">
            <a:avLst/>
          </a:prstGeom>
          <a:noFill/>
        </p:spPr>
      </p:pic>
      <p:pic>
        <p:nvPicPr>
          <p:cNvPr id="6162" name="Picture 18" descr="http://www.delinetciler.org/resimler/2009/09/31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928670"/>
            <a:ext cx="1312882" cy="1036710"/>
          </a:xfrm>
          <a:prstGeom prst="rect">
            <a:avLst/>
          </a:prstGeom>
          <a:noFill/>
        </p:spPr>
      </p:pic>
      <p:pic>
        <p:nvPicPr>
          <p:cNvPr id="6164" name="Picture 20" descr="http://patterntoys.ucoz.ru/BabBl/Bl-3-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85852" y="0"/>
            <a:ext cx="987401" cy="1039369"/>
          </a:xfrm>
          <a:prstGeom prst="rect">
            <a:avLst/>
          </a:prstGeom>
          <a:noFill/>
        </p:spPr>
      </p:pic>
      <p:pic>
        <p:nvPicPr>
          <p:cNvPr id="6166" name="Picture 22" descr="http://www.playcast.ru/uploads/2013/03/09/4870099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545155" flipV="1">
            <a:off x="3541516" y="2003764"/>
            <a:ext cx="782221" cy="782221"/>
          </a:xfrm>
          <a:prstGeom prst="rect">
            <a:avLst/>
          </a:prstGeom>
          <a:noFill/>
        </p:spPr>
      </p:pic>
      <p:pic>
        <p:nvPicPr>
          <p:cNvPr id="6168" name="Picture 24" descr="http://s19.rimg.info/38e895dc716316fe085dca984ea99fc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1357298"/>
            <a:ext cx="746155" cy="746155"/>
          </a:xfrm>
          <a:prstGeom prst="rect">
            <a:avLst/>
          </a:prstGeom>
          <a:noFill/>
        </p:spPr>
      </p:pic>
      <p:pic>
        <p:nvPicPr>
          <p:cNvPr id="6170" name="Picture 26" descr="http://www.picturesanimations.com/b/butterfly/butter39dc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14744" y="2857497"/>
            <a:ext cx="721745" cy="500066"/>
          </a:xfrm>
          <a:prstGeom prst="rect">
            <a:avLst/>
          </a:prstGeom>
          <a:noFill/>
        </p:spPr>
      </p:pic>
      <p:pic>
        <p:nvPicPr>
          <p:cNvPr id="6172" name="Picture 28" descr="http://img1.picmix.com/output/stamp/thumb/6/6/1/9/149166_c1635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43240" y="4214818"/>
            <a:ext cx="545383" cy="563563"/>
          </a:xfrm>
          <a:prstGeom prst="rect">
            <a:avLst/>
          </a:prstGeom>
          <a:noFill/>
        </p:spPr>
      </p:pic>
      <p:pic>
        <p:nvPicPr>
          <p:cNvPr id="6174" name="Picture 30" descr="http://img1.picmix.com/output/stamp/thumb/6/6/1/9/149166_c1635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370891">
            <a:off x="849530" y="2198225"/>
            <a:ext cx="642045" cy="663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42918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и упражнения, направленные на формирование тонких движений пальцев рук, способствуют не только развитию речи, а еще и развитию повышения внимания, воображения и работоспособности детей.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Игры, в которые родители могут играть с ребенком дома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im3-tub-ru.yandex.net/i?id=ae566c1c00f6005ec9da87759a92d6fe&amp;n=33&amp;h=215&amp;w=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928802"/>
            <a:ext cx="1285916" cy="12342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44" name="AutoShape 4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://%D0%BE%D1%81%D1%82%D1%80%D0%BE%D0%B2%D0%BE%D0%BA%D1%81%D1%87%D0%B0%D1%81%D1%82%D1%8C%D1%8F.%D1%80%D1%84/wp-content/uploads/2015/10/111-1024x6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3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3" descr="H:\DCIM\101MSDCF\DSC0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357562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3" descr="H:\DCIM\101MSDCF\DSC03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3357554" cy="25181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071678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8318" y="2224078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3" descr="H:\DCIM\101MSDCF\DSC0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214554"/>
            <a:ext cx="3086093" cy="23145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97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85728"/>
            <a:ext cx="600079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хорошо развивают моторику занятия продуктивной деятельностью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(рисовании, лепка, аппликация).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DCIM\101MSDCF\DSC03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603.JPG"/>
          <p:cNvPicPr>
            <a:picLocks noChangeAspect="1" noChangeArrowheads="1"/>
          </p:cNvPicPr>
          <p:nvPr/>
        </p:nvPicPr>
        <p:blipFill>
          <a:blip r:embed="rId3" cstate="print"/>
          <a:srcRect l="22995" r="9787"/>
          <a:stretch>
            <a:fillRect/>
          </a:stretch>
        </p:blipFill>
        <p:spPr bwMode="auto">
          <a:xfrm>
            <a:off x="5286380" y="3829050"/>
            <a:ext cx="2714644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2693459" cy="20200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4" name="Picture 2" descr="https://im0-tub-ru.yandex.net/i?id=69e6ac6942c5adc0d95af38d8a59dbb7&amp;n=33&amp;h=215&amp;w=3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071678"/>
            <a:ext cx="2752278" cy="16906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6" name="Picture 4" descr="http://natalyagurkina.ucoz.ua/_nw/5/05174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214554"/>
            <a:ext cx="2344723" cy="152916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428676"/>
            <a:ext cx="9790157" cy="7286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85865" y="571480"/>
            <a:ext cx="3372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9539" y="357166"/>
            <a:ext cx="74449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 развивающая среда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:\DCIM\101MSDCF\DSC03421.JPG"/>
          <p:cNvPicPr>
            <a:picLocks noChangeAspect="1" noChangeArrowheads="1"/>
          </p:cNvPicPr>
          <p:nvPr/>
        </p:nvPicPr>
        <p:blipFill>
          <a:blip r:embed="rId3" cstate="print"/>
          <a:srcRect l="2829" t="288" r="5189"/>
          <a:stretch>
            <a:fillRect/>
          </a:stretch>
        </p:blipFill>
        <p:spPr bwMode="auto">
          <a:xfrm>
            <a:off x="5500694" y="3629982"/>
            <a:ext cx="3643306" cy="29621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3" descr="H:\DCIM\101MSDCF\DSC0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928670"/>
            <a:ext cx="3500462" cy="26253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:\DCIM\101MSDCF\DSC03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00108"/>
            <a:ext cx="3455464" cy="25915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3" descr="H:\DCIM\101MSDCF\DSC034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357694"/>
            <a:ext cx="2857520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2" descr="H:\DCIM\101MSDCF\DSC03609.JPG"/>
          <p:cNvPicPr>
            <a:picLocks noChangeAspect="1" noChangeArrowheads="1"/>
          </p:cNvPicPr>
          <p:nvPr/>
        </p:nvPicPr>
        <p:blipFill>
          <a:blip r:embed="rId7" cstate="print"/>
          <a:srcRect l="10417" t="1667" b="3888"/>
          <a:stretch>
            <a:fillRect/>
          </a:stretch>
        </p:blipFill>
        <p:spPr bwMode="auto">
          <a:xfrm>
            <a:off x="2428860" y="2857496"/>
            <a:ext cx="3071834" cy="24288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357166"/>
            <a:ext cx="50006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интеллектуальные преимущества сделали человека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властелином над всем живущим, но то, что одни мы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владеем руками – этим органом всех органов.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Джордано Бруно.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ad42kommunar.ucoz.ru/_si/0/31617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500042"/>
            <a:ext cx="2321608" cy="18312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491" y="4572008"/>
            <a:ext cx="2762269" cy="2071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H:\DCIM\101MSDCF\DSC03602.JPG"/>
          <p:cNvPicPr>
            <a:picLocks noChangeAspect="1" noChangeArrowheads="1"/>
          </p:cNvPicPr>
          <p:nvPr/>
        </p:nvPicPr>
        <p:blipFill>
          <a:blip r:embed="rId4" cstate="print"/>
          <a:srcRect r="-918" b="11314"/>
          <a:stretch>
            <a:fillRect/>
          </a:stretch>
        </p:blipFill>
        <p:spPr bwMode="auto">
          <a:xfrm>
            <a:off x="5572132" y="4524924"/>
            <a:ext cx="3214710" cy="21187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H:\DCIM\101MSDCF\DSC03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214554"/>
            <a:ext cx="2828948" cy="21217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3" descr="H:\DCIM\101MSDCF\DSC03066.JPG"/>
          <p:cNvPicPr>
            <a:picLocks noChangeAspect="1" noChangeArrowheads="1"/>
          </p:cNvPicPr>
          <p:nvPr/>
        </p:nvPicPr>
        <p:blipFill>
          <a:blip r:embed="rId6" cstate="print"/>
          <a:srcRect l="2242" t="20926" r="5828" b="4334"/>
          <a:stretch>
            <a:fillRect/>
          </a:stretch>
        </p:blipFill>
        <p:spPr bwMode="auto">
          <a:xfrm>
            <a:off x="5572132" y="2500305"/>
            <a:ext cx="3143272" cy="19166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581.JPG"/>
          <p:cNvPicPr>
            <a:picLocks noChangeAspect="1" noChangeArrowheads="1"/>
          </p:cNvPicPr>
          <p:nvPr/>
        </p:nvPicPr>
        <p:blipFill>
          <a:blip r:embed="rId7" cstate="print"/>
          <a:srcRect l="21227" t="2358" r="27476"/>
          <a:stretch>
            <a:fillRect/>
          </a:stretch>
        </p:blipFill>
        <p:spPr bwMode="auto">
          <a:xfrm>
            <a:off x="3143240" y="2714620"/>
            <a:ext cx="2286016" cy="32861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7222" y="-214338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716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3" name="Picture 3" descr="H:\DCIM\101MSDCF\DSC0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500042"/>
            <a:ext cx="3500462" cy="26253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3657597" cy="27431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H:\DCIM\101MSDCF\DSC03461.JPG"/>
          <p:cNvPicPr>
            <a:picLocks noChangeAspect="1" noChangeArrowheads="1"/>
          </p:cNvPicPr>
          <p:nvPr/>
        </p:nvPicPr>
        <p:blipFill>
          <a:blip r:embed="rId4" cstate="print"/>
          <a:srcRect t="15686" r="-2941"/>
          <a:stretch>
            <a:fillRect/>
          </a:stretch>
        </p:blipFill>
        <p:spPr bwMode="auto">
          <a:xfrm>
            <a:off x="3741326" y="3071810"/>
            <a:ext cx="2791066" cy="17145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357167"/>
            <a:ext cx="471490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Моторика – совокупность двигательных реакций (общая моторика, мелкая моторика кистей и пальцев рук, артикуляторная моторика).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:\DCIM\101MSDCF\DSC03204.JPG"/>
          <p:cNvPicPr>
            <a:picLocks noChangeAspect="1" noChangeArrowheads="1"/>
          </p:cNvPicPr>
          <p:nvPr/>
        </p:nvPicPr>
        <p:blipFill>
          <a:blip r:embed="rId5" cstate="print"/>
          <a:srcRect l="22996" t="7076" r="18631"/>
          <a:stretch>
            <a:fillRect/>
          </a:stretch>
        </p:blipFill>
        <p:spPr bwMode="auto">
          <a:xfrm>
            <a:off x="6357950" y="3714752"/>
            <a:ext cx="2357454" cy="28146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:\DCIM\101MSDCF\DSC03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786322"/>
            <a:ext cx="2571768" cy="19288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рисованием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Тут можно просто рисовать, можно попросить ребенка соединить заранее нарисованные точки, чтобы получилась какая-нибудь фигура, можно «двигаться» по лабиринту, который вы заранее нарисуете. Можно рисовать симметричную фигуру, правую половину которой нарисуете вы, а левую – попросите нарисовать ребенка в зеркальном отображении.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«Повтори движение» – это методика Никитиных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Взрослый и ребенок садятся напротив друг друга, и ребенок повторяет за взрослым всякие положения рук и фигуры из рук. Если ребенку будет трудно повторять зеркальные отображения рук, то взрослый может сесть рядом с ребенком. Фигуры из рук могут самые разнообразные. От простых: согнуть и разогнуть пальцы, до сложных изображений животных, как в «театре теней» – собачек, гусей, птиц.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«Ладонь-кулак»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Это игры одновременно на развитие мелкой моторики рук у детей, и на развитие внимания. Взрослый показывает ребенку комбинацию движений руки, а ребенок за ним повторяет, стараясь не ошибиться. Для простоты сначала можно играть только одной рукой. Например, вы показываете ребенку следующую комбинацию движений (все в быстром темпе): кулак, ладонь на стол, ладонь ребром, ладонь на стол, и повернуть ладонь параллельно себе. Ребенок должен в быстром темпе всё повторить и 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9790157" cy="72866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62135" y="2967335"/>
            <a:ext cx="1819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57166"/>
            <a:ext cx="86439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домашними предметами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Отыскать в песке (крупе) спрятанную мелкую игрушку, нанизывать бусинки, перебирать крупы. Можно дать ребенку веревочку и прищепки, чтобы малыш сначала прикрепил все прищепки на веревочку, а затем снял. Ещё можно дать ребенку тряпочку, чтобы он скомкал её одной рукой и спрятал в кулаке. Хорошо давать ребенку орешки или шарики, чтобы он катал их между ладошек. Можно поиграть в игру «Рисование по крупе» – на поднос высыпать тонким слоем манную крупу пусть ребенок пальчиком рисует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ней.Можно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выкладывать картинку из пуговичек или бусинок, это можно делать вместе с ребенком, можно давать ему задание выложить какой-либо предмет. Можно с закрытыми глазами вынимать из кучки игрушек одну из них, и, ощупывая, пытаться отгадать, что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это.Все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эти упражнения легкие, чередуя их и выполняя их каждый день, вы поможете ребенку развить мелкую моторику рук.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Лепка из пластилина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Отлично развивать мелкую моторику рук позволяет лепка. Попросите ребенка скатать колобок, колбаску, отщипывать от пластилина кусочки и лепить разные фигурки. Для начала попросите повторить ребенка ваши фигурки, потом малыш вполне может лепить сам. Можно отщипывать кусочки и размазывать их по бумаге, «рисуя» пластилином. Можно (если ребенок уже постарше) лепить из пластилина буквы и цифры, а потом с закрытыми глазами «опознавать» их. Если покрыть пластилином специальную доску, то можно выкладывать на пластилине узоры из крупы, макарон, бусинок.</a:t>
            </a:r>
          </a:p>
        </p:txBody>
      </p:sp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konkurs-dlya-pedagogov2015.ru/u/76/c09d086fc711e58043e1f95bdc5312/-/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69920" y="500042"/>
            <a:ext cx="1041392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2800" b="1" cap="all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1120" y="47434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22572" y="296733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1865458" y="532371"/>
            <a:ext cx="541308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Источники способностей и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дарований детей – на кончиках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их пальцев. От пальцев, образно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говоря, идут тончайшие ручейки,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которые питают источник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творческой мысли”</a:t>
            </a:r>
            <a:b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В.А. Сухомлинский</a:t>
            </a:r>
            <a:endParaRPr lang="ru-RU" sz="2800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10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214338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129.JPG"/>
          <p:cNvPicPr>
            <a:picLocks noChangeAspect="1" noChangeArrowheads="1"/>
          </p:cNvPicPr>
          <p:nvPr/>
        </p:nvPicPr>
        <p:blipFill>
          <a:blip r:embed="rId2" cstate="print"/>
          <a:srcRect l="20408" t="5442" r="8163"/>
          <a:stretch>
            <a:fillRect/>
          </a:stretch>
        </p:blipFill>
        <p:spPr bwMode="auto">
          <a:xfrm>
            <a:off x="4643438" y="4214818"/>
            <a:ext cx="2500330" cy="24824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:\DCIM\101MSDCF\DSC03125.JPG"/>
          <p:cNvPicPr>
            <a:picLocks noChangeAspect="1" noChangeArrowheads="1"/>
          </p:cNvPicPr>
          <p:nvPr/>
        </p:nvPicPr>
        <p:blipFill>
          <a:blip r:embed="rId3" cstate="print"/>
          <a:srcRect l="32609" t="2899" r="17391"/>
          <a:stretch>
            <a:fillRect/>
          </a:stretch>
        </p:blipFill>
        <p:spPr bwMode="auto">
          <a:xfrm>
            <a:off x="428596" y="2857496"/>
            <a:ext cx="1643074" cy="23931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:\DCIM\101MSDCF\DSC03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3181344" cy="23860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:\DCIM\101MSDCF\DSC03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428736"/>
            <a:ext cx="3538534" cy="2653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:\DCIM\101MSDCF\DSC03121.JPG"/>
          <p:cNvPicPr>
            <a:picLocks noChangeAspect="1" noChangeArrowheads="1"/>
          </p:cNvPicPr>
          <p:nvPr/>
        </p:nvPicPr>
        <p:blipFill>
          <a:blip r:embed="rId6" cstate="print"/>
          <a:srcRect l="10366" r="15259"/>
          <a:stretch>
            <a:fillRect/>
          </a:stretch>
        </p:blipFill>
        <p:spPr bwMode="auto">
          <a:xfrm>
            <a:off x="2071670" y="4000504"/>
            <a:ext cx="2357454" cy="23772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068.JPG"/>
          <p:cNvPicPr>
            <a:picLocks noChangeAspect="1" noChangeArrowheads="1"/>
          </p:cNvPicPr>
          <p:nvPr/>
        </p:nvPicPr>
        <p:blipFill>
          <a:blip r:embed="rId7" cstate="print"/>
          <a:srcRect l="24056" t="2647" r="24646"/>
          <a:stretch>
            <a:fillRect/>
          </a:stretch>
        </p:blipFill>
        <p:spPr bwMode="auto">
          <a:xfrm>
            <a:off x="7072298" y="3909212"/>
            <a:ext cx="2071702" cy="29487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0430" y="571480"/>
            <a:ext cx="55007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gifiki.ru/_ph/49/2/62327830.gif?145101936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3401" y="2357430"/>
            <a:ext cx="1537703" cy="1500198"/>
          </a:xfrm>
          <a:prstGeom prst="rect">
            <a:avLst/>
          </a:prstGeom>
          <a:noFill/>
        </p:spPr>
      </p:pic>
      <p:pic>
        <p:nvPicPr>
          <p:cNvPr id="1028" name="Picture 4" descr="http://www.playcast.ru/uploads/2015/10/13/1544577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2643182"/>
            <a:ext cx="2381250" cy="1428750"/>
          </a:xfrm>
          <a:prstGeom prst="rect">
            <a:avLst/>
          </a:prstGeom>
          <a:noFill/>
        </p:spPr>
      </p:pic>
      <p:pic>
        <p:nvPicPr>
          <p:cNvPr id="1030" name="Picture 6" descr="http://www.playcast.ru/uploads/2015/10/08/1537280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5072074"/>
            <a:ext cx="2060687" cy="1928803"/>
          </a:xfrm>
          <a:prstGeom prst="rect">
            <a:avLst/>
          </a:prstGeom>
          <a:noFill/>
        </p:spPr>
      </p:pic>
      <p:pic>
        <p:nvPicPr>
          <p:cNvPr id="12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“Рука является вышедшим наружу</a:t>
            </a:r>
            <a:br>
              <a:rPr lang="ru-RU" b="1" dirty="0" smtClean="0"/>
            </a:br>
            <a:r>
              <a:rPr lang="ru-RU" b="1" dirty="0" smtClean="0"/>
              <a:t>Головным мозгом”</a:t>
            </a:r>
            <a:br>
              <a:rPr lang="ru-RU" b="1" dirty="0" smtClean="0"/>
            </a:br>
            <a:r>
              <a:rPr lang="ru-RU" b="1" i="1" dirty="0" smtClean="0"/>
              <a:t>И. Кант</a:t>
            </a:r>
            <a:endParaRPr lang="ru-RU" dirty="0"/>
          </a:p>
        </p:txBody>
      </p:sp>
      <p:pic>
        <p:nvPicPr>
          <p:cNvPr id="4098" name="Picture 2" descr="http://www.v3wall.com/wallpaper/1920_1200/1102/1920_1200_20110204103023396315.jpg"/>
          <p:cNvPicPr>
            <a:picLocks noChangeAspect="1" noChangeArrowheads="1"/>
          </p:cNvPicPr>
          <p:nvPr/>
        </p:nvPicPr>
        <p:blipFill>
          <a:blip r:embed="rId3" cstate="print"/>
          <a:srcRect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69611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“Рука является вышедшим наружу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Головным мозгом”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И. Кант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214338"/>
            <a:ext cx="9790157" cy="7286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785794"/>
            <a:ext cx="77867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Цель</a:t>
            </a:r>
            <a:r>
              <a:rPr lang="ru-RU" dirty="0" smtClean="0"/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речевой деятельности детей через развитие мелкой моторики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Задачи</a:t>
            </a:r>
            <a:r>
              <a:rPr lang="ru-RU" dirty="0" smtClean="0"/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работе речевых и мыслительных центров головного мозга;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память и связную речь;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Обогащать словарный запас;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Улучшать произношение звуков;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интегративные качества;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способностей;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координацию движений пальцев и кистей рук; Информировать родителей о значении игр и упражнений развивающих мелкую моторику у детей раннего возраста.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60" name="Picture 4" descr="http://900igr.net/datai/pedagogika/Inkljuzivnoe-obrazovanie-v-shkole/0012-010-Inkljuzivnoe-obrazovanie-orientirovanno-na-detej-s-narusheniem-motor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857760"/>
            <a:ext cx="3104306" cy="17073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462" name="Picture 6" descr="http://www.umkas.ru/sites/default/files/users/%D0%90%D0%BD%D0%B0%D1%81%D1%82%D0%B0%D1%81%D0%B8%D1%8F/ceillnnwmambcht.jpg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2000239"/>
            <a:ext cx="1643074" cy="16430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480"/>
            <a:ext cx="750099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Простые движения помогают убрать напряжение не только с самих рук, но и расслабить мышцы всего тела. Чем лучше работают пальцы и вся кисть, тем лучше говорит ребенок.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«Ум ребенка находится на кончиках его пальцев»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В.А. Сухомлинский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«Рука – это инструмент всех инструментов»                                                                                                                                                                                                 Аристотель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«Рука – это своего рода внешний мозг»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Кант.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142900"/>
            <a:ext cx="9790157" cy="7286676"/>
          </a:xfrm>
          <a:prstGeom prst="rect">
            <a:avLst/>
          </a:prstGeom>
          <a:noFill/>
        </p:spPr>
      </p:pic>
      <p:pic>
        <p:nvPicPr>
          <p:cNvPr id="6" name="Picture 2" descr="H:\DCIM\101MSDCF\DSC029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5008" y="3857628"/>
            <a:ext cx="2643206" cy="198240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009.JPG"/>
          <p:cNvPicPr>
            <a:picLocks noChangeAspect="1" noChangeArrowheads="1"/>
          </p:cNvPicPr>
          <p:nvPr/>
        </p:nvPicPr>
        <p:blipFill>
          <a:blip r:embed="rId4" cstate="print"/>
          <a:srcRect l="4301" t="3943" r="51613" b="38709"/>
          <a:stretch>
            <a:fillRect/>
          </a:stretch>
        </p:blipFill>
        <p:spPr bwMode="auto">
          <a:xfrm>
            <a:off x="2285984" y="4357694"/>
            <a:ext cx="1691295" cy="16500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048.JPG"/>
          <p:cNvPicPr>
            <a:picLocks noChangeAspect="1" noChangeArrowheads="1"/>
          </p:cNvPicPr>
          <p:nvPr/>
        </p:nvPicPr>
        <p:blipFill>
          <a:blip r:embed="rId5" cstate="print"/>
          <a:srcRect l="21795"/>
          <a:stretch>
            <a:fillRect/>
          </a:stretch>
        </p:blipFill>
        <p:spPr bwMode="auto">
          <a:xfrm>
            <a:off x="571472" y="2214555"/>
            <a:ext cx="1928826" cy="18497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00042"/>
            <a:ext cx="57150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Методы обучения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Показ действий.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Действия руками ребенка.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Поэтапная словесная инструкция.          Самостоятельные действия ребёнка. </a:t>
            </a:r>
          </a:p>
          <a:p>
            <a:endParaRPr lang="ru-RU" dirty="0" smtClean="0"/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Виды деятельности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Индивидуальная работа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Утренняя гимнастика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Самообслуживание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285776"/>
            <a:ext cx="9790157" cy="7286676"/>
          </a:xfrm>
          <a:prstGeom prst="rect">
            <a:avLst/>
          </a:prstGeom>
          <a:noFill/>
        </p:spPr>
      </p:pic>
      <p:sp>
        <p:nvSpPr>
          <p:cNvPr id="28" name="Блок-схема: узел 27"/>
          <p:cNvSpPr/>
          <p:nvPr/>
        </p:nvSpPr>
        <p:spPr>
          <a:xfrm>
            <a:off x="2071670" y="1071546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2071670" y="135729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2071670" y="192880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2071670" y="1643050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2000232" y="3643314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000232" y="3286124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2000232" y="300037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2000232" y="3929066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2000232" y="457200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2000232" y="4786322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2000232" y="4214818"/>
            <a:ext cx="314324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:\DCIM\101MSDCF\DSC0316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19725" y="3857628"/>
            <a:ext cx="3524275" cy="26432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3" descr="H:\DCIM\101MSDCF\DSC03186.JPG"/>
          <p:cNvPicPr>
            <a:picLocks noChangeAspect="1" noChangeArrowheads="1"/>
          </p:cNvPicPr>
          <p:nvPr/>
        </p:nvPicPr>
        <p:blipFill>
          <a:blip r:embed="rId4" cstate="print"/>
          <a:srcRect t="3058" r="11467"/>
          <a:stretch>
            <a:fillRect/>
          </a:stretch>
        </p:blipFill>
        <p:spPr bwMode="auto">
          <a:xfrm>
            <a:off x="6229208" y="142852"/>
            <a:ext cx="2914792" cy="23937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3" descr="H:\DCIM\101MSDCF\DSC0291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7159" y="4786322"/>
            <a:ext cx="2163752" cy="162281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142976" y="1583895"/>
            <a:ext cx="64294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</a:t>
            </a:r>
            <a:r>
              <a:rPr lang="ru-RU" sz="1600" dirty="0" smtClean="0"/>
              <a:t> . </a:t>
            </a:r>
          </a:p>
          <a:p>
            <a:r>
              <a:rPr lang="ru-RU" sz="1600" dirty="0" smtClean="0"/>
              <a:t> :</a:t>
            </a:r>
          </a:p>
          <a:p>
            <a:pPr algn="ctr"/>
            <a:r>
              <a:rPr lang="ru-RU" sz="1600" dirty="0" smtClean="0"/>
              <a:t>                   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6" name="Picture 2" descr="http://detskiysad30.ucoz.ru/_si/0/90190727.jpg"/>
          <p:cNvPicPr>
            <a:picLocks noChangeAspect="1" noChangeArrowheads="1"/>
          </p:cNvPicPr>
          <p:nvPr/>
        </p:nvPicPr>
        <p:blipFill>
          <a:blip r:embed="rId2" cstate="print"/>
          <a:srcRect r="2824" b="7208"/>
          <a:stretch>
            <a:fillRect/>
          </a:stretch>
        </p:blipFill>
        <p:spPr bwMode="auto">
          <a:xfrm>
            <a:off x="0" y="4517318"/>
            <a:ext cx="2928926" cy="2340682"/>
          </a:xfrm>
          <a:prstGeom prst="rect">
            <a:avLst/>
          </a:prstGeom>
          <a:noFill/>
        </p:spPr>
      </p:pic>
      <p:pic>
        <p:nvPicPr>
          <p:cNvPr id="12290" name="Picture 2" descr="http://arstyle.org/uploads/posts/2010-12/1291309357_1288943411_pupsik-s-myachikom.jpg"/>
          <p:cNvPicPr>
            <a:picLocks noChangeAspect="1" noChangeArrowheads="1"/>
          </p:cNvPicPr>
          <p:nvPr/>
        </p:nvPicPr>
        <p:blipFill>
          <a:blip r:embed="rId3" cstate="print"/>
          <a:srcRect r="46619" b="1000"/>
          <a:stretch>
            <a:fillRect/>
          </a:stretch>
        </p:blipFill>
        <p:spPr bwMode="auto">
          <a:xfrm>
            <a:off x="7000892" y="4021852"/>
            <a:ext cx="2143108" cy="28389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4732612" y="1357298"/>
            <a:ext cx="85174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715996" y="1214423"/>
            <a:ext cx="935837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Умелыми пальцы становятся   не                       сразу.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Главное помнить золотое правило: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игры и упражнения,                          пальчиковые                                         разминки должны проводиться   систематически.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285728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Умелыми пальцы становятся   не                       сразу.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Главное помнить золотое правило: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игры и упражнения,                          пальчиковые                                         разминки должны проводиться   систематически.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 descr="H:\DCIM\101MSDCF\DSC0302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95978" y="428605"/>
            <a:ext cx="3048021" cy="22860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3" descr="H:\DCIM\101MSDCF\DSC0316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571480"/>
            <a:ext cx="2857521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2852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  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 </a:t>
            </a:r>
            <a:endParaRPr lang="ru-RU" sz="3200" dirty="0"/>
          </a:p>
        </p:txBody>
      </p:sp>
      <p:pic>
        <p:nvPicPr>
          <p:cNvPr id="4" name="Picture 2" descr="H:\DCIM\101MSDCF\DSC030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1941" y="3143248"/>
            <a:ext cx="4953001" cy="3714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00166" y="571480"/>
            <a:ext cx="76438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Развитию мелкой моторики способствуют занятия с играми, в которых присутствуют мелкие детали.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  <p:pic>
        <p:nvPicPr>
          <p:cNvPr id="7" name="Picture 2" descr="H:\DCIM\101MSDCF\DSC03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2513" y="1928802"/>
            <a:ext cx="3619525" cy="29289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:\DCIM\101MSDCF\DSC03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714884"/>
            <a:ext cx="2828916" cy="1907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2" name="Picture 2" descr="http://savepic.net/4938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14356"/>
            <a:ext cx="1928826" cy="16574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3286116" y="2200437"/>
            <a:ext cx="58578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285852" y="602663"/>
            <a:ext cx="621510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Мелкую моторику рук хорошо развивать с помощью: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пальчиковой гимнастики, при этом хорошо использовать стихи, песенки, </a:t>
            </a:r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, сказки, 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 помощью массажа с растиранием пальчиков и </a:t>
            </a:r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массажёрами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для рук,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 помощью игр с природным материалом, таким как орехи, шишки, каштаны, крупа, можно использовать в играх с ребенком предметы домашнего обихода,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пальчиковый театр,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народные игры с ладошкам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и.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3" descr="H:\DCIM\101MSDCF\DSC03455.JPG"/>
          <p:cNvPicPr>
            <a:picLocks noChangeAspect="1" noChangeArrowheads="1"/>
          </p:cNvPicPr>
          <p:nvPr/>
        </p:nvPicPr>
        <p:blipFill>
          <a:blip r:embed="rId2" cstate="print"/>
          <a:srcRect l="9479"/>
          <a:stretch>
            <a:fillRect/>
          </a:stretch>
        </p:blipFill>
        <p:spPr bwMode="auto">
          <a:xfrm>
            <a:off x="5143504" y="3571876"/>
            <a:ext cx="3638576" cy="3143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H:\DCIM\101MSDCF\DSC03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3571876"/>
            <a:ext cx="4229101" cy="31718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143248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:\DCIM\101MSDCF\DSC03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291" y="521477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://3.bp.blogspot.com/-LK_CxEDQpts/TrvMbJspHBI/AAAAAAAAA0E/yAPkm1teA1M/s800/SL384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574" y="3571876"/>
            <a:ext cx="3533327" cy="297809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dyudyuka.ru/wp-content/uploads/2016/03/25296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500042"/>
            <a:ext cx="3551720" cy="23574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http://img-fotki.yandex.ru/get/5903/svetlera.15/0_4fa7a_6bb66216_X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60" y="-142900"/>
            <a:ext cx="9790157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856</Words>
  <Application>Microsoft Office PowerPoint</Application>
  <PresentationFormat>Экран (4:3)</PresentationFormat>
  <Paragraphs>100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Щербинины</dc:creator>
  <cp:lastModifiedBy>Марина</cp:lastModifiedBy>
  <cp:revision>72</cp:revision>
  <dcterms:created xsi:type="dcterms:W3CDTF">2016-02-07T06:29:08Z</dcterms:created>
  <dcterms:modified xsi:type="dcterms:W3CDTF">2016-08-07T11:15:20Z</dcterms:modified>
</cp:coreProperties>
</file>