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80" r:id="rId3"/>
    <p:sldId id="285" r:id="rId4"/>
    <p:sldId id="284" r:id="rId5"/>
    <p:sldId id="283" r:id="rId6"/>
    <p:sldId id="282" r:id="rId7"/>
    <p:sldId id="281" r:id="rId8"/>
    <p:sldId id="279" r:id="rId9"/>
    <p:sldId id="261" r:id="rId10"/>
    <p:sldId id="260" r:id="rId11"/>
    <p:sldId id="259" r:id="rId12"/>
    <p:sldId id="271" r:id="rId13"/>
    <p:sldId id="269" r:id="rId14"/>
    <p:sldId id="266" r:id="rId15"/>
    <p:sldId id="265" r:id="rId16"/>
    <p:sldId id="264" r:id="rId17"/>
    <p:sldId id="263" r:id="rId18"/>
    <p:sldId id="257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67" r:id="rId27"/>
    <p:sldId id="268" r:id="rId28"/>
    <p:sldId id="262" r:id="rId29"/>
    <p:sldId id="258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A5586AF-36DC-417F-B0CA-DEAB249D586A}" type="datetimeFigureOut">
              <a:rPr lang="ru-RU"/>
              <a:pPr>
                <a:defRPr/>
              </a:pPr>
              <a:t>19.04.2018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D884633-EA89-4CE4-AED9-14BBF7EDF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3143272" cy="3071834"/>
          </a:xfrm>
        </p:spPr>
        <p:txBody>
          <a:bodyPr/>
          <a:lstStyle>
            <a:lvl1pPr>
              <a:defRPr sz="4800" b="1" cap="none" spc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1214422"/>
            <a:ext cx="2928958" cy="250033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9966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09C96-E929-4E68-BA59-751F6403CF58}" type="datetimeFigureOut">
              <a:rPr lang="ru-RU"/>
              <a:pPr>
                <a:defRPr/>
              </a:pPr>
              <a:t>19.04.2018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EB4B1-20CA-4FBF-8FAA-A07B6E84A7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39AA5-8AB8-4227-B05C-39AFC97F8171}" type="datetimeFigureOut">
              <a:rPr lang="ru-RU"/>
              <a:pPr>
                <a:defRPr/>
              </a:pPr>
              <a:t>19.04.2018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3FB5A-38D8-49C0-900A-FCFEC2E65F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768D6-03EF-4A07-9D21-E578A334271C}" type="datetimeFigureOut">
              <a:rPr lang="ru-RU"/>
              <a:pPr>
                <a:defRPr/>
              </a:pPr>
              <a:t>19.04.2018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9D6B7-4705-4712-AC2E-9A148E0B27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55544-4920-4A53-B96B-91DEBDFA4F79}" type="datetimeFigureOut">
              <a:rPr lang="ru-RU"/>
              <a:pPr>
                <a:defRPr/>
              </a:pPr>
              <a:t>19.04.2018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E0A8F-2021-4E64-A74F-CD84851BA5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EE65B-6D0B-4D48-AA33-90BAB4E2EF48}" type="datetimeFigureOut">
              <a:rPr lang="ru-RU"/>
              <a:pPr>
                <a:defRPr/>
              </a:pPr>
              <a:t>19.04.2018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31C6B-39F6-4291-A49C-57739ED542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7185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42" y="1600200"/>
            <a:ext cx="347185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8D9A7-85DB-46B8-8D0D-03F7DEE19AF7}" type="datetimeFigureOut">
              <a:rPr lang="ru-RU"/>
              <a:pPr>
                <a:defRPr/>
              </a:pPr>
              <a:t>19.04.2018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4C10C-E281-4367-B71F-7D3F3AD0B5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D1EFE-E881-455B-85F2-69C116EF0D29}" type="datetimeFigureOut">
              <a:rPr lang="ru-RU"/>
              <a:pPr>
                <a:defRPr/>
              </a:pPr>
              <a:t>19.04.2018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5457F-02FC-47F4-B896-A8635B220F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6FE35-5C01-4BDF-A0F3-C7095EF788B6}" type="datetimeFigureOut">
              <a:rPr lang="ru-RU"/>
              <a:pPr>
                <a:defRPr/>
              </a:pPr>
              <a:t>19.04.2018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B5856-83DF-469A-B2EF-99E931ECC9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7D74C-0155-4A9F-ACA0-39E434546A3B}" type="datetimeFigureOut">
              <a:rPr lang="ru-RU"/>
              <a:pPr>
                <a:defRPr/>
              </a:pPr>
              <a:t>19.04.2018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AE0FD-5050-40ED-B7C3-8B77E5E5F4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7AF82-6823-4A0E-98A0-3AB2C966ACFC}" type="datetimeFigureOut">
              <a:rPr lang="ru-RU"/>
              <a:pPr>
                <a:defRPr/>
              </a:pPr>
              <a:t>19.04.2018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93D7F-6503-4933-9B61-23F46C1E31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9D5CC-D6C3-4BE0-9F71-2235F0B5A3C4}" type="datetimeFigureOut">
              <a:rPr lang="ru-RU"/>
              <a:pPr>
                <a:defRPr/>
              </a:pPr>
              <a:t>19.04.2018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FFFD9-94FE-4236-93F9-DC2CAE15EE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00063" y="428625"/>
            <a:ext cx="3543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00063" y="1785938"/>
            <a:ext cx="3471862" cy="426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8237DE-9FAD-4F3A-9CC0-0D3548946C03}" type="datetimeFigureOut">
              <a:rPr lang="ru-RU"/>
              <a:pPr>
                <a:defRPr/>
              </a:pPr>
              <a:t>19.04.2018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0CF16E-4E70-43C4-A148-94A17C8660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proshkolu.ru/user/putilina67/folder/161915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blog.educastur.es/terceroencanal/files/2008/01/rana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owerpic.ru/index/krolik/06.jpg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kotomatrix.ru/images/lolz/2009/06/21/85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g.orhidea89.ru/web/upload/goods/images/7/700/699825/kompozicija-s-fruktami-afacdb-1000.jpg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s011.radikal.ru/i315/1011/ab/d6b5cdcbb6b4t.jpg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sovetskiymultik.at.ua/_ph/7/2/948908498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hyperlink" Target="http://besplatnovse.3dn.ru/1/38.popugaev.0-01-54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jpeg"/><Relationship Id="rId2" Type="http://schemas.openxmlformats.org/officeDocument/2006/relationships/hyperlink" Target="http://ua.all.biz/img/ua/catalog/1000826.pn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zna.od.ua/Ceramics/80.jpg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stat8.blog.ru/lr/0b084d7342c6c83f724d05b85e9fc4d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kim-ardi.ru/project/7_7.jpg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hyperlink" Target="http://www.proshkolu.ru/user/putilina67/folder/161915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stihi.ru/pics/2010/01/04/5871.jp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 rot="-704158">
            <a:off x="485775" y="1276350"/>
            <a:ext cx="5737225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i="1">
                <a:solidFill>
                  <a:srgbClr val="663300"/>
                </a:solidFill>
                <a:latin typeface="Century Gothic" pitchFamily="34" charset="0"/>
              </a:rPr>
              <a:t>Решение занимательных задач</a:t>
            </a:r>
          </a:p>
          <a:p>
            <a:pPr algn="ctr"/>
            <a:endParaRPr lang="ru-RU" sz="2000" b="1" i="1">
              <a:solidFill>
                <a:srgbClr val="663300"/>
              </a:solidFill>
              <a:latin typeface="Century Gothic" pitchFamily="34" charset="0"/>
            </a:endParaRPr>
          </a:p>
        </p:txBody>
      </p:sp>
      <p:pic>
        <p:nvPicPr>
          <p:cNvPr id="3075" name="Picture 50" descr="Без названия - Людмила Павловна Путилина">
            <a:hlinkClick r:id="rId2" tooltip="далее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714375"/>
            <a:ext cx="24161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827088" y="692150"/>
            <a:ext cx="3024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Задача №</a:t>
            </a:r>
            <a:r>
              <a:rPr lang="en-US" sz="3600" b="1" i="1">
                <a:solidFill>
                  <a:srgbClr val="663300"/>
                </a:solidFill>
                <a:latin typeface="Century Gothic" pitchFamily="34" charset="0"/>
              </a:rPr>
              <a:t>9</a:t>
            </a:r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: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5435600" y="671513"/>
            <a:ext cx="3024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latin typeface="Century Gothic" pitchFamily="34" charset="0"/>
              </a:rPr>
              <a:t>Решение: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250825" y="1844675"/>
            <a:ext cx="36734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Century Gothic" pitchFamily="34" charset="0"/>
              </a:rPr>
              <a:t>У меня дома живут разные животные:</a:t>
            </a:r>
          </a:p>
          <a:p>
            <a:r>
              <a:rPr lang="ru-RU" sz="2400" b="1" i="1">
                <a:latin typeface="Century Gothic" pitchFamily="34" charset="0"/>
              </a:rPr>
              <a:t>все, кроме двух… - лягушки, </a:t>
            </a:r>
          </a:p>
          <a:p>
            <a:r>
              <a:rPr lang="ru-RU" sz="2400" b="1" i="1">
                <a:latin typeface="Century Gothic" pitchFamily="34" charset="0"/>
              </a:rPr>
              <a:t>все кроме двух… - кролики,</a:t>
            </a:r>
          </a:p>
          <a:p>
            <a:r>
              <a:rPr lang="ru-RU" sz="2400" b="1" i="1">
                <a:latin typeface="Century Gothic" pitchFamily="34" charset="0"/>
              </a:rPr>
              <a:t>все кроме двух… - котята.</a:t>
            </a:r>
          </a:p>
          <a:p>
            <a:r>
              <a:rPr lang="ru-RU" sz="2400" b="1" i="1">
                <a:latin typeface="Century Gothic" pitchFamily="34" charset="0"/>
              </a:rPr>
              <a:t>Сколько их всего у меня?</a:t>
            </a:r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5940425" y="1700213"/>
            <a:ext cx="26416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entury Schoolbook" pitchFamily="18" charset="0"/>
              </a:rPr>
              <a:t>В доме живут трое животных: лягушка, кролик, котёнок?</a:t>
            </a:r>
            <a:endParaRPr lang="ru-RU"/>
          </a:p>
        </p:txBody>
      </p:sp>
      <p:pic>
        <p:nvPicPr>
          <p:cNvPr id="6150" name="Picture 7" descr="Картинка 28 из 10873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5229225"/>
            <a:ext cx="152400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1" descr="Картинка 33 из 136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3357563"/>
            <a:ext cx="1887538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9" descr="Картинка 15 из 12656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325" y="4652963"/>
            <a:ext cx="20574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"/>
                            </p:stCondLst>
                            <p:childTnLst>
                              <p:par>
                                <p:cTn id="6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  <p:bldP spid="6148" grpId="0"/>
      <p:bldP spid="61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827088" y="692150"/>
            <a:ext cx="3168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Задача №</a:t>
            </a:r>
            <a:r>
              <a:rPr lang="en-US" sz="3600" b="1" i="1">
                <a:solidFill>
                  <a:srgbClr val="663300"/>
                </a:solidFill>
                <a:latin typeface="Century Gothic" pitchFamily="34" charset="0"/>
              </a:rPr>
              <a:t>10</a:t>
            </a:r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: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5435600" y="671513"/>
            <a:ext cx="3024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Решение: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395288" y="1916113"/>
            <a:ext cx="366871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Century Gothic" pitchFamily="34" charset="0"/>
              </a:rPr>
              <a:t>Бен выбрал число, разделил его на 7, потом прибавил 7 и результат умножил на 7. Получилось 77. Какое число он выбрал?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435600" y="1484313"/>
            <a:ext cx="3457575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2800" b="1">
                <a:latin typeface="Century Schoolbook" pitchFamily="18" charset="0"/>
              </a:rPr>
              <a:t>Пусть задуманное число х, тогда,</a:t>
            </a:r>
          </a:p>
          <a:p>
            <a:r>
              <a:rPr lang="ru-RU" sz="2800" b="1">
                <a:latin typeface="Century Schoolbook" pitchFamily="18" charset="0"/>
              </a:rPr>
              <a:t>(х:7+7) ∙7=77</a:t>
            </a:r>
          </a:p>
          <a:p>
            <a:r>
              <a:rPr lang="ru-RU" sz="2800" b="1">
                <a:latin typeface="Century Schoolbook" pitchFamily="18" charset="0"/>
              </a:rPr>
              <a:t>х:7+7=77:7</a:t>
            </a:r>
          </a:p>
          <a:p>
            <a:r>
              <a:rPr lang="ru-RU" sz="2800" b="1">
                <a:latin typeface="Century Schoolbook" pitchFamily="18" charset="0"/>
              </a:rPr>
              <a:t>х:7+7=11</a:t>
            </a:r>
          </a:p>
          <a:p>
            <a:r>
              <a:rPr lang="ru-RU" sz="2800" b="1">
                <a:latin typeface="Century Schoolbook" pitchFamily="18" charset="0"/>
              </a:rPr>
              <a:t>х:7=11-7</a:t>
            </a:r>
          </a:p>
          <a:p>
            <a:r>
              <a:rPr lang="ru-RU" sz="2800" b="1">
                <a:latin typeface="Century Schoolbook" pitchFamily="18" charset="0"/>
              </a:rPr>
              <a:t>х:7=4</a:t>
            </a:r>
          </a:p>
          <a:p>
            <a:r>
              <a:rPr lang="ru-RU" sz="2800" b="1">
                <a:latin typeface="Century Schoolbook" pitchFamily="18" charset="0"/>
              </a:rPr>
              <a:t>х=4 ∙7</a:t>
            </a:r>
          </a:p>
          <a:p>
            <a:r>
              <a:rPr lang="ru-RU" sz="2800" b="1">
                <a:latin typeface="Century Schoolbook" pitchFamily="18" charset="0"/>
              </a:rPr>
              <a:t>х=28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71550" y="5551488"/>
            <a:ext cx="71294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C00000"/>
                </a:solidFill>
                <a:latin typeface="Century Gothic" pitchFamily="34" charset="0"/>
              </a:rPr>
              <a:t>Ответ: задуманное число 28</a:t>
            </a:r>
          </a:p>
        </p:txBody>
      </p:sp>
      <p:pic>
        <p:nvPicPr>
          <p:cNvPr id="7" name="Picture 2" descr="D:\Документы\Папа\картинки для прзентаций\анимашки для презентаций\анимашки для презентаций\52769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3789363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/>
      <p:bldP spid="7172" grpId="0"/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827088" y="692150"/>
            <a:ext cx="3168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Задача №</a:t>
            </a:r>
            <a:r>
              <a:rPr lang="en-US" sz="3600" b="1" i="1">
                <a:solidFill>
                  <a:srgbClr val="663300"/>
                </a:solidFill>
                <a:latin typeface="Century Gothic" pitchFamily="34" charset="0"/>
              </a:rPr>
              <a:t>11</a:t>
            </a:r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: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5580063" y="549275"/>
            <a:ext cx="3024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Решение: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323850" y="1773238"/>
            <a:ext cx="3598863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Century Gothic" pitchFamily="34" charset="0"/>
              </a:rPr>
              <a:t>К числу 10 припиши справа и слева по одной цифре так, чтобы полученное число делилось на 72.</a:t>
            </a:r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611188" y="4652963"/>
            <a:ext cx="28082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 i="1">
                <a:solidFill>
                  <a:srgbClr val="C00000"/>
                </a:solidFill>
                <a:latin typeface="Century Gothic" pitchFamily="34" charset="0"/>
              </a:rPr>
              <a:t>*10*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219700" y="1484313"/>
            <a:ext cx="3671888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entury Schoolbook" pitchFamily="18" charset="0"/>
              </a:rPr>
              <a:t>Чтобы число делилось на 72, оно должно делится на 8 и 9, т. е. сумма цифр этого числа должна делится 9 и число, образованное тремя последними цифрами этого числа должно делится на 8. Значит это число: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148263" y="5516563"/>
            <a:ext cx="3095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C00000"/>
                </a:solidFill>
                <a:latin typeface="Century Gothic" pitchFamily="34" charset="0"/>
              </a:rPr>
              <a:t>Ответ: 4104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  <p:bldP spid="8196" grpId="0"/>
      <p:bldP spid="8197" grpId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827088" y="692150"/>
            <a:ext cx="3168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Задача №</a:t>
            </a:r>
            <a:r>
              <a:rPr lang="en-US" sz="3600" b="1" i="1">
                <a:solidFill>
                  <a:srgbClr val="663300"/>
                </a:solidFill>
                <a:latin typeface="Century Gothic" pitchFamily="34" charset="0"/>
              </a:rPr>
              <a:t>12</a:t>
            </a:r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: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5435600" y="671513"/>
            <a:ext cx="3024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Решение: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395288" y="1916113"/>
            <a:ext cx="3602037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Century Gothic" pitchFamily="34" charset="0"/>
              </a:rPr>
              <a:t>В кружки вписывают числа 1,2,3,4 и 5 так, чтобы в соседних кружках не стояли соседние числа. Что будет вместо *?</a:t>
            </a:r>
          </a:p>
        </p:txBody>
      </p:sp>
      <p:sp>
        <p:nvSpPr>
          <p:cNvPr id="5" name="Овал 4"/>
          <p:cNvSpPr/>
          <p:nvPr/>
        </p:nvSpPr>
        <p:spPr>
          <a:xfrm>
            <a:off x="341313" y="5051425"/>
            <a:ext cx="504825" cy="431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298700" y="4451350"/>
            <a:ext cx="503238" cy="431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331913" y="5051425"/>
            <a:ext cx="503237" cy="431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289175" y="5483225"/>
            <a:ext cx="503238" cy="431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076575" y="5084763"/>
            <a:ext cx="504825" cy="431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11" name="Прямая соединительная линия 10"/>
          <p:cNvCxnSpPr>
            <a:stCxn id="5" idx="6"/>
            <a:endCxn id="7" idx="2"/>
          </p:cNvCxnSpPr>
          <p:nvPr/>
        </p:nvCxnSpPr>
        <p:spPr>
          <a:xfrm>
            <a:off x="846138" y="5267325"/>
            <a:ext cx="48577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7" idx="7"/>
            <a:endCxn id="6" idx="2"/>
          </p:cNvCxnSpPr>
          <p:nvPr/>
        </p:nvCxnSpPr>
        <p:spPr>
          <a:xfrm flipV="1">
            <a:off x="1762125" y="4667250"/>
            <a:ext cx="536575" cy="44767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7" idx="5"/>
            <a:endCxn id="8" idx="2"/>
          </p:cNvCxnSpPr>
          <p:nvPr/>
        </p:nvCxnSpPr>
        <p:spPr>
          <a:xfrm>
            <a:off x="1762125" y="5419725"/>
            <a:ext cx="527050" cy="2794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9" idx="0"/>
          </p:cNvCxnSpPr>
          <p:nvPr/>
        </p:nvCxnSpPr>
        <p:spPr>
          <a:xfrm>
            <a:off x="2814638" y="4659313"/>
            <a:ext cx="514350" cy="42545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8" idx="5"/>
            <a:endCxn id="9" idx="4"/>
          </p:cNvCxnSpPr>
          <p:nvPr/>
        </p:nvCxnSpPr>
        <p:spPr>
          <a:xfrm flipV="1">
            <a:off x="2719388" y="5516563"/>
            <a:ext cx="609600" cy="33496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5310188" y="2732088"/>
            <a:ext cx="504825" cy="431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7262813" y="2103438"/>
            <a:ext cx="504825" cy="431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6300788" y="2732088"/>
            <a:ext cx="504825" cy="431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7262813" y="3154363"/>
            <a:ext cx="504825" cy="43338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8029575" y="2722563"/>
            <a:ext cx="503238" cy="431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29" name="Прямая соединительная линия 28"/>
          <p:cNvCxnSpPr>
            <a:stCxn id="24" idx="6"/>
            <a:endCxn id="26" idx="2"/>
          </p:cNvCxnSpPr>
          <p:nvPr/>
        </p:nvCxnSpPr>
        <p:spPr>
          <a:xfrm>
            <a:off x="5815013" y="2947988"/>
            <a:ext cx="48577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26" idx="7"/>
            <a:endCxn id="25" idx="2"/>
          </p:cNvCxnSpPr>
          <p:nvPr/>
        </p:nvCxnSpPr>
        <p:spPr>
          <a:xfrm flipV="1">
            <a:off x="6731000" y="2319338"/>
            <a:ext cx="531813" cy="47625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26" idx="5"/>
            <a:endCxn id="27" idx="2"/>
          </p:cNvCxnSpPr>
          <p:nvPr/>
        </p:nvCxnSpPr>
        <p:spPr>
          <a:xfrm>
            <a:off x="6731000" y="3101975"/>
            <a:ext cx="531813" cy="26987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25" idx="6"/>
          </p:cNvCxnSpPr>
          <p:nvPr/>
        </p:nvCxnSpPr>
        <p:spPr>
          <a:xfrm>
            <a:off x="7767638" y="2319338"/>
            <a:ext cx="522287" cy="38735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27" idx="5"/>
            <a:endCxn id="28" idx="4"/>
          </p:cNvCxnSpPr>
          <p:nvPr/>
        </p:nvCxnSpPr>
        <p:spPr>
          <a:xfrm flipV="1">
            <a:off x="7693025" y="3154363"/>
            <a:ext cx="588963" cy="36988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385" name="TextBox 38"/>
          <p:cNvSpPr txBox="1">
            <a:spLocks noChangeArrowheads="1"/>
          </p:cNvSpPr>
          <p:nvPr/>
        </p:nvSpPr>
        <p:spPr bwMode="auto">
          <a:xfrm>
            <a:off x="369888" y="4957763"/>
            <a:ext cx="3603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302375" y="2624138"/>
            <a:ext cx="428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5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339013" y="1976438"/>
            <a:ext cx="428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1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264400" y="3101975"/>
            <a:ext cx="428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8067675" y="2633663"/>
            <a:ext cx="427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305425" y="2622550"/>
            <a:ext cx="428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C000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519738" y="4667250"/>
            <a:ext cx="2770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C00000"/>
                </a:solidFill>
                <a:latin typeface="Century Gothic" pitchFamily="34" charset="0"/>
              </a:rPr>
              <a:t>Ответ: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4" grpId="0"/>
      <p:bldP spid="5" grpId="0" animBg="1"/>
      <p:bldP spid="6" grpId="0" animBg="1"/>
      <p:bldP spid="7" grpId="0" animBg="1"/>
      <p:bldP spid="8" grpId="0" animBg="1"/>
      <p:bldP spid="9" grpId="0" animBg="1"/>
      <p:bldP spid="24" grpId="0" animBg="1"/>
      <p:bldP spid="17" grpId="0"/>
      <p:bldP spid="34" grpId="0"/>
      <p:bldP spid="35" grpId="0"/>
      <p:bldP spid="36" grpId="0"/>
      <p:bldP spid="37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684213" y="692150"/>
            <a:ext cx="3240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Задача №</a:t>
            </a:r>
            <a:r>
              <a:rPr lang="en-US" sz="3600" b="1" i="1">
                <a:solidFill>
                  <a:srgbClr val="663300"/>
                </a:solidFill>
                <a:latin typeface="Century Gothic" pitchFamily="34" charset="0"/>
              </a:rPr>
              <a:t>13</a:t>
            </a:r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: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5435600" y="671513"/>
            <a:ext cx="3024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Решение: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250825" y="1628775"/>
            <a:ext cx="36734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Century Gothic" pitchFamily="34" charset="0"/>
              </a:rPr>
              <a:t>Корзинка с фруктами весит 11 кг., а фрукты весят на 10 кг больше корзинки. Сколько весит корзинка?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292725" y="1624013"/>
            <a:ext cx="360045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entury Schoolbook" pitchFamily="18" charset="0"/>
              </a:rPr>
              <a:t>Пусть корзинка весит х кг, тогда фрукты весят (х+10)кг. Известно, что общий вес 11 кг.</a:t>
            </a:r>
          </a:p>
          <a:p>
            <a:r>
              <a:rPr lang="ru-RU" sz="2400" b="1">
                <a:latin typeface="Century Schoolbook" pitchFamily="18" charset="0"/>
              </a:rPr>
              <a:t>х+х+10=11</a:t>
            </a:r>
          </a:p>
          <a:p>
            <a:r>
              <a:rPr lang="ru-RU" sz="2400" b="1">
                <a:latin typeface="Century Schoolbook" pitchFamily="18" charset="0"/>
              </a:rPr>
              <a:t>2х+10=11</a:t>
            </a:r>
          </a:p>
          <a:p>
            <a:r>
              <a:rPr lang="ru-RU" sz="2400" b="1">
                <a:latin typeface="Century Schoolbook" pitchFamily="18" charset="0"/>
              </a:rPr>
              <a:t>2х=1</a:t>
            </a:r>
          </a:p>
          <a:p>
            <a:r>
              <a:rPr lang="ru-RU" sz="2400" b="1">
                <a:latin typeface="Century Schoolbook" pitchFamily="18" charset="0"/>
              </a:rPr>
              <a:t>х=0,5</a:t>
            </a:r>
          </a:p>
          <a:p>
            <a:endParaRPr lang="ru-RU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92275" y="5316538"/>
            <a:ext cx="67675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C00000"/>
                </a:solidFill>
                <a:latin typeface="Century Gothic" pitchFamily="34" charset="0"/>
              </a:rPr>
              <a:t>Ответ: корзинка весит 500г</a:t>
            </a:r>
          </a:p>
        </p:txBody>
      </p:sp>
      <p:pic>
        <p:nvPicPr>
          <p:cNvPr id="16391" name="Picture 8" descr="Картинка 0 из 1498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652963"/>
            <a:ext cx="132715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autoUpdateAnimBg="0"/>
      <p:bldP spid="13316" grpId="0" autoUpdateAnimBg="0"/>
      <p:bldP spid="2" grpId="0" autoUpdateAnimBg="0"/>
      <p:bldP spid="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539750" y="692150"/>
            <a:ext cx="3311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Задача №</a:t>
            </a:r>
            <a:r>
              <a:rPr lang="en-US" sz="3600" b="1" i="1">
                <a:solidFill>
                  <a:srgbClr val="663300"/>
                </a:solidFill>
                <a:latin typeface="Century Gothic" pitchFamily="34" charset="0"/>
              </a:rPr>
              <a:t>14</a:t>
            </a:r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: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250825" y="1700213"/>
            <a:ext cx="3889375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Century Gothic" pitchFamily="34" charset="0"/>
              </a:rPr>
              <a:t>Сумма двух чисел равна 136. У одного из них цифра единиц равна 4. Если её зачеркнуть, то получится второе число. Найдите эти числа.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87938" y="3716338"/>
            <a:ext cx="4056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C00000"/>
                </a:solidFill>
                <a:latin typeface="Century Gothic" pitchFamily="34" charset="0"/>
              </a:rPr>
              <a:t>Ответ: 124 и 12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716463" y="476250"/>
            <a:ext cx="3543300" cy="865188"/>
          </a:xfrm>
        </p:spPr>
        <p:txBody>
          <a:bodyPr/>
          <a:lstStyle/>
          <a:p>
            <a:r>
              <a:rPr lang="ru-RU" sz="4000" b="1" smtClean="0"/>
              <a:t>Решение: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435600" y="3068638"/>
            <a:ext cx="201612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867400" y="2205038"/>
            <a:ext cx="868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ab4</a:t>
            </a:r>
            <a:endParaRPr lang="ru-RU" sz="320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64163" y="2565400"/>
            <a:ext cx="1420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 +   cd</a:t>
            </a:r>
            <a:endParaRPr lang="ru-RU" sz="320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867400" y="2997200"/>
            <a:ext cx="868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136</a:t>
            </a:r>
            <a:endParaRPr lang="ru-RU" sz="3200"/>
          </a:p>
        </p:txBody>
      </p:sp>
      <p:pic>
        <p:nvPicPr>
          <p:cNvPr id="1741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4581525"/>
            <a:ext cx="19446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50"/>
                            </p:stCondLst>
                            <p:childTnLst>
                              <p:par>
                                <p:cTn id="3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50"/>
                            </p:stCondLst>
                            <p:childTnLst>
                              <p:par>
                                <p:cTn id="4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350"/>
                            </p:stCondLst>
                            <p:childTnLst>
                              <p:par>
                                <p:cTn id="4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3" grpId="0"/>
      <p:bldP spid="11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611188" y="692150"/>
            <a:ext cx="3240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Задача №</a:t>
            </a:r>
            <a:r>
              <a:rPr lang="en-US" sz="3600" b="1" i="1">
                <a:solidFill>
                  <a:srgbClr val="663300"/>
                </a:solidFill>
                <a:latin typeface="Century Gothic" pitchFamily="34" charset="0"/>
              </a:rPr>
              <a:t>15</a:t>
            </a:r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: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5292725" y="620713"/>
            <a:ext cx="367188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latin typeface="Century Gothic" pitchFamily="34" charset="0"/>
              </a:rPr>
              <a:t>Решение:</a:t>
            </a:r>
          </a:p>
          <a:p>
            <a:r>
              <a:rPr lang="ru-RU" sz="3600" b="1" i="1">
                <a:solidFill>
                  <a:srgbClr val="C00000"/>
                </a:solidFill>
                <a:latin typeface="Century Gothic" pitchFamily="34" charset="0"/>
              </a:rPr>
              <a:t>  				а) 5673</a:t>
            </a:r>
          </a:p>
          <a:p>
            <a:r>
              <a:rPr lang="ru-RU" sz="3600" b="1" i="1">
                <a:solidFill>
                  <a:srgbClr val="C00000"/>
                </a:solidFill>
                <a:latin typeface="Century Gothic" pitchFamily="34" charset="0"/>
              </a:rPr>
              <a:t>        +  5673</a:t>
            </a:r>
          </a:p>
          <a:p>
            <a:r>
              <a:rPr lang="ru-RU" sz="3600" b="1" i="1">
                <a:solidFill>
                  <a:srgbClr val="C00000"/>
                </a:solidFill>
                <a:latin typeface="Century Gothic" pitchFamily="34" charset="0"/>
              </a:rPr>
              <a:t>          11346</a:t>
            </a:r>
          </a:p>
          <a:p>
            <a:endParaRPr lang="ru-RU" sz="3600" b="1" i="1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468313" y="1773238"/>
            <a:ext cx="36718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latin typeface="Century Gothic" pitchFamily="34" charset="0"/>
              </a:rPr>
              <a:t>Решите ребус:</a:t>
            </a:r>
          </a:p>
          <a:p>
            <a:r>
              <a:rPr lang="ru-RU" sz="3600" b="1" i="1">
                <a:latin typeface="Century Gothic" pitchFamily="34" charset="0"/>
              </a:rPr>
              <a:t>       КОЗА</a:t>
            </a:r>
          </a:p>
          <a:p>
            <a:r>
              <a:rPr lang="ru-RU" sz="3600" b="1" i="1">
                <a:latin typeface="Century Gothic" pitchFamily="34" charset="0"/>
              </a:rPr>
              <a:t>   +  КОЗА</a:t>
            </a:r>
          </a:p>
          <a:p>
            <a:r>
              <a:rPr lang="ru-RU" sz="3600" b="1" i="1">
                <a:latin typeface="Century Gothic" pitchFamily="34" charset="0"/>
              </a:rPr>
              <a:t>    СТАДО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27088" y="3500438"/>
            <a:ext cx="201612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156325" y="2852738"/>
            <a:ext cx="201612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724525" y="3724275"/>
            <a:ext cx="28082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C00000"/>
                </a:solidFill>
                <a:latin typeface="Century Gothic" pitchFamily="34" charset="0"/>
              </a:rPr>
              <a:t>б)    7693</a:t>
            </a:r>
          </a:p>
          <a:p>
            <a:r>
              <a:rPr lang="ru-RU" sz="3600" b="1" i="1">
                <a:solidFill>
                  <a:srgbClr val="C00000"/>
                </a:solidFill>
                <a:latin typeface="Century Gothic" pitchFamily="34" charset="0"/>
              </a:rPr>
              <a:t>     +7693</a:t>
            </a:r>
          </a:p>
          <a:p>
            <a:r>
              <a:rPr lang="ru-RU" sz="3600" b="1" i="1">
                <a:solidFill>
                  <a:srgbClr val="C00000"/>
                </a:solidFill>
                <a:latin typeface="Century Gothic" pitchFamily="34" charset="0"/>
              </a:rPr>
              <a:t>     15386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119813" y="4876800"/>
            <a:ext cx="201612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441" name="Picture 10" descr="Картинка 56 из 978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513" y="4292600"/>
            <a:ext cx="2379662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autoUpdateAnimBg="0"/>
      <p:bldP spid="15364" grpId="0" autoUpdateAnimBg="0"/>
      <p:bldP spid="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812800" y="587375"/>
            <a:ext cx="32400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Задача №</a:t>
            </a:r>
            <a:r>
              <a:rPr lang="en-US" sz="3600" b="1" i="1">
                <a:solidFill>
                  <a:srgbClr val="663300"/>
                </a:solidFill>
                <a:latin typeface="Century Gothic" pitchFamily="34" charset="0"/>
              </a:rPr>
              <a:t>16</a:t>
            </a:r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: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5435600" y="671513"/>
            <a:ext cx="3024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Решение: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95288" y="1773238"/>
            <a:ext cx="367347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Century Gothic" pitchFamily="34" charset="0"/>
              </a:rPr>
              <a:t>Когда в Вологде 9 часов, в Перми – 11 часов. Когда в Перми 9 часов, в Якутске – 13 часов. Какое время в Якутске, когда в Вологде 12 часов?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148263" y="2060575"/>
          <a:ext cx="3648075" cy="26447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16266"/>
                <a:gridCol w="647944"/>
                <a:gridCol w="791932"/>
                <a:gridCol w="791933"/>
              </a:tblGrid>
              <a:tr h="97439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Century Schoolbook" pitchFamily="18" charset="0"/>
                        </a:rPr>
                        <a:t>Название города</a:t>
                      </a:r>
                      <a:endParaRPr lang="ru-RU" sz="1800" b="1" dirty="0">
                        <a:latin typeface="Century Schoolbook" pitchFamily="18" charset="0"/>
                      </a:endParaRPr>
                    </a:p>
                  </a:txBody>
                  <a:tcPr marL="91422" marR="91422" marT="45695" marB="45695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entury Schoolbook" pitchFamily="18" charset="0"/>
                        </a:rPr>
                        <a:t>время</a:t>
                      </a:r>
                      <a:endParaRPr lang="ru-RU" sz="1400" b="1" dirty="0">
                        <a:latin typeface="Century Schoolbook" pitchFamily="18" charset="0"/>
                      </a:endParaRPr>
                    </a:p>
                  </a:txBody>
                  <a:tcPr marL="91422" marR="91422" marT="45695" marB="45695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entury Schoolbook" pitchFamily="18" charset="0"/>
                        </a:rPr>
                        <a:t>время</a:t>
                      </a:r>
                      <a:endParaRPr lang="ru-RU" sz="1400" b="1" dirty="0">
                        <a:latin typeface="Century Schoolbook" pitchFamily="18" charset="0"/>
                      </a:endParaRPr>
                    </a:p>
                  </a:txBody>
                  <a:tcPr marL="91422" marR="91422" marT="45695" marB="45695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entury Schoolbook" pitchFamily="18" charset="0"/>
                        </a:rPr>
                        <a:t>время</a:t>
                      </a:r>
                      <a:endParaRPr lang="ru-RU" sz="1400" b="1" dirty="0">
                        <a:latin typeface="Century Schoolbook" pitchFamily="18" charset="0"/>
                      </a:endParaRPr>
                    </a:p>
                  </a:txBody>
                  <a:tcPr marL="91422" marR="91422" marT="45695" marB="45695"/>
                </a:tc>
              </a:tr>
              <a:tr h="55679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Century Schoolbook" pitchFamily="18" charset="0"/>
                        </a:rPr>
                        <a:t>Вологда</a:t>
                      </a:r>
                      <a:endParaRPr lang="ru-RU" sz="1800" b="1" dirty="0">
                        <a:latin typeface="Century Schoolbook" pitchFamily="18" charset="0"/>
                      </a:endParaRPr>
                    </a:p>
                  </a:txBody>
                  <a:tcPr marL="91422" marR="91422" marT="45695" marB="45695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Century Schoolbook" pitchFamily="18" charset="0"/>
                      </a:endParaRPr>
                    </a:p>
                  </a:txBody>
                  <a:tcPr marL="91422" marR="91422" marT="45695" marB="45695"/>
                </a:tc>
                <a:tc>
                  <a:txBody>
                    <a:bodyPr/>
                    <a:lstStyle/>
                    <a:p>
                      <a:endParaRPr lang="ru-RU" sz="1800">
                        <a:latin typeface="Century Schoolbook" pitchFamily="18" charset="0"/>
                      </a:endParaRPr>
                    </a:p>
                  </a:txBody>
                  <a:tcPr marL="91422" marR="91422" marT="45695" marB="45695"/>
                </a:tc>
                <a:tc>
                  <a:txBody>
                    <a:bodyPr/>
                    <a:lstStyle/>
                    <a:p>
                      <a:endParaRPr lang="ru-RU" sz="1800">
                        <a:latin typeface="Century Schoolbook" pitchFamily="18" charset="0"/>
                      </a:endParaRPr>
                    </a:p>
                  </a:txBody>
                  <a:tcPr marL="91422" marR="91422" marT="45695" marB="45695"/>
                </a:tc>
              </a:tr>
              <a:tr h="55679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Century Schoolbook" pitchFamily="18" charset="0"/>
                        </a:rPr>
                        <a:t>Пермь</a:t>
                      </a:r>
                      <a:endParaRPr lang="ru-RU" sz="1800" b="1" dirty="0">
                        <a:latin typeface="Century Schoolbook" pitchFamily="18" charset="0"/>
                      </a:endParaRPr>
                    </a:p>
                  </a:txBody>
                  <a:tcPr marL="91422" marR="91422" marT="45695" marB="45695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Century Schoolbook" pitchFamily="18" charset="0"/>
                      </a:endParaRPr>
                    </a:p>
                  </a:txBody>
                  <a:tcPr marL="91422" marR="91422" marT="45695" marB="45695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Century Schoolbook" pitchFamily="18" charset="0"/>
                      </a:endParaRPr>
                    </a:p>
                  </a:txBody>
                  <a:tcPr marL="91422" marR="91422" marT="45695" marB="45695"/>
                </a:tc>
                <a:tc>
                  <a:txBody>
                    <a:bodyPr/>
                    <a:lstStyle/>
                    <a:p>
                      <a:endParaRPr lang="ru-RU" sz="1800">
                        <a:latin typeface="Century Schoolbook" pitchFamily="18" charset="0"/>
                      </a:endParaRPr>
                    </a:p>
                  </a:txBody>
                  <a:tcPr marL="91422" marR="91422" marT="45695" marB="45695"/>
                </a:tc>
              </a:tr>
              <a:tr h="55679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Century Schoolbook" pitchFamily="18" charset="0"/>
                        </a:rPr>
                        <a:t>Якутск</a:t>
                      </a:r>
                      <a:endParaRPr lang="ru-RU" sz="1800" b="1" dirty="0">
                        <a:latin typeface="Century Schoolbook" pitchFamily="18" charset="0"/>
                      </a:endParaRPr>
                    </a:p>
                  </a:txBody>
                  <a:tcPr marL="91422" marR="91422" marT="45695" marB="45695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Century Schoolbook" pitchFamily="18" charset="0"/>
                      </a:endParaRPr>
                    </a:p>
                  </a:txBody>
                  <a:tcPr marL="91422" marR="91422" marT="45695" marB="45695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Century Schoolbook" pitchFamily="18" charset="0"/>
                      </a:endParaRPr>
                    </a:p>
                  </a:txBody>
                  <a:tcPr marL="91422" marR="91422" marT="45695" marB="45695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Century Schoolbook" pitchFamily="18" charset="0"/>
                      </a:endParaRPr>
                    </a:p>
                  </a:txBody>
                  <a:tcPr marL="91422" marR="91422" marT="45695" marB="45695"/>
                </a:tc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659563" y="2997200"/>
            <a:ext cx="5032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9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516688" y="3573463"/>
            <a:ext cx="7191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11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380288" y="3544888"/>
            <a:ext cx="504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9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164388" y="4076700"/>
            <a:ext cx="9001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13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027988" y="2997200"/>
            <a:ext cx="76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12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380288" y="2997200"/>
            <a:ext cx="576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C00000"/>
                </a:solidFill>
                <a:latin typeface="Century Gothic" pitchFamily="34" charset="0"/>
              </a:rPr>
              <a:t>7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027988" y="4084638"/>
            <a:ext cx="863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C00000"/>
                </a:solidFill>
                <a:latin typeface="Century Gothic" pitchFamily="34" charset="0"/>
              </a:rPr>
              <a:t>18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19700" y="4797425"/>
            <a:ext cx="35290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C00000"/>
                </a:solidFill>
                <a:latin typeface="Century Gothic" pitchFamily="34" charset="0"/>
              </a:rPr>
              <a:t>Ответ: </a:t>
            </a:r>
          </a:p>
          <a:p>
            <a:pPr algn="r"/>
            <a:r>
              <a:rPr lang="ru-RU" sz="3600" b="1" i="1">
                <a:solidFill>
                  <a:srgbClr val="C00000"/>
                </a:solidFill>
                <a:latin typeface="Century Gothic" pitchFamily="34" charset="0"/>
              </a:rPr>
              <a:t>18 часов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  <p:bldP spid="16388" grpId="0"/>
      <p:bldP spid="4" grpId="0"/>
      <p:bldP spid="8" grpId="0"/>
      <p:bldP spid="9" grpId="0"/>
      <p:bldP spid="10" grpId="0"/>
      <p:bldP spid="11" grpId="0"/>
      <p:bldP spid="12" grpId="0"/>
      <p:bldP spid="1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611188" y="692150"/>
            <a:ext cx="3240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Задача №1</a:t>
            </a:r>
            <a:r>
              <a:rPr lang="en-US" sz="3600" b="1" i="1">
                <a:solidFill>
                  <a:srgbClr val="663300"/>
                </a:solidFill>
                <a:latin typeface="Century Gothic" pitchFamily="34" charset="0"/>
              </a:rPr>
              <a:t>7</a:t>
            </a:r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:</a:t>
            </a:r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5435600" y="671513"/>
            <a:ext cx="3024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Решение:</a:t>
            </a: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395288" y="1628775"/>
            <a:ext cx="367188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latin typeface="Century Gothic" pitchFamily="34" charset="0"/>
              </a:rPr>
              <a:t>Длина удава – 12 м, или 48 попугаев. Какова длина попугая?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291138" y="1628775"/>
            <a:ext cx="331311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Century Schoolbook" pitchFamily="18" charset="0"/>
              </a:rPr>
              <a:t>12 метров – </a:t>
            </a:r>
          </a:p>
          <a:p>
            <a:r>
              <a:rPr lang="ru-RU" sz="2400" b="1">
                <a:solidFill>
                  <a:srgbClr val="000000"/>
                </a:solidFill>
                <a:latin typeface="Century Schoolbook" pitchFamily="18" charset="0"/>
              </a:rPr>
              <a:t>             48 попугаев</a:t>
            </a:r>
          </a:p>
          <a:p>
            <a:r>
              <a:rPr lang="ru-RU" sz="2400" b="1">
                <a:solidFill>
                  <a:srgbClr val="000000"/>
                </a:solidFill>
                <a:latin typeface="Century Schoolbook" pitchFamily="18" charset="0"/>
              </a:rPr>
              <a:t>1 метр –  </a:t>
            </a:r>
          </a:p>
          <a:p>
            <a:r>
              <a:rPr lang="ru-RU" sz="2400" b="1">
                <a:solidFill>
                  <a:srgbClr val="000000"/>
                </a:solidFill>
                <a:latin typeface="Century Schoolbook" pitchFamily="18" charset="0"/>
              </a:rPr>
              <a:t>               4 попугая</a:t>
            </a:r>
          </a:p>
          <a:p>
            <a:r>
              <a:rPr lang="ru-RU" sz="2400" b="1">
                <a:solidFill>
                  <a:srgbClr val="000000"/>
                </a:solidFill>
                <a:latin typeface="Century Schoolbook" pitchFamily="18" charset="0"/>
              </a:rPr>
              <a:t>Значит, </a:t>
            </a:r>
          </a:p>
          <a:p>
            <a:r>
              <a:rPr lang="ru-RU" sz="2400" b="1">
                <a:solidFill>
                  <a:srgbClr val="000000"/>
                </a:solidFill>
                <a:latin typeface="Century Schoolbook" pitchFamily="18" charset="0"/>
              </a:rPr>
              <a:t>1 попугай – 0,25 метра или 25 см.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183188" y="4941888"/>
            <a:ext cx="35290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C00000"/>
                </a:solidFill>
                <a:latin typeface="Century Gothic" pitchFamily="34" charset="0"/>
              </a:rPr>
              <a:t>Ответ: 25 см.</a:t>
            </a:r>
          </a:p>
        </p:txBody>
      </p:sp>
      <p:pic>
        <p:nvPicPr>
          <p:cNvPr id="20487" name="Picture 8" descr="Картинка 122 из 12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4765675"/>
            <a:ext cx="165735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0" descr="Картинка 46 из 12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4765675"/>
            <a:ext cx="1660525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autoUpdateAnimBg="0"/>
      <p:bldP spid="17412" grpId="0" autoUpdateAnimBg="0"/>
      <p:bldP spid="2" grpId="0" autoUpdateAnimBg="0"/>
      <p:bldP spid="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611188" y="692150"/>
            <a:ext cx="3240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Задача №1</a:t>
            </a:r>
            <a:r>
              <a:rPr lang="en-US" sz="3600" b="1" i="1">
                <a:solidFill>
                  <a:srgbClr val="663300"/>
                </a:solidFill>
                <a:latin typeface="Century Gothic" pitchFamily="34" charset="0"/>
              </a:rPr>
              <a:t>8</a:t>
            </a:r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: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5435600" y="671513"/>
            <a:ext cx="3024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Решение:</a:t>
            </a:r>
          </a:p>
        </p:txBody>
      </p:sp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538163" y="1773238"/>
            <a:ext cx="3529012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Century Gothic" pitchFamily="34" charset="0"/>
              </a:rPr>
              <a:t>Два ковша воды – это половина ведёрка, а три чашки – это половина ковша. Сколько чашек  вмещает тогда два ведёрка?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135563" y="1628775"/>
          <a:ext cx="3684587" cy="36718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08467"/>
                <a:gridCol w="1147925"/>
                <a:gridCol w="1228196"/>
              </a:tblGrid>
              <a:tr h="61198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entury Schoolbook" pitchFamily="18" charset="0"/>
                        </a:rPr>
                        <a:t>Чашка</a:t>
                      </a:r>
                      <a:endParaRPr lang="ru-RU" sz="2400" dirty="0">
                        <a:latin typeface="Century Schoolbook" pitchFamily="18" charset="0"/>
                      </a:endParaRPr>
                    </a:p>
                  </a:txBody>
                  <a:tcPr marL="91434" marR="91434" marT="45714" marB="45714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entury Schoolbook" pitchFamily="18" charset="0"/>
                        </a:rPr>
                        <a:t>Ковш</a:t>
                      </a:r>
                      <a:endParaRPr lang="ru-RU" sz="2400" dirty="0">
                        <a:latin typeface="Century Schoolbook" pitchFamily="18" charset="0"/>
                      </a:endParaRPr>
                    </a:p>
                  </a:txBody>
                  <a:tcPr marL="91434" marR="91434" marT="45714" marB="45714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entury Schoolbook" pitchFamily="18" charset="0"/>
                        </a:rPr>
                        <a:t>Ведро</a:t>
                      </a:r>
                      <a:endParaRPr lang="ru-RU" sz="2400" dirty="0">
                        <a:latin typeface="Century Schoolbook" pitchFamily="18" charset="0"/>
                      </a:endParaRPr>
                    </a:p>
                  </a:txBody>
                  <a:tcPr marL="91434" marR="91434" marT="45714" marB="45714"/>
                </a:tc>
              </a:tr>
              <a:tr h="611981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4" marR="91434" marT="45714" marB="45714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4" marR="91434" marT="45714" marB="45714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4" marR="91434" marT="45714" marB="45714"/>
                </a:tc>
              </a:tr>
              <a:tr h="611981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4" marR="91434" marT="45714" marB="45714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4" marR="91434" marT="45714" marB="45714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4" marR="91434" marT="45714" marB="45714"/>
                </a:tc>
              </a:tr>
              <a:tr h="611981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4" marR="91434" marT="45714" marB="45714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4" marR="91434" marT="45714" marB="45714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4" marR="91434" marT="45714" marB="45714"/>
                </a:tc>
              </a:tr>
              <a:tr h="611981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4" marR="91434" marT="45714" marB="45714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4" marR="91434" marT="45714" marB="45714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4" marR="91434" marT="45714" marB="45714"/>
                </a:tc>
              </a:tr>
              <a:tr h="611981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4" marR="91434" marT="45714" marB="45714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4" marR="91434" marT="45714" marB="45714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4" marR="91434" marT="45714" marB="45714"/>
                </a:tc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16688" y="2205038"/>
            <a:ext cx="9350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740650" y="2205038"/>
            <a:ext cx="935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1/2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561138" y="2870200"/>
            <a:ext cx="936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C00000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740650" y="2851150"/>
            <a:ext cx="9350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C00000"/>
                </a:solidFill>
                <a:latin typeface="Century Gothic" pitchFamily="34" charset="0"/>
              </a:rPr>
              <a:t>1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18138" y="3497263"/>
            <a:ext cx="9350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61138" y="3497263"/>
            <a:ext cx="936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1/2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588125" y="4143375"/>
            <a:ext cx="936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C00000"/>
                </a:solidFill>
                <a:latin typeface="Century Gothic" pitchFamily="34" charset="0"/>
              </a:rPr>
              <a:t>1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411788" y="4110038"/>
            <a:ext cx="936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C00000"/>
                </a:solidFill>
                <a:latin typeface="Century Gothic" pitchFamily="34" charset="0"/>
              </a:rPr>
              <a:t>6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767638" y="4665663"/>
            <a:ext cx="9350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C00000"/>
                </a:solidFill>
                <a:latin typeface="Century Gothic" pitchFamily="34" charset="0"/>
              </a:rPr>
              <a:t>1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467350" y="4665663"/>
            <a:ext cx="936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C00000"/>
                </a:solidFill>
                <a:latin typeface="Century Gothic" pitchFamily="34" charset="0"/>
              </a:rPr>
              <a:t>24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25963" y="5445125"/>
            <a:ext cx="41767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C00000"/>
                </a:solidFill>
                <a:latin typeface="Century Gothic" pitchFamily="34" charset="0"/>
              </a:rPr>
              <a:t>Ответ: 24 чашки</a:t>
            </a:r>
          </a:p>
        </p:txBody>
      </p:sp>
      <p:pic>
        <p:nvPicPr>
          <p:cNvPr id="21550" name="Picture 47" descr="Картинка 19 из 1029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445125"/>
            <a:ext cx="1069975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51" name="Picture 51" descr="Картинка 50 из 12147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7013" y="5405438"/>
            <a:ext cx="98742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52" name="Picture 53" descr="Картинка 62 из 1340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67050" y="5476875"/>
            <a:ext cx="719138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autoUpdateAnimBg="0"/>
      <p:bldP spid="18436" grpId="0" autoUpdateAnimBg="0"/>
      <p:bldP spid="3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Задача №</a:t>
            </a:r>
            <a:r>
              <a:rPr lang="en-US" smtClean="0"/>
              <a:t>1</a:t>
            </a:r>
            <a:r>
              <a:rPr lang="ru-RU" smtClean="0"/>
              <a:t>:</a:t>
            </a:r>
          </a:p>
        </p:txBody>
      </p:sp>
      <p:sp>
        <p:nvSpPr>
          <p:cNvPr id="26627" name="Содержимое 3"/>
          <p:cNvSpPr>
            <a:spLocks noGrp="1"/>
          </p:cNvSpPr>
          <p:nvPr>
            <p:ph sz="half" idx="2"/>
          </p:nvPr>
        </p:nvSpPr>
        <p:spPr>
          <a:xfrm>
            <a:off x="323850" y="1773238"/>
            <a:ext cx="4040188" cy="39512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Сколько часов, минут и дней составляет миллион секунд?</a:t>
            </a:r>
          </a:p>
        </p:txBody>
      </p:sp>
      <p:sp>
        <p:nvSpPr>
          <p:cNvPr id="26628" name="Содержимое 5"/>
          <p:cNvSpPr>
            <a:spLocks noGrp="1"/>
          </p:cNvSpPr>
          <p:nvPr>
            <p:ph sz="quarter" idx="4"/>
          </p:nvPr>
        </p:nvSpPr>
        <p:spPr>
          <a:xfrm>
            <a:off x="5148263" y="4076700"/>
            <a:ext cx="3394075" cy="10810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000" smtClean="0"/>
              <a:t>1.000.000 сек. – 16.666мин.         1.000.000 сек.- 277 ч.		1.000.000 сек.- 11дн.</a:t>
            </a:r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5508625" y="620713"/>
            <a:ext cx="3168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Решение:</a:t>
            </a:r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273425"/>
            <a:ext cx="2303462" cy="2303463"/>
          </a:xfrm>
          <a:prstGeom prst="rect">
            <a:avLst/>
          </a:prstGeom>
          <a:noFill/>
          <a:ln w="76200" cap="rnd" cmpd="tri">
            <a:solidFill>
              <a:schemeClr val="tx1"/>
            </a:solidFill>
            <a:round/>
            <a:headEnd/>
            <a:tailEnd/>
          </a:ln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75" y="1628775"/>
            <a:ext cx="20081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/>
      <p:bldP spid="26628" grpId="0"/>
      <p:bldP spid="266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611188" y="692150"/>
            <a:ext cx="3240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Задача №1</a:t>
            </a:r>
            <a:r>
              <a:rPr lang="en-US" sz="3600" b="1" i="1">
                <a:solidFill>
                  <a:srgbClr val="663300"/>
                </a:solidFill>
                <a:latin typeface="Century Gothic" pitchFamily="34" charset="0"/>
              </a:rPr>
              <a:t>9</a:t>
            </a:r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:</a:t>
            </a:r>
          </a:p>
        </p:txBody>
      </p:sp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587375" y="1844675"/>
            <a:ext cx="36004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latin typeface="Century Gothic" pitchFamily="34" charset="0"/>
              </a:rPr>
              <a:t>Сколько девяток будет в разности</a:t>
            </a:r>
          </a:p>
          <a:p>
            <a:r>
              <a:rPr lang="ru-RU" sz="3200" b="1" i="1">
                <a:latin typeface="Century Gothic" pitchFamily="34" charset="0"/>
              </a:rPr>
              <a:t>10000000000-1?</a:t>
            </a:r>
          </a:p>
        </p:txBody>
      </p:sp>
      <p:pic>
        <p:nvPicPr>
          <p:cNvPr id="22532" name="Picture 3" descr="C:\Documents and Settings\User\Рабочий стол\картинки на школьныю тему\Рисунок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0113" y="4508500"/>
            <a:ext cx="1366837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08625" y="620713"/>
            <a:ext cx="2381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/>
              <a:t>Решение: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651500" y="1916113"/>
            <a:ext cx="3006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/>
              <a:t>10000000000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35600" y="2349500"/>
            <a:ext cx="3160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-                    1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724525" y="2924175"/>
            <a:ext cx="280828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84888" y="2997200"/>
            <a:ext cx="25606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/>
              <a:t>9999999999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76825" y="3644900"/>
            <a:ext cx="3816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</a:rPr>
              <a:t>Ответ: 10 девяток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4292600"/>
            <a:ext cx="18192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0" grpId="0"/>
      <p:bldP spid="7" grpId="0"/>
      <p:bldP spid="9" grpId="0"/>
      <p:bldP spid="10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611188" y="692150"/>
            <a:ext cx="3240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Задача №</a:t>
            </a:r>
            <a:r>
              <a:rPr lang="en-US" sz="3600" b="1" i="1">
                <a:solidFill>
                  <a:srgbClr val="663300"/>
                </a:solidFill>
                <a:latin typeface="Century Gothic" pitchFamily="34" charset="0"/>
              </a:rPr>
              <a:t>20</a:t>
            </a:r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:</a:t>
            </a: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5435600" y="671513"/>
            <a:ext cx="3024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Решение:</a:t>
            </a:r>
          </a:p>
        </p:txBody>
      </p: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430213" y="1557338"/>
            <a:ext cx="36004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Century Gothic" pitchFamily="34" charset="0"/>
              </a:rPr>
              <a:t>В пятиэтажном доме на каждом этаже по 4 квартиры. На каком этаже расположена квартира №71?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219700" y="1408113"/>
          <a:ext cx="3455988" cy="40084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51996"/>
                <a:gridCol w="1151996"/>
                <a:gridCol w="1151996"/>
              </a:tblGrid>
              <a:tr h="72467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Номер подъезда</a:t>
                      </a:r>
                      <a:endParaRPr lang="ru-RU" sz="1800" dirty="0"/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Номер этажа</a:t>
                      </a:r>
                      <a:endParaRPr lang="ru-RU" sz="1800" dirty="0"/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Номер квартиры</a:t>
                      </a:r>
                      <a:endParaRPr lang="ru-RU" sz="1800" dirty="0"/>
                    </a:p>
                  </a:txBody>
                  <a:tcPr marL="91430" marR="91430" marT="45723" marB="45723"/>
                </a:tc>
              </a:tr>
              <a:tr h="54729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0" marR="91430" marT="45723" marB="45723"/>
                </a:tc>
              </a:tr>
              <a:tr h="54729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0" marR="91430" marT="45723" marB="45723"/>
                </a:tc>
              </a:tr>
              <a:tr h="54729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0" marR="91430" marT="45723" marB="45723"/>
                </a:tc>
              </a:tr>
              <a:tr h="54729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0" marR="91430" marT="45723" marB="45723"/>
                </a:tc>
              </a:tr>
              <a:tr h="54729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0" marR="91430" marT="45723" marB="45723"/>
                </a:tc>
              </a:tr>
              <a:tr h="54729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0" marR="91430" marT="45723" marB="4572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0" marR="91430" marT="45723" marB="45723"/>
                </a:tc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48300" y="2149475"/>
            <a:ext cx="5635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663300"/>
                </a:solidFill>
                <a:latin typeface="Century Gothic" pitchFamily="34" charset="0"/>
              </a:rPr>
              <a:t>1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35600" y="3219450"/>
            <a:ext cx="49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6633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577138" y="2149475"/>
            <a:ext cx="9858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663300"/>
                </a:solidFill>
                <a:latin typeface="Century Gothic" pitchFamily="34" charset="0"/>
              </a:rPr>
              <a:t>1-20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461000" y="2668588"/>
            <a:ext cx="492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6633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580188" y="2692400"/>
            <a:ext cx="9874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663300"/>
                </a:solidFill>
                <a:latin typeface="Century Gothic" pitchFamily="34" charset="0"/>
              </a:rPr>
              <a:t>1-5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546975" y="2695575"/>
            <a:ext cx="1273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663300"/>
                </a:solidFill>
                <a:latin typeface="Century Gothic" pitchFamily="34" charset="0"/>
              </a:rPr>
              <a:t>21-40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559550" y="2160588"/>
            <a:ext cx="987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663300"/>
                </a:solidFill>
                <a:latin typeface="Century Gothic" pitchFamily="34" charset="0"/>
              </a:rPr>
              <a:t>1-5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542088" y="3222625"/>
            <a:ext cx="987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663300"/>
                </a:solidFill>
                <a:latin typeface="Century Gothic" pitchFamily="34" charset="0"/>
              </a:rPr>
              <a:t>1-5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577138" y="3192463"/>
            <a:ext cx="12430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663300"/>
                </a:solidFill>
                <a:latin typeface="Century Gothic" pitchFamily="34" charset="0"/>
              </a:rPr>
              <a:t>41-60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422900" y="3722688"/>
            <a:ext cx="588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663300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746875" y="3746500"/>
            <a:ext cx="4016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663300"/>
                </a:solidFill>
                <a:latin typeface="Century Gothic" pitchFamily="34" charset="0"/>
              </a:rPr>
              <a:t>1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537450" y="3722688"/>
            <a:ext cx="1282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663300"/>
                </a:solidFill>
                <a:latin typeface="Century Gothic" pitchFamily="34" charset="0"/>
              </a:rPr>
              <a:t>61-64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729413" y="4305300"/>
            <a:ext cx="612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6633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518400" y="4305300"/>
            <a:ext cx="1282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663300"/>
                </a:solidFill>
                <a:latin typeface="Century Gothic" pitchFamily="34" charset="0"/>
              </a:rPr>
              <a:t>65-68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577138" y="4829175"/>
            <a:ext cx="12811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663300"/>
                </a:solidFill>
                <a:latin typeface="Century Gothic" pitchFamily="34" charset="0"/>
              </a:rPr>
              <a:t>69-72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689725" y="4829175"/>
            <a:ext cx="5159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6633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79950" y="5516563"/>
            <a:ext cx="4464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C00000"/>
                </a:solidFill>
                <a:latin typeface="Century Gothic" pitchFamily="34" charset="0"/>
              </a:rPr>
              <a:t>Ответ: на 3 этаже</a:t>
            </a:r>
          </a:p>
        </p:txBody>
      </p:sp>
      <p:pic>
        <p:nvPicPr>
          <p:cNvPr id="23608" name="Picture 57" descr="Картинка 20 из 2389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645025"/>
            <a:ext cx="288131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autoUpdateAnimBg="0"/>
      <p:bldP spid="20484" grpId="0" autoUpdateAnimBg="0"/>
      <p:bldP spid="4" grpId="0" autoUpdateAnimBg="0"/>
      <p:bldP spid="8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  <p:bldP spid="22" grpId="0" autoUpdateAnimBg="0"/>
      <p:bldP spid="23" grpId="0" autoUpdateAnimBg="0"/>
      <p:bldP spid="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611188" y="692150"/>
            <a:ext cx="3240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Задача №</a:t>
            </a:r>
            <a:r>
              <a:rPr lang="en-US" sz="3600" b="1" i="1">
                <a:solidFill>
                  <a:srgbClr val="663300"/>
                </a:solidFill>
                <a:latin typeface="Century Gothic" pitchFamily="34" charset="0"/>
              </a:rPr>
              <a:t>21</a:t>
            </a:r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: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5435600" y="1871663"/>
            <a:ext cx="3024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latin typeface="Century Gothic" pitchFamily="34" charset="0"/>
              </a:rPr>
              <a:t>111-11=100</a:t>
            </a:r>
          </a:p>
        </p:txBody>
      </p:sp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323850" y="1700213"/>
            <a:ext cx="36004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latin typeface="Century Gothic" pitchFamily="34" charset="0"/>
              </a:rPr>
              <a:t>Напиши число 100 с помощью пяти единиц и знаков действий.</a:t>
            </a:r>
          </a:p>
        </p:txBody>
      </p:sp>
      <p:pic>
        <p:nvPicPr>
          <p:cNvPr id="5" name="Picture 33" descr="ff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2781300"/>
            <a:ext cx="1728787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08625" y="620713"/>
            <a:ext cx="2381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/>
              <a:t>Решение: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  <p:bldP spid="21508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755650" y="549275"/>
            <a:ext cx="32400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Задача №</a:t>
            </a:r>
            <a:r>
              <a:rPr lang="en-US" sz="3600" b="1" i="1">
                <a:solidFill>
                  <a:srgbClr val="663300"/>
                </a:solidFill>
                <a:latin typeface="Century Gothic" pitchFamily="34" charset="0"/>
              </a:rPr>
              <a:t>22</a:t>
            </a:r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: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5364163" y="636588"/>
            <a:ext cx="3024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Решение:</a:t>
            </a:r>
          </a:p>
        </p:txBody>
      </p:sp>
      <p:sp>
        <p:nvSpPr>
          <p:cNvPr id="22532" name="TextBox 1"/>
          <p:cNvSpPr txBox="1">
            <a:spLocks noChangeArrowheads="1"/>
          </p:cNvSpPr>
          <p:nvPr/>
        </p:nvSpPr>
        <p:spPr bwMode="auto">
          <a:xfrm>
            <a:off x="468313" y="1700213"/>
            <a:ext cx="424973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latin typeface="Century Gothic" pitchFamily="34" charset="0"/>
              </a:rPr>
              <a:t>      Петя прибавляет различные однозначные числа к числу 96. Сколько раз он получит трёхзначное число?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227763" y="1700213"/>
            <a:ext cx="273685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00"/>
                </a:solidFill>
                <a:latin typeface="Century Schoolbook" pitchFamily="18" charset="0"/>
              </a:rPr>
              <a:t>96+4=100</a:t>
            </a:r>
          </a:p>
          <a:p>
            <a:r>
              <a:rPr lang="ru-RU" sz="3200" b="1">
                <a:solidFill>
                  <a:srgbClr val="000000"/>
                </a:solidFill>
                <a:latin typeface="Century Schoolbook" pitchFamily="18" charset="0"/>
              </a:rPr>
              <a:t>96+5=101</a:t>
            </a:r>
          </a:p>
          <a:p>
            <a:r>
              <a:rPr lang="ru-RU" sz="3200" b="1">
                <a:solidFill>
                  <a:srgbClr val="000000"/>
                </a:solidFill>
                <a:latin typeface="Century Schoolbook" pitchFamily="18" charset="0"/>
              </a:rPr>
              <a:t>96+6=102</a:t>
            </a:r>
          </a:p>
          <a:p>
            <a:r>
              <a:rPr lang="ru-RU" sz="3200" b="1">
                <a:solidFill>
                  <a:srgbClr val="000000"/>
                </a:solidFill>
                <a:latin typeface="Century Schoolbook" pitchFamily="18" charset="0"/>
              </a:rPr>
              <a:t>96+7=103</a:t>
            </a:r>
          </a:p>
          <a:p>
            <a:r>
              <a:rPr lang="ru-RU" sz="3200" b="1">
                <a:solidFill>
                  <a:srgbClr val="000000"/>
                </a:solidFill>
                <a:latin typeface="Century Schoolbook" pitchFamily="18" charset="0"/>
              </a:rPr>
              <a:t>96+8=104</a:t>
            </a:r>
          </a:p>
          <a:p>
            <a:r>
              <a:rPr lang="ru-RU" sz="3200" b="1">
                <a:solidFill>
                  <a:srgbClr val="000000"/>
                </a:solidFill>
                <a:latin typeface="Century Schoolbook" pitchFamily="18" charset="0"/>
              </a:rPr>
              <a:t>96+9=105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219700" y="5373688"/>
            <a:ext cx="3455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C00000"/>
                </a:solidFill>
                <a:latin typeface="Century Gothic" pitchFamily="34" charset="0"/>
              </a:rPr>
              <a:t>Ответ: 6 раз</a:t>
            </a:r>
          </a:p>
        </p:txBody>
      </p:sp>
      <p:pic>
        <p:nvPicPr>
          <p:cNvPr id="25607" name="Picture 51" descr="CRTN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859338" y="2924175"/>
            <a:ext cx="127158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75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1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  <p:bldP spid="22532" grpId="0"/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827088" y="692150"/>
            <a:ext cx="3240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Задача №</a:t>
            </a:r>
            <a:r>
              <a:rPr lang="en-US" sz="3600" b="1" i="1">
                <a:solidFill>
                  <a:srgbClr val="663300"/>
                </a:solidFill>
                <a:latin typeface="Century Gothic" pitchFamily="34" charset="0"/>
              </a:rPr>
              <a:t>23</a:t>
            </a:r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: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5148263" y="1547813"/>
            <a:ext cx="3744912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latin typeface="Century Gothic" pitchFamily="34" charset="0"/>
              </a:rPr>
              <a:t>Треугольников – 8,</a:t>
            </a:r>
          </a:p>
          <a:p>
            <a:pPr algn="ctr"/>
            <a:r>
              <a:rPr lang="ru-RU" sz="2400" b="1" i="1">
                <a:latin typeface="Century Gothic" pitchFamily="34" charset="0"/>
              </a:rPr>
              <a:t>  Четырёхугольников</a:t>
            </a:r>
            <a:r>
              <a:rPr lang="ru-RU" sz="3600" b="1" i="1">
                <a:latin typeface="Century Gothic" pitchFamily="34" charset="0"/>
              </a:rPr>
              <a:t> - 11</a:t>
            </a:r>
          </a:p>
        </p:txBody>
      </p:sp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107950" y="1628775"/>
            <a:ext cx="40322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Century Gothic" pitchFamily="34" charset="0"/>
              </a:rPr>
              <a:t>Сколько на этом рисунке треугольников? А четырёхугольников?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0113" y="3860800"/>
            <a:ext cx="2663825" cy="22320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7" name="Прямая соединительная линия 6"/>
          <p:cNvCxnSpPr>
            <a:stCxn id="4" idx="0"/>
            <a:endCxn id="4" idx="1"/>
          </p:cNvCxnSpPr>
          <p:nvPr/>
        </p:nvCxnSpPr>
        <p:spPr>
          <a:xfrm flipH="1">
            <a:off x="900113" y="3860800"/>
            <a:ext cx="1331912" cy="111601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4" idx="2"/>
            <a:endCxn id="4" idx="1"/>
          </p:cNvCxnSpPr>
          <p:nvPr/>
        </p:nvCxnSpPr>
        <p:spPr>
          <a:xfrm flipH="1" flipV="1">
            <a:off x="900113" y="4976813"/>
            <a:ext cx="1331912" cy="11160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2232025" y="4962525"/>
            <a:ext cx="1331913" cy="111601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4" idx="0"/>
            <a:endCxn id="4" idx="3"/>
          </p:cNvCxnSpPr>
          <p:nvPr/>
        </p:nvCxnSpPr>
        <p:spPr>
          <a:xfrm>
            <a:off x="2232025" y="3860800"/>
            <a:ext cx="1331913" cy="111601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565275" y="4419600"/>
            <a:ext cx="1331913" cy="110172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17" name="Прямая соединительная линия 16"/>
          <p:cNvCxnSpPr>
            <a:stCxn id="15" idx="0"/>
            <a:endCxn id="15" idx="2"/>
          </p:cNvCxnSpPr>
          <p:nvPr/>
        </p:nvCxnSpPr>
        <p:spPr>
          <a:xfrm>
            <a:off x="2232025" y="4419600"/>
            <a:ext cx="0" cy="11017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5" idx="1"/>
            <a:endCxn id="15" idx="3"/>
          </p:cNvCxnSpPr>
          <p:nvPr/>
        </p:nvCxnSpPr>
        <p:spPr>
          <a:xfrm>
            <a:off x="1565275" y="4970463"/>
            <a:ext cx="133191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6637" name="Picture 3" descr="AMCONF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3573463"/>
            <a:ext cx="1366838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8" name="TextBox 15"/>
          <p:cNvSpPr txBox="1">
            <a:spLocks noChangeArrowheads="1"/>
          </p:cNvSpPr>
          <p:nvPr/>
        </p:nvSpPr>
        <p:spPr bwMode="auto">
          <a:xfrm>
            <a:off x="5435600" y="692150"/>
            <a:ext cx="2381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/>
              <a:t>Решение: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/>
      <p:bldP spid="23556" grpId="0"/>
      <p:bldP spid="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611188" y="692150"/>
            <a:ext cx="3240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Задача №</a:t>
            </a:r>
            <a:r>
              <a:rPr lang="en-US" sz="3600" b="1" i="1">
                <a:solidFill>
                  <a:srgbClr val="663300"/>
                </a:solidFill>
                <a:latin typeface="Century Gothic" pitchFamily="34" charset="0"/>
              </a:rPr>
              <a:t>24</a:t>
            </a:r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: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5435600" y="671513"/>
            <a:ext cx="3024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Решение:</a:t>
            </a:r>
          </a:p>
        </p:txBody>
      </p:sp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268288" y="1700213"/>
            <a:ext cx="37274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latin typeface="Century Gothic" pitchFamily="34" charset="0"/>
              </a:rPr>
              <a:t>Как выразить из прямоугольника размером 5×11 9 </a:t>
            </a:r>
            <a:r>
              <a:rPr lang="ru-RU" sz="2800" b="1" i="1">
                <a:latin typeface="Century Gothic" pitchFamily="34" charset="0"/>
              </a:rPr>
              <a:t>прямоугольничков</a:t>
            </a:r>
            <a:r>
              <a:rPr lang="ru-RU" sz="3200" b="1" i="1">
                <a:latin typeface="Century Gothic" pitchFamily="34" charset="0"/>
              </a:rPr>
              <a:t> 2×3? </a:t>
            </a:r>
          </a:p>
          <a:p>
            <a:pPr algn="ctr"/>
            <a:r>
              <a:rPr lang="ru-RU" sz="3200" b="1" i="1">
                <a:latin typeface="Century Gothic" pitchFamily="34" charset="0"/>
              </a:rPr>
              <a:t>Сделайте рисунок.</a:t>
            </a:r>
          </a:p>
        </p:txBody>
      </p:sp>
      <p:sp>
        <p:nvSpPr>
          <p:cNvPr id="27653" name="TextBox 9"/>
          <p:cNvSpPr txBox="1">
            <a:spLocks noChangeArrowheads="1"/>
          </p:cNvSpPr>
          <p:nvPr/>
        </p:nvSpPr>
        <p:spPr bwMode="auto">
          <a:xfrm>
            <a:off x="2555875" y="4005263"/>
            <a:ext cx="1079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291138" y="1725613"/>
          <a:ext cx="3384550" cy="44402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054"/>
                <a:gridCol w="677054"/>
                <a:gridCol w="677054"/>
                <a:gridCol w="677054"/>
                <a:gridCol w="677054"/>
              </a:tblGrid>
              <a:tr h="4035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5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5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5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5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5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5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35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5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5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5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292725" y="1700213"/>
            <a:ext cx="1374775" cy="12239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92725" y="2925763"/>
            <a:ext cx="1374775" cy="12636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92725" y="4189413"/>
            <a:ext cx="1374775" cy="11842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667500" y="1700213"/>
            <a:ext cx="1974850" cy="8651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667500" y="2565400"/>
            <a:ext cx="2016125" cy="7921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667500" y="3341688"/>
            <a:ext cx="1974850" cy="7921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67500" y="4141788"/>
            <a:ext cx="1974850" cy="7921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292975" y="4933950"/>
            <a:ext cx="1374775" cy="11826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292725" y="5373688"/>
            <a:ext cx="1974850" cy="7921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/>
      <p:bldP spid="24580" grpId="0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827088" y="692150"/>
            <a:ext cx="3168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Задача №</a:t>
            </a:r>
            <a:r>
              <a:rPr lang="en-US" sz="3600" b="1" i="1">
                <a:solidFill>
                  <a:srgbClr val="663300"/>
                </a:solidFill>
                <a:latin typeface="Century Gothic" pitchFamily="34" charset="0"/>
              </a:rPr>
              <a:t>25</a:t>
            </a:r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: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5435600" y="671513"/>
            <a:ext cx="3024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Решение: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323850" y="1989138"/>
            <a:ext cx="36718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Century Gothic" pitchFamily="34" charset="0"/>
              </a:rPr>
              <a:t>Сколько трёхзначных чисел в 12 раз больше суммы своих цифр?</a:t>
            </a: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92080" y="1556792"/>
            <a:ext cx="3672408" cy="3948068"/>
          </a:xfrm>
          <a:prstGeom prst="rect">
            <a:avLst/>
          </a:prstGeom>
          <a:blipFill rotWithShape="1">
            <a:blip r:embed="rId2" cstate="print"/>
            <a:stretch>
              <a:fillRect l="-2488" t="-1235" r="-1658" b="-2469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97463" y="5505450"/>
            <a:ext cx="33829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C00000"/>
                </a:solidFill>
                <a:latin typeface="Century Gothic" pitchFamily="34" charset="0"/>
              </a:rPr>
              <a:t>Ответ: 108</a:t>
            </a:r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644900"/>
            <a:ext cx="1727200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  <p:bldP spid="1229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684213" y="692150"/>
            <a:ext cx="3240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Задача №26: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5435600" y="671513"/>
            <a:ext cx="3024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Решение: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250825" y="1989138"/>
            <a:ext cx="36734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Century Gothic" pitchFamily="34" charset="0"/>
              </a:rPr>
              <a:t>Как из 12 спичек сделать 6 квадратов?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 rot="2813599">
            <a:off x="625475" y="2867025"/>
            <a:ext cx="762000" cy="762000"/>
            <a:chOff x="2400" y="1584"/>
            <a:chExt cx="816" cy="813"/>
          </a:xfrm>
        </p:grpSpPr>
        <p:sp>
          <p:nvSpPr>
            <p:cNvPr id="29766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6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 rot="-2668649">
            <a:off x="103188" y="3371850"/>
            <a:ext cx="762000" cy="762000"/>
            <a:chOff x="2400" y="1584"/>
            <a:chExt cx="816" cy="813"/>
          </a:xfrm>
        </p:grpSpPr>
        <p:sp>
          <p:nvSpPr>
            <p:cNvPr id="29764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6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 rot="2809922">
            <a:off x="585788" y="3884613"/>
            <a:ext cx="762000" cy="762000"/>
            <a:chOff x="2400" y="1584"/>
            <a:chExt cx="816" cy="813"/>
          </a:xfrm>
        </p:grpSpPr>
        <p:sp>
          <p:nvSpPr>
            <p:cNvPr id="29762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6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 rot="-2666444">
            <a:off x="1128713" y="3370263"/>
            <a:ext cx="762000" cy="762000"/>
            <a:chOff x="2400" y="1584"/>
            <a:chExt cx="816" cy="813"/>
          </a:xfrm>
        </p:grpSpPr>
        <p:sp>
          <p:nvSpPr>
            <p:cNvPr id="29760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61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11"/>
          <p:cNvGrpSpPr>
            <a:grpSpLocks/>
          </p:cNvGrpSpPr>
          <p:nvPr/>
        </p:nvGrpSpPr>
        <p:grpSpPr bwMode="auto">
          <a:xfrm rot="2779837">
            <a:off x="1633538" y="3946525"/>
            <a:ext cx="762000" cy="762000"/>
            <a:chOff x="2400" y="1584"/>
            <a:chExt cx="816" cy="813"/>
          </a:xfrm>
        </p:grpSpPr>
        <p:sp>
          <p:nvSpPr>
            <p:cNvPr id="29758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5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 rot="-2662760">
            <a:off x="1090613" y="4452938"/>
            <a:ext cx="762000" cy="762000"/>
            <a:chOff x="2400" y="1584"/>
            <a:chExt cx="816" cy="813"/>
          </a:xfrm>
        </p:grpSpPr>
        <p:sp>
          <p:nvSpPr>
            <p:cNvPr id="29756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5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 rot="2813599">
            <a:off x="1633538" y="4954588"/>
            <a:ext cx="762000" cy="762000"/>
            <a:chOff x="2400" y="1584"/>
            <a:chExt cx="816" cy="813"/>
          </a:xfrm>
        </p:grpSpPr>
        <p:sp>
          <p:nvSpPr>
            <p:cNvPr id="29754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5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11"/>
          <p:cNvGrpSpPr>
            <a:grpSpLocks/>
          </p:cNvGrpSpPr>
          <p:nvPr/>
        </p:nvGrpSpPr>
        <p:grpSpPr bwMode="auto">
          <a:xfrm rot="-2650187">
            <a:off x="2189163" y="4475163"/>
            <a:ext cx="762000" cy="762000"/>
            <a:chOff x="2400" y="1584"/>
            <a:chExt cx="816" cy="813"/>
          </a:xfrm>
        </p:grpSpPr>
        <p:sp>
          <p:nvSpPr>
            <p:cNvPr id="29752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5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11"/>
          <p:cNvGrpSpPr>
            <a:grpSpLocks/>
          </p:cNvGrpSpPr>
          <p:nvPr/>
        </p:nvGrpSpPr>
        <p:grpSpPr bwMode="auto">
          <a:xfrm rot="2813599">
            <a:off x="2713038" y="3946525"/>
            <a:ext cx="762000" cy="762000"/>
            <a:chOff x="2400" y="1584"/>
            <a:chExt cx="816" cy="813"/>
          </a:xfrm>
        </p:grpSpPr>
        <p:sp>
          <p:nvSpPr>
            <p:cNvPr id="29750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51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 rot="-2560995">
            <a:off x="2209800" y="3441700"/>
            <a:ext cx="762000" cy="762000"/>
            <a:chOff x="2400" y="1584"/>
            <a:chExt cx="816" cy="813"/>
          </a:xfrm>
        </p:grpSpPr>
        <p:sp>
          <p:nvSpPr>
            <p:cNvPr id="29748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4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 rot="2813599">
            <a:off x="2713038" y="2938463"/>
            <a:ext cx="762000" cy="762000"/>
            <a:chOff x="2400" y="1584"/>
            <a:chExt cx="816" cy="813"/>
          </a:xfrm>
        </p:grpSpPr>
        <p:sp>
          <p:nvSpPr>
            <p:cNvPr id="29746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4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 rot="-2661708">
            <a:off x="3217863" y="3514725"/>
            <a:ext cx="762000" cy="762000"/>
            <a:chOff x="2400" y="1584"/>
            <a:chExt cx="816" cy="813"/>
          </a:xfrm>
        </p:grpSpPr>
        <p:sp>
          <p:nvSpPr>
            <p:cNvPr id="29744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4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" name="Group 11"/>
          <p:cNvGrpSpPr>
            <a:grpSpLocks/>
          </p:cNvGrpSpPr>
          <p:nvPr/>
        </p:nvGrpSpPr>
        <p:grpSpPr bwMode="auto">
          <a:xfrm rot="2662063">
            <a:off x="5449888" y="1930400"/>
            <a:ext cx="762000" cy="762000"/>
            <a:chOff x="2400" y="1584"/>
            <a:chExt cx="816" cy="813"/>
          </a:xfrm>
        </p:grpSpPr>
        <p:sp>
          <p:nvSpPr>
            <p:cNvPr id="29742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4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5" name="Group 11"/>
          <p:cNvGrpSpPr>
            <a:grpSpLocks/>
          </p:cNvGrpSpPr>
          <p:nvPr/>
        </p:nvGrpSpPr>
        <p:grpSpPr bwMode="auto">
          <a:xfrm rot="8175902">
            <a:off x="4948238" y="2427288"/>
            <a:ext cx="739775" cy="762000"/>
            <a:chOff x="2400" y="1584"/>
            <a:chExt cx="816" cy="813"/>
          </a:xfrm>
        </p:grpSpPr>
        <p:sp>
          <p:nvSpPr>
            <p:cNvPr id="29740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2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41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6" name="Group 11"/>
          <p:cNvGrpSpPr>
            <a:grpSpLocks/>
          </p:cNvGrpSpPr>
          <p:nvPr/>
        </p:nvGrpSpPr>
        <p:grpSpPr bwMode="auto">
          <a:xfrm rot="2704976">
            <a:off x="5449888" y="2938463"/>
            <a:ext cx="762000" cy="762000"/>
            <a:chOff x="2400" y="1584"/>
            <a:chExt cx="816" cy="813"/>
          </a:xfrm>
        </p:grpSpPr>
        <p:sp>
          <p:nvSpPr>
            <p:cNvPr id="29738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3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" name="Group 11"/>
          <p:cNvGrpSpPr>
            <a:grpSpLocks/>
          </p:cNvGrpSpPr>
          <p:nvPr/>
        </p:nvGrpSpPr>
        <p:grpSpPr bwMode="auto">
          <a:xfrm rot="8151620">
            <a:off x="5881688" y="2435225"/>
            <a:ext cx="762000" cy="762000"/>
            <a:chOff x="2400" y="1584"/>
            <a:chExt cx="816" cy="813"/>
          </a:xfrm>
        </p:grpSpPr>
        <p:sp>
          <p:nvSpPr>
            <p:cNvPr id="29736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3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" name="Group 11"/>
          <p:cNvGrpSpPr>
            <a:grpSpLocks/>
          </p:cNvGrpSpPr>
          <p:nvPr/>
        </p:nvGrpSpPr>
        <p:grpSpPr bwMode="auto">
          <a:xfrm rot="2680810">
            <a:off x="6457950" y="1930400"/>
            <a:ext cx="762000" cy="762000"/>
            <a:chOff x="2400" y="1584"/>
            <a:chExt cx="816" cy="813"/>
          </a:xfrm>
        </p:grpSpPr>
        <p:sp>
          <p:nvSpPr>
            <p:cNvPr id="29734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3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9" name="Group 11"/>
          <p:cNvGrpSpPr>
            <a:grpSpLocks/>
          </p:cNvGrpSpPr>
          <p:nvPr/>
        </p:nvGrpSpPr>
        <p:grpSpPr bwMode="auto">
          <a:xfrm rot="2665302">
            <a:off x="6457950" y="2938463"/>
            <a:ext cx="762000" cy="762000"/>
            <a:chOff x="2400" y="1584"/>
            <a:chExt cx="816" cy="813"/>
          </a:xfrm>
        </p:grpSpPr>
        <p:sp>
          <p:nvSpPr>
            <p:cNvPr id="29732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33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0" name="Group 11"/>
          <p:cNvGrpSpPr>
            <a:grpSpLocks/>
          </p:cNvGrpSpPr>
          <p:nvPr/>
        </p:nvGrpSpPr>
        <p:grpSpPr bwMode="auto">
          <a:xfrm rot="2701229">
            <a:off x="7466013" y="1930400"/>
            <a:ext cx="762000" cy="762000"/>
            <a:chOff x="2400" y="1584"/>
            <a:chExt cx="816" cy="813"/>
          </a:xfrm>
        </p:grpSpPr>
        <p:sp>
          <p:nvSpPr>
            <p:cNvPr id="29730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31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1" name="Group 11"/>
          <p:cNvGrpSpPr>
            <a:grpSpLocks/>
          </p:cNvGrpSpPr>
          <p:nvPr/>
        </p:nvGrpSpPr>
        <p:grpSpPr bwMode="auto">
          <a:xfrm rot="-2634649">
            <a:off x="6961188" y="2435225"/>
            <a:ext cx="762000" cy="762000"/>
            <a:chOff x="2400" y="1584"/>
            <a:chExt cx="816" cy="813"/>
          </a:xfrm>
        </p:grpSpPr>
        <p:sp>
          <p:nvSpPr>
            <p:cNvPr id="29728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29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" name="Group 11"/>
          <p:cNvGrpSpPr>
            <a:grpSpLocks/>
          </p:cNvGrpSpPr>
          <p:nvPr/>
        </p:nvGrpSpPr>
        <p:grpSpPr bwMode="auto">
          <a:xfrm rot="2713073">
            <a:off x="7466013" y="2938463"/>
            <a:ext cx="762000" cy="762000"/>
            <a:chOff x="2400" y="1584"/>
            <a:chExt cx="816" cy="813"/>
          </a:xfrm>
        </p:grpSpPr>
        <p:sp>
          <p:nvSpPr>
            <p:cNvPr id="29726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27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 rot="-2682565">
            <a:off x="7969250" y="2433638"/>
            <a:ext cx="762000" cy="762000"/>
            <a:chOff x="2400" y="1584"/>
            <a:chExt cx="816" cy="813"/>
          </a:xfrm>
        </p:grpSpPr>
        <p:sp>
          <p:nvSpPr>
            <p:cNvPr id="29724" name="AutoShape 12"/>
            <p:cNvSpPr>
              <a:spLocks noChangeArrowheads="1"/>
            </p:cNvSpPr>
            <p:nvPr/>
          </p:nvSpPr>
          <p:spPr bwMode="auto">
            <a:xfrm>
              <a:off x="2400" y="1632"/>
              <a:ext cx="765" cy="765"/>
            </a:xfrm>
            <a:prstGeom prst="cube">
              <a:avLst>
                <a:gd name="adj" fmla="val 9294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25" name="Oval 13"/>
            <p:cNvSpPr>
              <a:spLocks noChangeArrowheads="1"/>
            </p:cNvSpPr>
            <p:nvPr/>
          </p:nvSpPr>
          <p:spPr bwMode="auto">
            <a:xfrm>
              <a:off x="3120" y="1584"/>
              <a:ext cx="96" cy="96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0791" name="Picture 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3573463"/>
            <a:ext cx="2160588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500"/>
                            </p:stCondLst>
                            <p:childTnLst>
                              <p:par>
                                <p:cTn id="1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0"/>
                            </p:stCondLst>
                            <p:childTnLst>
                              <p:par>
                                <p:cTn id="1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500"/>
                            </p:stCondLst>
                            <p:childTnLst>
                              <p:par>
                                <p:cTn id="15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07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7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0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0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/>
      <p:bldP spid="2458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684213" y="692150"/>
            <a:ext cx="3240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Задача №</a:t>
            </a:r>
            <a:r>
              <a:rPr lang="en-US" sz="3600" b="1" i="1">
                <a:solidFill>
                  <a:srgbClr val="663300"/>
                </a:solidFill>
                <a:latin typeface="Century Gothic" pitchFamily="34" charset="0"/>
              </a:rPr>
              <a:t>2</a:t>
            </a:r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7: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468313" y="1844675"/>
            <a:ext cx="331152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Century Gothic" pitchFamily="34" charset="0"/>
              </a:rPr>
              <a:t>У меня есть 16 палочек длиной 1 см, 16 – длиной 2 см и 15 – по 3 см. </a:t>
            </a:r>
            <a:r>
              <a:rPr lang="ru-RU" sz="2800" b="1" i="1">
                <a:solidFill>
                  <a:srgbClr val="663300"/>
                </a:solidFill>
                <a:latin typeface="Century Gothic" pitchFamily="34" charset="0"/>
              </a:rPr>
              <a:t>Можно ли из них сложить прямоугольник?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5435600" y="671513"/>
            <a:ext cx="3024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Решение: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219700" y="1628775"/>
            <a:ext cx="374491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entury Schoolbook" pitchFamily="18" charset="0"/>
              </a:rPr>
              <a:t>Длина всех палочек 16∙1+16 ∙ 2+15 ∙3 = 16+32+45=93 см. Так как периметр прямоугольника находится по формуле: </a:t>
            </a:r>
            <a:r>
              <a:rPr lang="en-US" sz="2000" b="1">
                <a:latin typeface="Century Schoolbook" pitchFamily="18" charset="0"/>
              </a:rPr>
              <a:t>P=2</a:t>
            </a:r>
            <a:r>
              <a:rPr lang="ru-RU" sz="2000" b="1">
                <a:latin typeface="Century Schoolbook" pitchFamily="18" charset="0"/>
              </a:rPr>
              <a:t> ∙</a:t>
            </a:r>
            <a:r>
              <a:rPr lang="en-US" sz="2000" b="1">
                <a:latin typeface="Century Schoolbook" pitchFamily="18" charset="0"/>
              </a:rPr>
              <a:t>(a+b)</a:t>
            </a:r>
            <a:r>
              <a:rPr lang="ru-RU" sz="2000" b="1">
                <a:latin typeface="Century Schoolbook" pitchFamily="18" charset="0"/>
              </a:rPr>
              <a:t>, то для целых палочек периметр прямоугольника должен быть чётным, а у нас получилось число нечётное.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219700" y="5414963"/>
            <a:ext cx="2881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C00000"/>
                </a:solidFill>
                <a:latin typeface="Century Gothic" pitchFamily="34" charset="0"/>
              </a:rPr>
              <a:t>Ответ: нет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/>
      <p:bldP spid="4100" grpId="0"/>
      <p:bldP spid="2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5"/>
          <p:cNvSpPr txBox="1">
            <a:spLocks noChangeArrowheads="1"/>
          </p:cNvSpPr>
          <p:nvPr/>
        </p:nvSpPr>
        <p:spPr bwMode="auto">
          <a:xfrm rot="-1018640">
            <a:off x="793750" y="1352550"/>
            <a:ext cx="70580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i="1">
                <a:solidFill>
                  <a:srgbClr val="663300"/>
                </a:solidFill>
                <a:latin typeface="Century Gothic" pitchFamily="34" charset="0"/>
              </a:rPr>
              <a:t>До новых встреч с занимательными задачами.</a:t>
            </a:r>
          </a:p>
        </p:txBody>
      </p:sp>
      <p:pic>
        <p:nvPicPr>
          <p:cNvPr id="31747" name="Picture 26" descr="Без названия - Людмила Павловна Путилина">
            <a:hlinkClick r:id="rId2" tooltip="далее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4113" y="4484688"/>
            <a:ext cx="2016125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1" dur="10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Задача №2:</a:t>
            </a:r>
          </a:p>
        </p:txBody>
      </p:sp>
      <p:sp>
        <p:nvSpPr>
          <p:cNvPr id="31747" name="Содержимое 3"/>
          <p:cNvSpPr>
            <a:spLocks noGrp="1"/>
          </p:cNvSpPr>
          <p:nvPr>
            <p:ph sz="half" idx="2"/>
          </p:nvPr>
        </p:nvSpPr>
        <p:spPr>
          <a:xfrm>
            <a:off x="468313" y="1773238"/>
            <a:ext cx="3311525" cy="25923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smtClean="0"/>
              <a:t>В турнире по футболу участвуют 4 команды. Игры проходят в один круг, то есть каждая команда играет друг, с другом один раз. Сколько всего игр в турнире?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4"/>
          </p:nvPr>
        </p:nvGraphicFramePr>
        <p:xfrm>
          <a:off x="5292725" y="2205038"/>
          <a:ext cx="115212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</a:tblGrid>
              <a:tr h="268843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команды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292725" y="2565400"/>
          <a:ext cx="11521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292725" y="2924175"/>
          <a:ext cx="11521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292725" y="3284538"/>
          <a:ext cx="11521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292725" y="3644900"/>
          <a:ext cx="11521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6443663" y="2565400"/>
          <a:ext cx="216024" cy="370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602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443663" y="2924175"/>
          <a:ext cx="21602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6443663" y="3284538"/>
          <a:ext cx="21602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6443663" y="3644900"/>
          <a:ext cx="21602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6659563" y="2565400"/>
          <a:ext cx="2082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6659563" y="2924175"/>
          <a:ext cx="216024" cy="370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602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6659563" y="3284538"/>
          <a:ext cx="2082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6659563" y="3644900"/>
          <a:ext cx="2082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1925" name="Group 181"/>
          <p:cNvGraphicFramePr>
            <a:graphicFrameLocks noGrp="1"/>
          </p:cNvGraphicFramePr>
          <p:nvPr/>
        </p:nvGraphicFramePr>
        <p:xfrm>
          <a:off x="6877050" y="2565400"/>
          <a:ext cx="208280" cy="371475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6875463" y="2924175"/>
          <a:ext cx="2082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6875463" y="3284538"/>
          <a:ext cx="216024" cy="370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602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6875463" y="3644900"/>
          <a:ext cx="21602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7092950" y="2565400"/>
          <a:ext cx="2082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7092950" y="2924175"/>
          <a:ext cx="2082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7092950" y="3284538"/>
          <a:ext cx="21602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7092950" y="3644900"/>
          <a:ext cx="216024" cy="370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602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6443663" y="2205038"/>
          <a:ext cx="86409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</a:tblGrid>
              <a:tr h="2880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7308850" y="2205038"/>
          <a:ext cx="14401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000"/>
                <a:gridCol w="70616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мячи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очки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7308850" y="2565400"/>
          <a:ext cx="14401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720080"/>
              </a:tblGrid>
              <a:tr h="370840"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7308850" y="2924175"/>
          <a:ext cx="14401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72008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7308850" y="3284538"/>
          <a:ext cx="14401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72008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7308850" y="3644900"/>
          <a:ext cx="14401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72008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920" name="TextBox 36"/>
          <p:cNvSpPr txBox="1">
            <a:spLocks noChangeArrowheads="1"/>
          </p:cNvSpPr>
          <p:nvPr/>
        </p:nvSpPr>
        <p:spPr bwMode="auto">
          <a:xfrm>
            <a:off x="5580063" y="620713"/>
            <a:ext cx="2952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Решение:</a:t>
            </a:r>
          </a:p>
        </p:txBody>
      </p:sp>
      <p:sp>
        <p:nvSpPr>
          <p:cNvPr id="31921" name="TextBox 38"/>
          <p:cNvSpPr txBox="1">
            <a:spLocks noChangeArrowheads="1"/>
          </p:cNvSpPr>
          <p:nvPr/>
        </p:nvSpPr>
        <p:spPr bwMode="auto">
          <a:xfrm>
            <a:off x="5724525" y="4076700"/>
            <a:ext cx="2447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Ответ: 6 игр.</a:t>
            </a:r>
          </a:p>
        </p:txBody>
      </p:sp>
      <p:pic>
        <p:nvPicPr>
          <p:cNvPr id="31923" name="Picture 1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365625"/>
            <a:ext cx="11715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924" name="Picture 1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4581525"/>
            <a:ext cx="14287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3" dur="500"/>
                                        <p:tgtEl>
                                          <p:spTgt spid="3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9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1" dur="500"/>
                                        <p:tgtEl>
                                          <p:spTgt spid="3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1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19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/>
      <p:bldP spid="31920" grpId="0"/>
      <p:bldP spid="319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Задача №</a:t>
            </a:r>
            <a:r>
              <a:rPr lang="en-US" smtClean="0"/>
              <a:t>3</a:t>
            </a:r>
            <a:r>
              <a:rPr lang="ru-RU" smtClean="0"/>
              <a:t>:</a:t>
            </a:r>
          </a:p>
        </p:txBody>
      </p:sp>
      <p:sp>
        <p:nvSpPr>
          <p:cNvPr id="30723" name="Содержимое 3"/>
          <p:cNvSpPr>
            <a:spLocks noGrp="1"/>
          </p:cNvSpPr>
          <p:nvPr>
            <p:ph sz="half" idx="2"/>
          </p:nvPr>
        </p:nvSpPr>
        <p:spPr>
          <a:xfrm>
            <a:off x="539750" y="2133600"/>
            <a:ext cx="3311525" cy="33131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smtClean="0"/>
              <a:t>В комнате сидят несколько кошек и собак. Кошачьих лап в комнате в двое больше, чем собачьих носов. Тогда кошек в комнате		</a:t>
            </a:r>
            <a:endParaRPr lang="ru-RU" sz="180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ru-RU" sz="1600" smtClean="0"/>
              <a:t>(А) вдвое меньше, чем собак</a:t>
            </a:r>
            <a:endParaRPr lang="ru-RU" sz="160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ru-RU" sz="1600" smtClean="0"/>
              <a:t>(Б) вдвое больше, чем собак</a:t>
            </a:r>
            <a:endParaRPr lang="ru-RU" sz="160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ru-RU" sz="1600" smtClean="0"/>
              <a:t>(В) в 4 раза больше, чем собак</a:t>
            </a:r>
            <a:endParaRPr lang="ru-RU" sz="160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ru-RU" sz="1600" smtClean="0"/>
              <a:t>(Г) одинаковое количество	</a:t>
            </a:r>
            <a:endParaRPr lang="ru-RU" sz="160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ru-RU" sz="1600" smtClean="0"/>
              <a:t>(Д) в 4 раза меньше, чем собак</a:t>
            </a:r>
          </a:p>
        </p:txBody>
      </p:sp>
      <p:sp>
        <p:nvSpPr>
          <p:cNvPr id="30724" name="Содержимое 5"/>
          <p:cNvSpPr>
            <a:spLocks noGrp="1"/>
          </p:cNvSpPr>
          <p:nvPr>
            <p:ph sz="quarter" idx="4"/>
          </p:nvPr>
        </p:nvSpPr>
        <p:spPr>
          <a:xfrm>
            <a:off x="5292725" y="1700213"/>
            <a:ext cx="3322638" cy="7207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smtClean="0"/>
              <a:t>(А) вдвое меньше, чем собак</a:t>
            </a:r>
          </a:p>
          <a:p>
            <a:pPr>
              <a:buFont typeface="Arial" charset="0"/>
              <a:buNone/>
            </a:pPr>
            <a:endParaRPr lang="ru-RU" sz="2000" smtClean="0"/>
          </a:p>
          <a:p>
            <a:pPr>
              <a:buFont typeface="Arial" charset="0"/>
              <a:buNone/>
            </a:pPr>
            <a:endParaRPr lang="ru-RU" sz="2000" smtClean="0"/>
          </a:p>
          <a:p>
            <a:pPr>
              <a:buFont typeface="Arial" charset="0"/>
              <a:buNone/>
            </a:pPr>
            <a:endParaRPr lang="ru-RU" sz="2000" smtClean="0"/>
          </a:p>
        </p:txBody>
      </p:sp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5580063" y="620713"/>
            <a:ext cx="2879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Решение:</a:t>
            </a:r>
          </a:p>
        </p:txBody>
      </p:sp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2708275"/>
            <a:ext cx="29527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"/>
                            </p:stCondLst>
                            <p:childTnLst>
                              <p:par>
                                <p:cTn id="2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5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/>
      <p:bldP spid="30724" grpId="0"/>
      <p:bldP spid="307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Задача №</a:t>
            </a:r>
            <a:r>
              <a:rPr lang="en-US" smtClean="0"/>
              <a:t>4</a:t>
            </a:r>
            <a:r>
              <a:rPr lang="ru-RU" smtClean="0"/>
              <a:t>:</a:t>
            </a:r>
          </a:p>
        </p:txBody>
      </p:sp>
      <p:sp>
        <p:nvSpPr>
          <p:cNvPr id="29699" name="Содержимое 3"/>
          <p:cNvSpPr>
            <a:spLocks noGrp="1"/>
          </p:cNvSpPr>
          <p:nvPr>
            <p:ph sz="half" idx="2"/>
          </p:nvPr>
        </p:nvSpPr>
        <p:spPr>
          <a:xfrm>
            <a:off x="468313" y="1916113"/>
            <a:ext cx="3322637" cy="21605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smtClean="0"/>
              <a:t>У одного старика спросили, сколько ему лет. Он ответил, что ему сто лет и несколько месяцев, но дней рождения у него было всего 25. Как же это могло быть? </a:t>
            </a:r>
          </a:p>
        </p:txBody>
      </p:sp>
      <p:sp>
        <p:nvSpPr>
          <p:cNvPr id="29700" name="Содержимое 5"/>
          <p:cNvSpPr>
            <a:spLocks noGrp="1"/>
          </p:cNvSpPr>
          <p:nvPr>
            <p:ph sz="quarter" idx="4"/>
          </p:nvPr>
        </p:nvSpPr>
        <p:spPr>
          <a:xfrm>
            <a:off x="5364163" y="1773238"/>
            <a:ext cx="3322637" cy="13684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smtClean="0"/>
              <a:t>Этот человек родился 29 февраля и день рождения у него бывает один раз в 4 года.</a:t>
            </a:r>
          </a:p>
        </p:txBody>
      </p: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5580063" y="549275"/>
            <a:ext cx="2736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Решение:</a:t>
            </a:r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4149725"/>
            <a:ext cx="16557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3429000"/>
            <a:ext cx="208756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/>
      <p:bldP spid="29700" grpId="0"/>
      <p:bldP spid="297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Задача №</a:t>
            </a:r>
            <a:r>
              <a:rPr lang="en-US" smtClean="0"/>
              <a:t>5</a:t>
            </a:r>
            <a:r>
              <a:rPr lang="ru-RU" smtClean="0"/>
              <a:t>:</a:t>
            </a:r>
          </a:p>
        </p:txBody>
      </p:sp>
      <p:sp>
        <p:nvSpPr>
          <p:cNvPr id="28675" name="Содержимое 3"/>
          <p:cNvSpPr>
            <a:spLocks noGrp="1"/>
          </p:cNvSpPr>
          <p:nvPr>
            <p:ph sz="half" idx="2"/>
          </p:nvPr>
        </p:nvSpPr>
        <p:spPr>
          <a:xfrm>
            <a:off x="395288" y="1773238"/>
            <a:ext cx="3455987" cy="15843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smtClean="0"/>
              <a:t>Увеличьте число 666 не производя над ним никаких арифметических действий.</a:t>
            </a:r>
          </a:p>
          <a:p>
            <a:pPr>
              <a:buFont typeface="Arial" charset="0"/>
              <a:buNone/>
            </a:pPr>
            <a:endParaRPr lang="ru-RU" sz="2000" smtClean="0"/>
          </a:p>
          <a:p>
            <a:pPr>
              <a:buFont typeface="Arial" charset="0"/>
              <a:buNone/>
            </a:pPr>
            <a:endParaRPr lang="ru-RU" sz="2000" smtClean="0"/>
          </a:p>
        </p:txBody>
      </p:sp>
      <p:sp>
        <p:nvSpPr>
          <p:cNvPr id="28676" name="Содержимое 5"/>
          <p:cNvSpPr>
            <a:spLocks noGrp="1"/>
          </p:cNvSpPr>
          <p:nvPr>
            <p:ph sz="quarter" idx="4"/>
          </p:nvPr>
        </p:nvSpPr>
        <p:spPr>
          <a:xfrm>
            <a:off x="5292725" y="1773238"/>
            <a:ext cx="3455988" cy="39512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smtClean="0"/>
              <a:t>Нужно перевернуть число.</a:t>
            </a:r>
            <a:endParaRPr lang="ru-RU" sz="2000" smtClean="0"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ru-RU" sz="2800" smtClean="0">
                <a:solidFill>
                  <a:schemeClr val="hlink"/>
                </a:solidFill>
                <a:latin typeface="Arial" charset="0"/>
              </a:rPr>
              <a:t>999</a:t>
            </a:r>
          </a:p>
        </p:txBody>
      </p:sp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5580063" y="549275"/>
            <a:ext cx="2879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Решение:</a:t>
            </a:r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3357563"/>
            <a:ext cx="1566862" cy="24479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3068638"/>
            <a:ext cx="1566862" cy="2447925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/>
      <p:bldP spid="28676" grpId="0"/>
      <p:bldP spid="286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Задача №</a:t>
            </a:r>
            <a:r>
              <a:rPr lang="en-US" smtClean="0"/>
              <a:t>6</a:t>
            </a:r>
            <a:r>
              <a:rPr lang="ru-RU" smtClean="0"/>
              <a:t>:</a:t>
            </a:r>
          </a:p>
        </p:txBody>
      </p:sp>
      <p:sp>
        <p:nvSpPr>
          <p:cNvPr id="27651" name="Содержимое 3"/>
          <p:cNvSpPr>
            <a:spLocks noGrp="1"/>
          </p:cNvSpPr>
          <p:nvPr>
            <p:ph sz="half" idx="2"/>
          </p:nvPr>
        </p:nvSpPr>
        <p:spPr>
          <a:xfrm>
            <a:off x="539750" y="1700213"/>
            <a:ext cx="3394075" cy="44656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600" smtClean="0"/>
              <a:t>Поспорили три мудреца кто из них самый мудрый. Пришли они к четвёртому мудрецу с просьбой их рассудить. Подумал четвёртый мудрец и предложил им такое испытание: « У меня есть пять колпаков- два белых и три чёрных. Мы зайдём в тёмную комнату, я надену на ваши головы по колпаку. Затем  мы выйдем из этой комнаты, и, кто первый определит цвет</a:t>
            </a:r>
            <a:r>
              <a:rPr lang="en-US" sz="1600" smtClean="0"/>
              <a:t> </a:t>
            </a:r>
            <a:r>
              <a:rPr lang="ru-RU" sz="1600" smtClean="0"/>
              <a:t>своего колпака, тот самый мудрый. Зашли они в комнату и сделали всё как он сказал. Они вышли и  один из них сказал: « На мне чёрный колпак». Что сделал самый мудрый?</a:t>
            </a:r>
          </a:p>
        </p:txBody>
      </p:sp>
      <p:sp>
        <p:nvSpPr>
          <p:cNvPr id="27652" name="Содержимое 5"/>
          <p:cNvSpPr>
            <a:spLocks noGrp="1"/>
          </p:cNvSpPr>
          <p:nvPr>
            <p:ph sz="quarter" idx="4"/>
          </p:nvPr>
        </p:nvSpPr>
        <p:spPr>
          <a:xfrm>
            <a:off x="5364163" y="1700213"/>
            <a:ext cx="3322637" cy="14414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smtClean="0"/>
              <a:t>Он посмотрел на других и увидел на них два белых колпака, значит у него точно чёрный колпак.</a:t>
            </a: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5724525" y="549275"/>
            <a:ext cx="2520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Решение:</a:t>
            </a: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3284538"/>
            <a:ext cx="164623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/>
      <p:bldP spid="27652" grpId="0"/>
      <p:bldP spid="276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Задача №</a:t>
            </a:r>
            <a:r>
              <a:rPr lang="en-US" smtClean="0"/>
              <a:t>7</a:t>
            </a:r>
            <a:r>
              <a:rPr lang="ru-RU" smtClean="0"/>
              <a:t>: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sz="half" idx="2"/>
          </p:nvPr>
        </p:nvSpPr>
        <p:spPr>
          <a:xfrm>
            <a:off x="250825" y="1916113"/>
            <a:ext cx="3529013" cy="41052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smtClean="0"/>
              <a:t>Встретились три подруги Белова, Краснова и Чернова. На одной из них было чёрное платье, на другой- красное, на третьей- белое. Девочка в белом платье говорит Черновой: « Нам надо поменяться платьями, а то у всех троих цвет платьев не соответствует фамилиям». Кто в какое платье был одет?</a:t>
            </a:r>
          </a:p>
        </p:txBody>
      </p:sp>
      <p:graphicFrame>
        <p:nvGraphicFramePr>
          <p:cNvPr id="25635" name="Group 35"/>
          <p:cNvGraphicFramePr>
            <a:graphicFrameLocks noGrp="1"/>
          </p:cNvGraphicFramePr>
          <p:nvPr>
            <p:ph sz="quarter" idx="4"/>
          </p:nvPr>
        </p:nvGraphicFramePr>
        <p:xfrm>
          <a:off x="5292725" y="2205038"/>
          <a:ext cx="3455988" cy="1485900"/>
        </p:xfrm>
        <a:graphic>
          <a:graphicData uri="http://schemas.openxmlformats.org/drawingml/2006/table">
            <a:tbl>
              <a:tblPr/>
              <a:tblGrid>
                <a:gridCol w="863600"/>
                <a:gridCol w="865188"/>
                <a:gridCol w="863600"/>
                <a:gridCol w="8636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белое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красное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чёрное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Белова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Краснова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Чернова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  <p:sp>
        <p:nvSpPr>
          <p:cNvPr id="25631" name="TextBox 7"/>
          <p:cNvSpPr txBox="1">
            <a:spLocks noChangeArrowheads="1"/>
          </p:cNvSpPr>
          <p:nvPr/>
        </p:nvSpPr>
        <p:spPr bwMode="auto">
          <a:xfrm>
            <a:off x="5651500" y="549275"/>
            <a:ext cx="25923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Решение:</a:t>
            </a:r>
          </a:p>
        </p:txBody>
      </p:sp>
      <p:sp>
        <p:nvSpPr>
          <p:cNvPr id="25632" name="TextBox 13"/>
          <p:cNvSpPr txBox="1">
            <a:spLocks noChangeArrowheads="1"/>
          </p:cNvSpPr>
          <p:nvPr/>
        </p:nvSpPr>
        <p:spPr bwMode="auto">
          <a:xfrm>
            <a:off x="5651500" y="4221163"/>
            <a:ext cx="2376488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Ответ: Белова была в чёрном, Чернова в красном, Краснова в белом.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10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31" grpId="0"/>
      <p:bldP spid="256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827088" y="692150"/>
            <a:ext cx="3024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Задача №</a:t>
            </a:r>
            <a:r>
              <a:rPr lang="en-US" sz="3600" b="1" i="1">
                <a:solidFill>
                  <a:srgbClr val="663300"/>
                </a:solidFill>
                <a:latin typeface="Century Gothic" pitchFamily="34" charset="0"/>
              </a:rPr>
              <a:t>8</a:t>
            </a:r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: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5435600" y="671513"/>
            <a:ext cx="3024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663300"/>
                </a:solidFill>
                <a:latin typeface="Century Gothic" pitchFamily="34" charset="0"/>
              </a:rPr>
              <a:t>Решение: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23850" y="1844675"/>
            <a:ext cx="360045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latin typeface="Century Gothic" pitchFamily="34" charset="0"/>
              </a:rPr>
              <a:t>На сколько нулей оканчивается произведение:</a:t>
            </a:r>
          </a:p>
          <a:p>
            <a:pPr algn="ctr"/>
            <a:r>
              <a:rPr lang="ru-RU" sz="3200" b="1" i="1">
                <a:latin typeface="Century Gothic" pitchFamily="34" charset="0"/>
              </a:rPr>
              <a:t>1∙2 ∙3 ∙… ∙25 ?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435600" y="1844675"/>
            <a:ext cx="331311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entury Schoolbook" pitchFamily="18" charset="0"/>
              </a:rPr>
              <a:t>Произведение оканчивается 6 нулями, </a:t>
            </a:r>
          </a:p>
          <a:p>
            <a:r>
              <a:rPr lang="ru-RU" sz="2800" b="1">
                <a:latin typeface="Century Schoolbook" pitchFamily="18" charset="0"/>
              </a:rPr>
              <a:t>т.к. 2 ∙…4∙… ∙ 5 ∙… ∙10 ∙… ∙12 ∙… ∙15 ∙…20 ∙… ∙22 ∙. ..∙25 </a:t>
            </a:r>
            <a:r>
              <a:rPr lang="en-US" sz="2800" b="1">
                <a:latin typeface="Century Schoolbook" pitchFamily="18" charset="0"/>
              </a:rPr>
              <a:t>(</a:t>
            </a:r>
            <a:r>
              <a:rPr lang="ru-RU" sz="2800" b="1">
                <a:latin typeface="Century Schoolbook" pitchFamily="18" charset="0"/>
              </a:rPr>
              <a:t>но 25=5∙5) </a:t>
            </a:r>
          </a:p>
        </p:txBody>
      </p:sp>
      <p:pic>
        <p:nvPicPr>
          <p:cNvPr id="11270" name="Picture 7" descr="Картинка 1 из 12348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4398963"/>
            <a:ext cx="27019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  <p:bldP spid="5124" grpId="0"/>
      <p:bldP spid="2" grpId="0"/>
    </p:bldLst>
  </p:timing>
</p:sld>
</file>

<file path=ppt/theme/theme1.xml><?xml version="1.0" encoding="utf-8"?>
<a:theme xmlns:a="http://schemas.openxmlformats.org/drawingml/2006/main" name="Презентация ОТКРЫТАЯ КНИГ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ОТКРЫТАЯ КНИГА</Template>
  <TotalTime>619</TotalTime>
  <Words>1287</Words>
  <Application>Microsoft Office PowerPoint</Application>
  <PresentationFormat>Экран (4:3)</PresentationFormat>
  <Paragraphs>250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Century Gothic</vt:lpstr>
      <vt:lpstr>Century Schoolbook</vt:lpstr>
      <vt:lpstr>Презентация ОТКРЫТАЯ КНИГА</vt:lpstr>
      <vt:lpstr>Слайд 1</vt:lpstr>
      <vt:lpstr>Задача №1:</vt:lpstr>
      <vt:lpstr>Задача №2:</vt:lpstr>
      <vt:lpstr>Задача №3:</vt:lpstr>
      <vt:lpstr>Задача №4:</vt:lpstr>
      <vt:lpstr>Задача №5:</vt:lpstr>
      <vt:lpstr>Задача №6:</vt:lpstr>
      <vt:lpstr>Задача №7:</vt:lpstr>
      <vt:lpstr>Слайд 9</vt:lpstr>
      <vt:lpstr>Слайд 10</vt:lpstr>
      <vt:lpstr>Слайд 11</vt:lpstr>
      <vt:lpstr>Слайд 12</vt:lpstr>
      <vt:lpstr>Слайд 13</vt:lpstr>
      <vt:lpstr>Слайд 14</vt:lpstr>
      <vt:lpstr>Решение: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RePack by SPecialiST</cp:lastModifiedBy>
  <cp:revision>58</cp:revision>
  <dcterms:created xsi:type="dcterms:W3CDTF">2011-07-26T07:05:49Z</dcterms:created>
  <dcterms:modified xsi:type="dcterms:W3CDTF">2018-04-19T14:00:03Z</dcterms:modified>
</cp:coreProperties>
</file>